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diagrams/data1.xml" ContentType="application/vnd.openxmlformats-officedocument.drawingml.diagramData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ppt/revisionInfo.xml" ContentType="application/vnd.ms-powerpoint.revisioninfo+xml"/>
  <Override PartName="/docProps/core.xml" ContentType="application/vnd.openxmlformats-package.core-properties+xml"/>
  <Override PartName="/ppt/slides/slide400.xml" ContentType="application/vnd.openxmlformats-officedocument.presentationml.slide+xml"/>
  <Override PartName="/ppt/slideLayouts/slideLayout40.xml" ContentType="application/vnd.openxmlformats-officedocument.presentationml.slideLayout+xml"/>
  <Override PartName="/ppt/slideMasters/slideMaster10.xml" ContentType="application/vnd.openxmlformats-officedocument.presentationml.slideMaster+xml"/>
  <Override PartName="/ppt/slideLayouts/slideLayout80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10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s/slide200.xml" ContentType="application/vnd.openxmlformats-officedocument.presentationml.slide+xml"/>
  <Override PartName="/ppt/slideLayouts/slideLayout5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s/slide340.xml" ContentType="application/vnd.openxmlformats-officedocument.presentationml.slide+xml"/>
  <Override PartName="/ppt/slides/slide290.xml" ContentType="application/vnd.openxmlformats-officedocument.presentationml.slide+xml"/>
  <Override PartName="/ppt/slideLayouts/slideLayout30.xml" ContentType="application/vnd.openxmlformats-officedocument.presentationml.slideLayout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1"/>
  </p:notesMasterIdLst>
  <p:handoutMasterIdLst>
    <p:handoutMasterId r:id="rId102"/>
  </p:handoutMasterIdLst>
  <p:sldIdLst>
    <p:sldId id="492" r:id="rId2"/>
    <p:sldId id="628" r:id="rId3"/>
    <p:sldId id="331" r:id="rId4"/>
    <p:sldId id="450" r:id="rId5"/>
    <p:sldId id="389" r:id="rId6"/>
    <p:sldId id="355" r:id="rId7"/>
    <p:sldId id="356" r:id="rId8"/>
    <p:sldId id="357" r:id="rId9"/>
    <p:sldId id="358" r:id="rId10"/>
    <p:sldId id="258" r:id="rId11"/>
    <p:sldId id="308" r:id="rId12"/>
    <p:sldId id="316" r:id="rId13"/>
    <p:sldId id="328" r:id="rId14"/>
    <p:sldId id="350" r:id="rId15"/>
    <p:sldId id="330" r:id="rId16"/>
    <p:sldId id="329" r:id="rId17"/>
    <p:sldId id="430" r:id="rId18"/>
    <p:sldId id="367" r:id="rId19"/>
    <p:sldId id="368" r:id="rId20"/>
    <p:sldId id="457" r:id="rId21"/>
    <p:sldId id="446" r:id="rId22"/>
    <p:sldId id="458" r:id="rId23"/>
    <p:sldId id="459" r:id="rId24"/>
    <p:sldId id="631" r:id="rId25"/>
    <p:sldId id="637" r:id="rId26"/>
    <p:sldId id="629" r:id="rId27"/>
    <p:sldId id="580" r:id="rId28"/>
    <p:sldId id="538" r:id="rId29"/>
    <p:sldId id="574" r:id="rId30"/>
    <p:sldId id="566" r:id="rId31"/>
    <p:sldId id="568" r:id="rId32"/>
    <p:sldId id="569" r:id="rId33"/>
    <p:sldId id="570" r:id="rId34"/>
    <p:sldId id="571" r:id="rId35"/>
    <p:sldId id="572" r:id="rId36"/>
    <p:sldId id="594" r:id="rId37"/>
    <p:sldId id="573" r:id="rId38"/>
    <p:sldId id="582" r:id="rId39"/>
    <p:sldId id="583" r:id="rId40"/>
    <p:sldId id="584" r:id="rId41"/>
    <p:sldId id="595" r:id="rId42"/>
    <p:sldId id="581" r:id="rId43"/>
    <p:sldId id="586" r:id="rId44"/>
    <p:sldId id="585" r:id="rId45"/>
    <p:sldId id="587" r:id="rId46"/>
    <p:sldId id="588" r:id="rId47"/>
    <p:sldId id="596" r:id="rId48"/>
    <p:sldId id="575" r:id="rId49"/>
    <p:sldId id="589" r:id="rId50"/>
    <p:sldId id="590" r:id="rId51"/>
    <p:sldId id="597" r:id="rId52"/>
    <p:sldId id="509" r:id="rId53"/>
    <p:sldId id="510" r:id="rId54"/>
    <p:sldId id="638" r:id="rId55"/>
    <p:sldId id="639" r:id="rId56"/>
    <p:sldId id="640" r:id="rId57"/>
    <p:sldId id="371" r:id="rId58"/>
    <p:sldId id="374" r:id="rId59"/>
    <p:sldId id="375" r:id="rId60"/>
    <p:sldId id="641" r:id="rId61"/>
    <p:sldId id="642" r:id="rId62"/>
    <p:sldId id="643" r:id="rId63"/>
    <p:sldId id="269" r:id="rId64"/>
    <p:sldId id="433" r:id="rId65"/>
    <p:sldId id="377" r:id="rId66"/>
    <p:sldId id="361" r:id="rId67"/>
    <p:sldId id="398" r:id="rId68"/>
    <p:sldId id="397" r:id="rId69"/>
    <p:sldId id="278" r:id="rId70"/>
    <p:sldId id="463" r:id="rId71"/>
    <p:sldId id="360" r:id="rId72"/>
    <p:sldId id="462" r:id="rId73"/>
    <p:sldId id="644" r:id="rId74"/>
    <p:sldId id="645" r:id="rId75"/>
    <p:sldId id="632" r:id="rId76"/>
    <p:sldId id="388" r:id="rId77"/>
    <p:sldId id="434" r:id="rId78"/>
    <p:sldId id="406" r:id="rId79"/>
    <p:sldId id="378" r:id="rId80"/>
    <p:sldId id="435" r:id="rId81"/>
    <p:sldId id="390" r:id="rId82"/>
    <p:sldId id="379" r:id="rId83"/>
    <p:sldId id="380" r:id="rId84"/>
    <p:sldId id="381" r:id="rId85"/>
    <p:sldId id="646" r:id="rId86"/>
    <p:sldId id="647" r:id="rId87"/>
    <p:sldId id="633" r:id="rId88"/>
    <p:sldId id="466" r:id="rId89"/>
    <p:sldId id="382" r:id="rId90"/>
    <p:sldId id="464" r:id="rId91"/>
    <p:sldId id="437" r:id="rId92"/>
    <p:sldId id="438" r:id="rId93"/>
    <p:sldId id="467" r:id="rId94"/>
    <p:sldId id="400" r:id="rId95"/>
    <p:sldId id="648" r:id="rId96"/>
    <p:sldId id="649" r:id="rId97"/>
    <p:sldId id="634" r:id="rId98"/>
    <p:sldId id="471" r:id="rId99"/>
    <p:sldId id="343" r:id="rId100"/>
  </p:sldIdLst>
  <p:sldSz cx="12192000" cy="6858000"/>
  <p:notesSz cx="7019925" cy="93059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" id="{9FC56EBB-6C1C-4E49-9B5D-5437A931FE15}">
          <p14:sldIdLst>
            <p14:sldId id="492"/>
            <p14:sldId id="628"/>
            <p14:sldId id="331"/>
            <p14:sldId id="450"/>
          </p14:sldIdLst>
        </p14:section>
        <p14:section name="Tech Review" id="{54EFC14C-E326-4220-B34F-6D1DC3558FD0}">
          <p14:sldIdLst>
            <p14:sldId id="389"/>
            <p14:sldId id="355"/>
            <p14:sldId id="356"/>
            <p14:sldId id="357"/>
            <p14:sldId id="358"/>
          </p14:sldIdLst>
        </p14:section>
        <p14:section name="Part 1" id="{48A375DF-A724-4E73-BE04-E653AC43EB41}">
          <p14:sldIdLst>
            <p14:sldId id="258"/>
            <p14:sldId id="308"/>
            <p14:sldId id="316"/>
            <p14:sldId id="328"/>
            <p14:sldId id="350"/>
            <p14:sldId id="330"/>
            <p14:sldId id="329"/>
          </p14:sldIdLst>
        </p14:section>
        <p14:section name="Part 2" id="{C1BEF828-1D0D-45C0-8B17-44ED05C5AA9D}">
          <p14:sldIdLst>
            <p14:sldId id="430"/>
            <p14:sldId id="367"/>
            <p14:sldId id="368"/>
            <p14:sldId id="457"/>
            <p14:sldId id="446"/>
            <p14:sldId id="458"/>
            <p14:sldId id="459"/>
            <p14:sldId id="631"/>
            <p14:sldId id="637"/>
            <p14:sldId id="629"/>
            <p14:sldId id="580"/>
            <p14:sldId id="538"/>
            <p14:sldId id="574"/>
            <p14:sldId id="566"/>
            <p14:sldId id="568"/>
            <p14:sldId id="569"/>
            <p14:sldId id="570"/>
            <p14:sldId id="571"/>
            <p14:sldId id="572"/>
            <p14:sldId id="594"/>
            <p14:sldId id="573"/>
            <p14:sldId id="582"/>
            <p14:sldId id="583"/>
            <p14:sldId id="584"/>
            <p14:sldId id="595"/>
            <p14:sldId id="581"/>
            <p14:sldId id="586"/>
            <p14:sldId id="585"/>
            <p14:sldId id="587"/>
            <p14:sldId id="588"/>
            <p14:sldId id="596"/>
            <p14:sldId id="575"/>
            <p14:sldId id="589"/>
            <p14:sldId id="590"/>
            <p14:sldId id="597"/>
            <p14:sldId id="509"/>
            <p14:sldId id="510"/>
            <p14:sldId id="638"/>
            <p14:sldId id="639"/>
            <p14:sldId id="640"/>
            <p14:sldId id="371"/>
            <p14:sldId id="374"/>
            <p14:sldId id="375"/>
            <p14:sldId id="641"/>
            <p14:sldId id="642"/>
            <p14:sldId id="643"/>
            <p14:sldId id="269"/>
            <p14:sldId id="433"/>
            <p14:sldId id="377"/>
            <p14:sldId id="361"/>
            <p14:sldId id="398"/>
            <p14:sldId id="397"/>
            <p14:sldId id="278"/>
            <p14:sldId id="463"/>
            <p14:sldId id="360"/>
            <p14:sldId id="462"/>
            <p14:sldId id="644"/>
            <p14:sldId id="645"/>
            <p14:sldId id="632"/>
            <p14:sldId id="388"/>
            <p14:sldId id="434"/>
            <p14:sldId id="406"/>
            <p14:sldId id="378"/>
            <p14:sldId id="435"/>
            <p14:sldId id="390"/>
            <p14:sldId id="379"/>
            <p14:sldId id="380"/>
            <p14:sldId id="381"/>
            <p14:sldId id="646"/>
            <p14:sldId id="647"/>
            <p14:sldId id="633"/>
            <p14:sldId id="466"/>
            <p14:sldId id="382"/>
            <p14:sldId id="464"/>
            <p14:sldId id="437"/>
            <p14:sldId id="438"/>
            <p14:sldId id="467"/>
            <p14:sldId id="400"/>
            <p14:sldId id="648"/>
            <p14:sldId id="649"/>
            <p14:sldId id="634"/>
            <p14:sldId id="471"/>
            <p14:sldId id="34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595959"/>
    <a:srgbClr val="1F497D"/>
    <a:srgbClr val="000099"/>
    <a:srgbClr val="000000"/>
    <a:srgbClr val="385D8A"/>
    <a:srgbClr val="3C619E"/>
    <a:srgbClr val="8498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5CB5052-1CD0-4DDA-B582-6227C69C384F}" v="36" dt="2023-04-24T18:21:16.14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5036" autoAdjust="0"/>
  </p:normalViewPr>
  <p:slideViewPr>
    <p:cSldViewPr>
      <p:cViewPr varScale="1">
        <p:scale>
          <a:sx n="81" d="100"/>
          <a:sy n="81" d="100"/>
        </p:scale>
        <p:origin x="175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464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2106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07" Type="http://schemas.microsoft.com/office/2015/10/relationships/revisionInfo" Target="revisionInfo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presProps" Target="presProps.xml"/><Relationship Id="rId108" Type="http://schemas.openxmlformats.org/officeDocument/2006/relationships/customXml" Target="../customXml/item1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customXml" Target="../customXml/item2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customXml" Target="../customXml/item3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customXml" Target="../customXml/item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B11610A-731F-440D-BC1C-6E74A8A3FF80}" type="doc">
      <dgm:prSet loTypeId="urn:microsoft.com/office/officeart/2005/8/layout/chevron1" loCatId="process" qsTypeId="urn:microsoft.com/office/officeart/2005/8/quickstyle/simple1" qsCatId="simple" csTypeId="urn:microsoft.com/office/officeart/2005/8/colors/colorful1" csCatId="colorful" phldr="1"/>
      <dgm:spPr/>
    </dgm:pt>
    <dgm:pt modelId="{09609B96-5945-41D2-8456-9ABBE0EBA1BD}">
      <dgm:prSet phldrT="[Text]"/>
      <dgm:spPr/>
      <dgm:t>
        <a:bodyPr/>
        <a:lstStyle/>
        <a:p>
          <a:r>
            <a:rPr lang="en-US" dirty="0"/>
            <a:t>Pre-release</a:t>
          </a:r>
        </a:p>
      </dgm:t>
    </dgm:pt>
    <dgm:pt modelId="{DC0B7041-1F97-4442-9DE9-D6B4067A03AA}" type="parTrans" cxnId="{3811D30E-C5A0-4D6C-95CD-E7DC2566F727}">
      <dgm:prSet/>
      <dgm:spPr/>
      <dgm:t>
        <a:bodyPr/>
        <a:lstStyle/>
        <a:p>
          <a:endParaRPr lang="en-US"/>
        </a:p>
      </dgm:t>
    </dgm:pt>
    <dgm:pt modelId="{3ADCF62E-0EB9-4BFC-B200-977032A2F013}" type="sibTrans" cxnId="{3811D30E-C5A0-4D6C-95CD-E7DC2566F727}">
      <dgm:prSet/>
      <dgm:spPr/>
      <dgm:t>
        <a:bodyPr/>
        <a:lstStyle/>
        <a:p>
          <a:endParaRPr lang="en-US"/>
        </a:p>
      </dgm:t>
    </dgm:pt>
    <dgm:pt modelId="{B9A1FA45-C28F-4BE7-9E6B-AC8C394CAAA6}">
      <dgm:prSet phldrT="[Text]"/>
      <dgm:spPr/>
      <dgm:t>
        <a:bodyPr/>
        <a:lstStyle/>
        <a:p>
          <a:r>
            <a:rPr lang="en-US" dirty="0"/>
            <a:t>Plume (early)</a:t>
          </a:r>
        </a:p>
      </dgm:t>
    </dgm:pt>
    <dgm:pt modelId="{A850683E-1DFA-47E4-B7DD-040E45775BE5}" type="parTrans" cxnId="{6F1280C0-60C5-4A25-9863-DA32AA89D87C}">
      <dgm:prSet/>
      <dgm:spPr/>
      <dgm:t>
        <a:bodyPr/>
        <a:lstStyle/>
        <a:p>
          <a:endParaRPr lang="en-US"/>
        </a:p>
      </dgm:t>
    </dgm:pt>
    <dgm:pt modelId="{D61D1D68-12C4-4AA0-9654-5224C4483CD0}" type="sibTrans" cxnId="{6F1280C0-60C5-4A25-9863-DA32AA89D87C}">
      <dgm:prSet/>
      <dgm:spPr/>
      <dgm:t>
        <a:bodyPr/>
        <a:lstStyle/>
        <a:p>
          <a:endParaRPr lang="en-US"/>
        </a:p>
      </dgm:t>
    </dgm:pt>
    <dgm:pt modelId="{F0D20800-DBF1-4D54-8442-7D0C49236C39}">
      <dgm:prSet phldrT="[Text]"/>
      <dgm:spPr/>
      <dgm:t>
        <a:bodyPr/>
        <a:lstStyle/>
        <a:p>
          <a:r>
            <a:rPr lang="en-US" dirty="0"/>
            <a:t>Intermediate</a:t>
          </a:r>
        </a:p>
      </dgm:t>
    </dgm:pt>
    <dgm:pt modelId="{C0424209-3AF3-44F7-A177-B997017C78F8}" type="parTrans" cxnId="{5BA7E994-E0B8-42C5-B0A8-026D649644C7}">
      <dgm:prSet/>
      <dgm:spPr/>
      <dgm:t>
        <a:bodyPr/>
        <a:lstStyle/>
        <a:p>
          <a:endParaRPr lang="en-US"/>
        </a:p>
      </dgm:t>
    </dgm:pt>
    <dgm:pt modelId="{A0C5EDB6-50FB-4B73-9C23-BF0F6E041FC2}" type="sibTrans" cxnId="{5BA7E994-E0B8-42C5-B0A8-026D649644C7}">
      <dgm:prSet/>
      <dgm:spPr/>
      <dgm:t>
        <a:bodyPr/>
        <a:lstStyle/>
        <a:p>
          <a:endParaRPr lang="en-US"/>
        </a:p>
      </dgm:t>
    </dgm:pt>
    <dgm:pt modelId="{0D789175-8A21-412A-A80F-4E592465FF2A}">
      <dgm:prSet phldrT="[Text]"/>
      <dgm:spPr/>
      <dgm:t>
        <a:bodyPr/>
        <a:lstStyle/>
        <a:p>
          <a:r>
            <a:rPr lang="en-US" dirty="0"/>
            <a:t>Ingestion</a:t>
          </a:r>
        </a:p>
      </dgm:t>
    </dgm:pt>
    <dgm:pt modelId="{2C02BA4C-4EDA-45D0-A929-40B4801F40D7}" type="parTrans" cxnId="{AF6C2160-76D4-43A3-85DB-ECC971CEEADE}">
      <dgm:prSet/>
      <dgm:spPr/>
      <dgm:t>
        <a:bodyPr/>
        <a:lstStyle/>
        <a:p>
          <a:endParaRPr lang="en-US"/>
        </a:p>
      </dgm:t>
    </dgm:pt>
    <dgm:pt modelId="{7D40F55A-0C6B-415E-82E5-25502454E42F}" type="sibTrans" cxnId="{AF6C2160-76D4-43A3-85DB-ECC971CEEADE}">
      <dgm:prSet/>
      <dgm:spPr/>
      <dgm:t>
        <a:bodyPr/>
        <a:lstStyle/>
        <a:p>
          <a:endParaRPr lang="en-US"/>
        </a:p>
      </dgm:t>
    </dgm:pt>
    <dgm:pt modelId="{94D762E3-92A0-4CC1-A5AF-45065DBCD25F}" type="pres">
      <dgm:prSet presAssocID="{4B11610A-731F-440D-BC1C-6E74A8A3FF80}" presName="Name0" presStyleCnt="0">
        <dgm:presLayoutVars>
          <dgm:dir/>
          <dgm:animLvl val="lvl"/>
          <dgm:resizeHandles val="exact"/>
        </dgm:presLayoutVars>
      </dgm:prSet>
      <dgm:spPr/>
    </dgm:pt>
    <dgm:pt modelId="{97D7C1A4-F710-4A00-A767-30C70D7E7B76}" type="pres">
      <dgm:prSet presAssocID="{09609B96-5945-41D2-8456-9ABBE0EBA1BD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AE4B397A-A7A1-45EA-8C52-50DBE4A97475}" type="pres">
      <dgm:prSet presAssocID="{3ADCF62E-0EB9-4BFC-B200-977032A2F013}" presName="parTxOnlySpace" presStyleCnt="0"/>
      <dgm:spPr/>
    </dgm:pt>
    <dgm:pt modelId="{68E0607F-C71E-4EC9-AA5A-CAF80B3E5A47}" type="pres">
      <dgm:prSet presAssocID="{B9A1FA45-C28F-4BE7-9E6B-AC8C394CAAA6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770FCF6A-F33D-4153-8BBF-65A2A9E493CE}" type="pres">
      <dgm:prSet presAssocID="{D61D1D68-12C4-4AA0-9654-5224C4483CD0}" presName="parTxOnlySpace" presStyleCnt="0"/>
      <dgm:spPr/>
    </dgm:pt>
    <dgm:pt modelId="{8D44D141-8D55-4EA2-8D7D-194F22D02DFC}" type="pres">
      <dgm:prSet presAssocID="{F0D20800-DBF1-4D54-8442-7D0C49236C39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7A7F3668-B88F-48BA-A12E-F1304FD71505}" type="pres">
      <dgm:prSet presAssocID="{A0C5EDB6-50FB-4B73-9C23-BF0F6E041FC2}" presName="parTxOnlySpace" presStyleCnt="0"/>
      <dgm:spPr/>
    </dgm:pt>
    <dgm:pt modelId="{6E9EF5C3-9732-4D0F-96CA-31AAC242EF6E}" type="pres">
      <dgm:prSet presAssocID="{0D789175-8A21-412A-A80F-4E592465FF2A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0E3A9507-48C0-4886-9F36-16F79F2B8132}" type="presOf" srcId="{4B11610A-731F-440D-BC1C-6E74A8A3FF80}" destId="{94D762E3-92A0-4CC1-A5AF-45065DBCD25F}" srcOrd="0" destOrd="0" presId="urn:microsoft.com/office/officeart/2005/8/layout/chevron1"/>
    <dgm:cxn modelId="{3811D30E-C5A0-4D6C-95CD-E7DC2566F727}" srcId="{4B11610A-731F-440D-BC1C-6E74A8A3FF80}" destId="{09609B96-5945-41D2-8456-9ABBE0EBA1BD}" srcOrd="0" destOrd="0" parTransId="{DC0B7041-1F97-4442-9DE9-D6B4067A03AA}" sibTransId="{3ADCF62E-0EB9-4BFC-B200-977032A2F013}"/>
    <dgm:cxn modelId="{74A76738-4777-4DE5-83FC-E301B50E6D57}" type="presOf" srcId="{B9A1FA45-C28F-4BE7-9E6B-AC8C394CAAA6}" destId="{68E0607F-C71E-4EC9-AA5A-CAF80B3E5A47}" srcOrd="0" destOrd="0" presId="urn:microsoft.com/office/officeart/2005/8/layout/chevron1"/>
    <dgm:cxn modelId="{AF6C2160-76D4-43A3-85DB-ECC971CEEADE}" srcId="{4B11610A-731F-440D-BC1C-6E74A8A3FF80}" destId="{0D789175-8A21-412A-A80F-4E592465FF2A}" srcOrd="3" destOrd="0" parTransId="{2C02BA4C-4EDA-45D0-A929-40B4801F40D7}" sibTransId="{7D40F55A-0C6B-415E-82E5-25502454E42F}"/>
    <dgm:cxn modelId="{F21E774A-85E1-4D0E-9A8C-B9019E3B137B}" type="presOf" srcId="{0D789175-8A21-412A-A80F-4E592465FF2A}" destId="{6E9EF5C3-9732-4D0F-96CA-31AAC242EF6E}" srcOrd="0" destOrd="0" presId="urn:microsoft.com/office/officeart/2005/8/layout/chevron1"/>
    <dgm:cxn modelId="{5703A290-E42C-49DE-BF42-1D38FB3BAED3}" type="presOf" srcId="{09609B96-5945-41D2-8456-9ABBE0EBA1BD}" destId="{97D7C1A4-F710-4A00-A767-30C70D7E7B76}" srcOrd="0" destOrd="0" presId="urn:microsoft.com/office/officeart/2005/8/layout/chevron1"/>
    <dgm:cxn modelId="{5BA7E994-E0B8-42C5-B0A8-026D649644C7}" srcId="{4B11610A-731F-440D-BC1C-6E74A8A3FF80}" destId="{F0D20800-DBF1-4D54-8442-7D0C49236C39}" srcOrd="2" destOrd="0" parTransId="{C0424209-3AF3-44F7-A177-B997017C78F8}" sibTransId="{A0C5EDB6-50FB-4B73-9C23-BF0F6E041FC2}"/>
    <dgm:cxn modelId="{6F1280C0-60C5-4A25-9863-DA32AA89D87C}" srcId="{4B11610A-731F-440D-BC1C-6E74A8A3FF80}" destId="{B9A1FA45-C28F-4BE7-9E6B-AC8C394CAAA6}" srcOrd="1" destOrd="0" parTransId="{A850683E-1DFA-47E4-B7DD-040E45775BE5}" sibTransId="{D61D1D68-12C4-4AA0-9654-5224C4483CD0}"/>
    <dgm:cxn modelId="{56861AFE-310D-405B-8946-3708B14181DC}" type="presOf" srcId="{F0D20800-DBF1-4D54-8442-7D0C49236C39}" destId="{8D44D141-8D55-4EA2-8D7D-194F22D02DFC}" srcOrd="0" destOrd="0" presId="urn:microsoft.com/office/officeart/2005/8/layout/chevron1"/>
    <dgm:cxn modelId="{BE08A95D-0346-45E8-B43A-0BF4BEB86428}" type="presParOf" srcId="{94D762E3-92A0-4CC1-A5AF-45065DBCD25F}" destId="{97D7C1A4-F710-4A00-A767-30C70D7E7B76}" srcOrd="0" destOrd="0" presId="urn:microsoft.com/office/officeart/2005/8/layout/chevron1"/>
    <dgm:cxn modelId="{4F932B25-C357-4101-9B79-B1B9B4EACA1D}" type="presParOf" srcId="{94D762E3-92A0-4CC1-A5AF-45065DBCD25F}" destId="{AE4B397A-A7A1-45EA-8C52-50DBE4A97475}" srcOrd="1" destOrd="0" presId="urn:microsoft.com/office/officeart/2005/8/layout/chevron1"/>
    <dgm:cxn modelId="{3D474C70-7A5F-4329-9AFB-5F99A22C4C8D}" type="presParOf" srcId="{94D762E3-92A0-4CC1-A5AF-45065DBCD25F}" destId="{68E0607F-C71E-4EC9-AA5A-CAF80B3E5A47}" srcOrd="2" destOrd="0" presId="urn:microsoft.com/office/officeart/2005/8/layout/chevron1"/>
    <dgm:cxn modelId="{9B0A1C4B-9964-45D8-8302-0D30CD3A2E78}" type="presParOf" srcId="{94D762E3-92A0-4CC1-A5AF-45065DBCD25F}" destId="{770FCF6A-F33D-4153-8BBF-65A2A9E493CE}" srcOrd="3" destOrd="0" presId="urn:microsoft.com/office/officeart/2005/8/layout/chevron1"/>
    <dgm:cxn modelId="{42518BA1-F88D-43CF-91DC-2FDC2DD0AE7C}" type="presParOf" srcId="{94D762E3-92A0-4CC1-A5AF-45065DBCD25F}" destId="{8D44D141-8D55-4EA2-8D7D-194F22D02DFC}" srcOrd="4" destOrd="0" presId="urn:microsoft.com/office/officeart/2005/8/layout/chevron1"/>
    <dgm:cxn modelId="{8EE339B1-832B-41CD-8F08-4EF6B4AFD817}" type="presParOf" srcId="{94D762E3-92A0-4CC1-A5AF-45065DBCD25F}" destId="{7A7F3668-B88F-48BA-A12E-F1304FD71505}" srcOrd="5" destOrd="0" presId="urn:microsoft.com/office/officeart/2005/8/layout/chevron1"/>
    <dgm:cxn modelId="{6286B19C-6183-494A-AA2B-72B2C86BABFE}" type="presParOf" srcId="{94D762E3-92A0-4CC1-A5AF-45065DBCD25F}" destId="{6E9EF5C3-9732-4D0F-96CA-31AAC242EF6E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D7C1A4-F710-4A00-A767-30C70D7E7B76}">
      <dsp:nvSpPr>
        <dsp:cNvPr id="0" name=""/>
        <dsp:cNvSpPr/>
      </dsp:nvSpPr>
      <dsp:spPr>
        <a:xfrm>
          <a:off x="3817" y="670103"/>
          <a:ext cx="2222152" cy="888861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Pre-release</a:t>
          </a:r>
        </a:p>
      </dsp:txBody>
      <dsp:txXfrm>
        <a:off x="448248" y="670103"/>
        <a:ext cx="1333291" cy="888861"/>
      </dsp:txXfrm>
    </dsp:sp>
    <dsp:sp modelId="{68E0607F-C71E-4EC9-AA5A-CAF80B3E5A47}">
      <dsp:nvSpPr>
        <dsp:cNvPr id="0" name=""/>
        <dsp:cNvSpPr/>
      </dsp:nvSpPr>
      <dsp:spPr>
        <a:xfrm>
          <a:off x="2003754" y="670103"/>
          <a:ext cx="2222152" cy="888861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Plume (early)</a:t>
          </a:r>
        </a:p>
      </dsp:txBody>
      <dsp:txXfrm>
        <a:off x="2448185" y="670103"/>
        <a:ext cx="1333291" cy="888861"/>
      </dsp:txXfrm>
    </dsp:sp>
    <dsp:sp modelId="{8D44D141-8D55-4EA2-8D7D-194F22D02DFC}">
      <dsp:nvSpPr>
        <dsp:cNvPr id="0" name=""/>
        <dsp:cNvSpPr/>
      </dsp:nvSpPr>
      <dsp:spPr>
        <a:xfrm>
          <a:off x="4003692" y="670103"/>
          <a:ext cx="2222152" cy="888861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Intermediate</a:t>
          </a:r>
        </a:p>
      </dsp:txBody>
      <dsp:txXfrm>
        <a:off x="4448123" y="670103"/>
        <a:ext cx="1333291" cy="888861"/>
      </dsp:txXfrm>
    </dsp:sp>
    <dsp:sp modelId="{6E9EF5C3-9732-4D0F-96CA-31AAC242EF6E}">
      <dsp:nvSpPr>
        <dsp:cNvPr id="0" name=""/>
        <dsp:cNvSpPr/>
      </dsp:nvSpPr>
      <dsp:spPr>
        <a:xfrm>
          <a:off x="6003629" y="670103"/>
          <a:ext cx="2222152" cy="888861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Ingestion</a:t>
          </a:r>
        </a:p>
      </dsp:txBody>
      <dsp:txXfrm>
        <a:off x="6448060" y="670103"/>
        <a:ext cx="1333291" cy="8888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6912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6333" y="0"/>
            <a:ext cx="3041968" cy="466912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9FF78C8D-7477-4D05-B392-79E2A87280F0}" type="datetimeFigureOut">
              <a:rPr lang="en-US" smtClean="0"/>
              <a:t>10/24/2024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39014"/>
            <a:ext cx="3041968" cy="466911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6333" y="8839014"/>
            <a:ext cx="3041968" cy="466911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BB3B39B7-2193-4297-87A4-E297599BD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0374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6333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674113D6-FED5-47F2-A188-AEB556B6C333}" type="datetimeFigureOut">
              <a:rPr lang="en-US" smtClean="0"/>
              <a:t>10/24/2024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698500"/>
            <a:ext cx="6200775" cy="3489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287" tIns="46644" rIns="93287" bIns="4664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993" y="4420315"/>
            <a:ext cx="5615940" cy="4187666"/>
          </a:xfrm>
          <a:prstGeom prst="rect">
            <a:avLst/>
          </a:prstGeom>
        </p:spPr>
        <p:txBody>
          <a:bodyPr vert="horz" lIns="93287" tIns="46644" rIns="93287" bIns="4664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6333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231BEE92-0EA9-474A-B362-8DB93EF340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6812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9575" y="698500"/>
            <a:ext cx="6200775" cy="34893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36424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7440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9790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Tee up the walkthrough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4400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show screenshots of RASCAL. Follow along and then we will have you do it.</a:t>
            </a:r>
          </a:p>
          <a:p>
            <a:r>
              <a:rPr lang="en-US" dirty="0"/>
              <a:t>Before we proceed any questions? Send a chat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5088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9645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9713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7911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5787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9263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31BEE92-0EA9-474A-B362-8DB93EF340B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81398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9575" y="698500"/>
            <a:ext cx="6200775" cy="34893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1880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sz="1100" dirty="0">
                <a:effectLst/>
                <a:latin typeface="Calibri" panose="020F0502020204030204" pitchFamily="34" charset="0"/>
              </a:rPr>
              <a:t>Show RASCAL window on top of slide.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31BEE92-0EA9-474A-B362-8DB93EF340B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780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100" dirty="0">
                <a:effectLst/>
                <a:latin typeface="Calibri" panose="020F0502020204030204" pitchFamily="34" charset="0"/>
              </a:rPr>
              <a:t>The RASCAL </a:t>
            </a:r>
            <a:r>
              <a:rPr lang="en-US" sz="1100" dirty="0" err="1">
                <a:effectLst/>
                <a:latin typeface="Calibri" panose="020F0502020204030204" pitchFamily="34" charset="0"/>
              </a:rPr>
              <a:t>STDose</a:t>
            </a:r>
            <a:r>
              <a:rPr lang="en-US" sz="1100" dirty="0">
                <a:effectLst/>
                <a:latin typeface="Calibri" panose="020F0502020204030204" pitchFamily="34" charset="0"/>
              </a:rPr>
              <a:t> model supports which of the following radiological emergency phases? [select all that apply]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100" dirty="0">
                <a:effectLst/>
                <a:latin typeface="Calibri" panose="020F0502020204030204" pitchFamily="34" charset="0"/>
              </a:rPr>
              <a:t>Pre-release (correct)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100" dirty="0">
                <a:effectLst/>
                <a:latin typeface="Calibri" panose="020F0502020204030204" pitchFamily="34" charset="0"/>
              </a:rPr>
              <a:t>Plume (early) (correct)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100" dirty="0">
                <a:effectLst/>
                <a:latin typeface="Calibri" panose="020F0502020204030204" pitchFamily="34" charset="0"/>
              </a:rPr>
              <a:t>Intermediate (correct)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100" dirty="0">
                <a:effectLst/>
                <a:latin typeface="Calibri" panose="020F0502020204030204" pitchFamily="34" charset="0"/>
              </a:rPr>
              <a:t>Ingestion</a:t>
            </a:r>
          </a:p>
          <a:p>
            <a:pPr marL="342900" marR="0">
              <a:spcBef>
                <a:spcPts val="0"/>
              </a:spcBef>
              <a:spcAft>
                <a:spcPts val="0"/>
              </a:spcAft>
            </a:pPr>
            <a:r>
              <a:rPr lang="en-US" sz="1100" dirty="0">
                <a:effectLst/>
                <a:latin typeface="Calibri" panose="020F0502020204030204" pitchFamily="34" charset="0"/>
              </a:rPr>
              <a:t> </a:t>
            </a:r>
          </a:p>
          <a:p>
            <a:pPr marL="34290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100" dirty="0">
                <a:effectLst/>
                <a:latin typeface="Calibri" panose="020F0502020204030204" pitchFamily="34" charset="0"/>
              </a:rPr>
              <a:t>T or F, RASCAL can model releases from sites not in its facility database?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100" dirty="0">
                <a:effectLst/>
                <a:latin typeface="Calibri" panose="020F0502020204030204" pitchFamily="34" charset="0"/>
              </a:rPr>
              <a:t>True (correct)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100" dirty="0">
                <a:effectLst/>
                <a:latin typeface="Calibri" panose="020F0502020204030204" pitchFamily="34" charset="0"/>
              </a:rPr>
              <a:t>False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31BEE92-0EA9-474A-B362-8DB93EF340B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11844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dirty="0"/>
              <a:t>Here is where we select which model RASCAL will use to calculate how much material can be released</a:t>
            </a:r>
          </a:p>
          <a:p>
            <a:r>
              <a:rPr lang="en-US" b="0" dirty="0"/>
              <a:t>We will need to pick the best model based on the information we have, and there may be multiple options</a:t>
            </a:r>
          </a:p>
          <a:p>
            <a:r>
              <a:rPr lang="en-US" b="0" dirty="0"/>
              <a:t>Remember we told you that these models depend on which event type was selected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2833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Always core damage</a:t>
            </a:r>
          </a:p>
          <a:p>
            <a:pPr lvl="1"/>
            <a:r>
              <a:rPr lang="en-US" dirty="0"/>
              <a:t>30 min of gap release</a:t>
            </a:r>
          </a:p>
          <a:p>
            <a:pPr lvl="1"/>
            <a:r>
              <a:rPr lang="en-US" dirty="0"/>
              <a:t>Transition to core melt and ex vessel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1655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dirty="0"/>
              <a:t>Here is where we select which model RASCAL will use to calculate how much material can be released</a:t>
            </a:r>
          </a:p>
          <a:p>
            <a:r>
              <a:rPr lang="en-US" b="0" dirty="0"/>
              <a:t>We will need to pick the best model based on the information we have, and there may be multiple options</a:t>
            </a:r>
          </a:p>
          <a:p>
            <a:r>
              <a:rPr lang="en-US" b="0" dirty="0"/>
              <a:t>Remember we told you that these models depend on which event type was selected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61466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dirty="0"/>
              <a:t>Here is where we select which model RASCAL will use to calculate how much material can be released</a:t>
            </a:r>
          </a:p>
          <a:p>
            <a:r>
              <a:rPr lang="en-US" b="0" dirty="0"/>
              <a:t>We will need to pick the best model based on the information we have, and there may be multiple options</a:t>
            </a:r>
          </a:p>
          <a:p>
            <a:r>
              <a:rPr lang="en-US" b="0" dirty="0"/>
              <a:t>Remember we told you that these models depend on which event type was selected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633156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dirty="0"/>
              <a:t>Here is where we select which model RASCAL will use to calculate how much material can be released</a:t>
            </a:r>
          </a:p>
          <a:p>
            <a:r>
              <a:rPr lang="en-US" b="0" dirty="0"/>
              <a:t>We will need to pick the best model based on the information we have, and there may be multiple options</a:t>
            </a:r>
          </a:p>
          <a:p>
            <a:r>
              <a:rPr lang="en-US" b="0" dirty="0"/>
              <a:t>Remember we told you that these models depend on which event type was selected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494051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dirty="0"/>
              <a:t>Here is where we select which model RASCAL will use to calculate how much material can be released</a:t>
            </a:r>
          </a:p>
          <a:p>
            <a:r>
              <a:rPr lang="en-US" b="0" dirty="0"/>
              <a:t>We will need to pick the best model based on the information we have, and there may be multiple options</a:t>
            </a:r>
          </a:p>
          <a:p>
            <a:r>
              <a:rPr lang="en-US" b="0" dirty="0"/>
              <a:t>Remember we told you that these models depend on which event type was selected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6534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956529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Rx SD @ 8</a:t>
            </a:r>
          </a:p>
          <a:p>
            <a:r>
              <a:rPr lang="en-US" dirty="0"/>
              <a:t>Uncover @ 1030</a:t>
            </a:r>
          </a:p>
          <a:p>
            <a:r>
              <a:rPr lang="en-US" dirty="0"/>
              <a:t>Recover at 13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987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will be running RASCAL on your own computer at certain points during this class.</a:t>
            </a:r>
          </a:p>
          <a:p>
            <a:r>
              <a:rPr lang="en-US" dirty="0"/>
              <a:t>So when you see this blue screen that is an indication that you should be doing something with RASCAL.</a:t>
            </a:r>
          </a:p>
          <a:p>
            <a:r>
              <a:rPr lang="en-US" dirty="0"/>
              <a:t>Depending on how you are setup you may need to switch back and forth.</a:t>
            </a:r>
          </a:p>
          <a:p>
            <a:r>
              <a:rPr lang="en-US" dirty="0"/>
              <a:t>If you close the poll to be able to see something else you can redisplay the poll using the button on the Zoom control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53223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31BEE92-0EA9-474A-B362-8DB93EF340B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103112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sz="1100" dirty="0">
                <a:effectLst/>
                <a:latin typeface="Calibri" panose="020F0502020204030204" pitchFamily="34" charset="0"/>
              </a:rPr>
              <a:t>Show RASCAL window on top of slide.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31BEE92-0EA9-474A-B362-8DB93EF340B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820707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100" dirty="0">
                <a:effectLst/>
                <a:latin typeface="Calibri" panose="020F0502020204030204" pitchFamily="34" charset="0"/>
              </a:rPr>
              <a:t>Why is it important to enter the reactor shutdown time?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</a:rPr>
              <a:t>That is when the radionuclide decay calculation starts (correct)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</a:rPr>
              <a:t>That is when the release starts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</a:rPr>
              <a:t>That is when the damage to the reactor fuel begins</a:t>
            </a:r>
            <a:br>
              <a:rPr lang="en-US" sz="1100" dirty="0">
                <a:effectLst/>
                <a:latin typeface="Calibri" panose="020F0502020204030204" pitchFamily="34" charset="0"/>
              </a:rPr>
            </a:br>
            <a:r>
              <a:rPr lang="en-US" sz="1100" dirty="0">
                <a:effectLst/>
                <a:latin typeface="Calibri" panose="020F0502020204030204" pitchFamily="34" charset="0"/>
              </a:rPr>
              <a:t> </a:t>
            </a:r>
          </a:p>
          <a:p>
            <a:pPr marL="34290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100" dirty="0">
                <a:effectLst/>
                <a:latin typeface="Calibri" panose="020F0502020204030204" pitchFamily="34" charset="0"/>
              </a:rPr>
              <a:t>If the core is recovered, will there still be a release to the atmosphere?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</a:rPr>
              <a:t>Maybe, it depends on the release pathway and leak rate (correct)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</a:rPr>
              <a:t>Yes, that just stops further damage to the core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</a:rPr>
              <a:t>No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31BEE92-0EA9-474A-B362-8DB93EF340B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842024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Useful for reviewing inputs without having to go back into the screens.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66926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Describe how each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80520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Explain the event table at the bottom</a:t>
            </a:r>
          </a:p>
          <a:p>
            <a:pPr marL="171450" indent="-171450">
              <a:buFontTx/>
              <a:buChar char="-"/>
            </a:pPr>
            <a:r>
              <a:rPr lang="en-US" dirty="0"/>
              <a:t>Add row</a:t>
            </a:r>
          </a:p>
          <a:p>
            <a:pPr marL="171450" indent="-171450">
              <a:buFontTx/>
              <a:buChar char="-"/>
            </a:pPr>
            <a:r>
              <a:rPr lang="en-US" dirty="0"/>
              <a:t>Event type dropdown</a:t>
            </a:r>
          </a:p>
          <a:p>
            <a:pPr marL="171450" indent="-171450">
              <a:buFontTx/>
              <a:buChar char="-"/>
            </a:pPr>
            <a:r>
              <a:rPr lang="en-US" dirty="0"/>
              <a:t>Event setting choices – may see additional screen to make selection</a:t>
            </a:r>
          </a:p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63659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31BEE92-0EA9-474A-B362-8DB93EF340B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316667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sz="1100" dirty="0">
                <a:effectLst/>
                <a:latin typeface="Calibri" panose="020F0502020204030204" pitchFamily="34" charset="0"/>
              </a:rPr>
              <a:t>Show RASCAL window on top of slide.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31BEE92-0EA9-474A-B362-8DB93EF340B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199973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pPr marL="34290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100" dirty="0">
                <a:effectLst/>
                <a:latin typeface="Calibri" panose="020F0502020204030204" pitchFamily="34" charset="0"/>
              </a:rPr>
              <a:t>For a LOCA accident, RASCAL can model the release of material to the atmosphere through which of the following pathways (select all that apply)?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100" dirty="0">
                <a:effectLst/>
                <a:latin typeface="Calibri" panose="020F0502020204030204" pitchFamily="34" charset="0"/>
              </a:rPr>
              <a:t>Containment (correct)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100" dirty="0">
                <a:effectLst/>
                <a:latin typeface="Calibri" panose="020F0502020204030204" pitchFamily="34" charset="0"/>
              </a:rPr>
              <a:t>Steam generator (correct)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100" dirty="0">
                <a:effectLst/>
                <a:latin typeface="Calibri" panose="020F0502020204030204" pitchFamily="34" charset="0"/>
              </a:rPr>
              <a:t>Bypass of containment via other systems (correct)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100" dirty="0">
                <a:effectLst/>
                <a:latin typeface="Calibri" panose="020F0502020204030204" pitchFamily="34" charset="0"/>
              </a:rPr>
              <a:t>Direct from the reactor vessel</a:t>
            </a:r>
            <a:br>
              <a:rPr lang="en-US" sz="1100" dirty="0">
                <a:effectLst/>
                <a:latin typeface="Calibri" panose="020F0502020204030204" pitchFamily="34" charset="0"/>
              </a:rPr>
            </a:br>
            <a:r>
              <a:rPr lang="en-US" sz="1100" dirty="0">
                <a:effectLst/>
                <a:latin typeface="Calibri" panose="020F0502020204030204" pitchFamily="34" charset="0"/>
              </a:rPr>
              <a:t> </a:t>
            </a:r>
          </a:p>
          <a:p>
            <a:pPr marL="34290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100" dirty="0">
                <a:effectLst/>
                <a:latin typeface="Calibri" panose="020F0502020204030204" pitchFamily="34" charset="0"/>
              </a:rPr>
              <a:t>T or F, in RASCAL a release height of 10m is considered ground level?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100" dirty="0">
                <a:effectLst/>
                <a:latin typeface="Calibri" panose="020F0502020204030204" pitchFamily="34" charset="0"/>
              </a:rPr>
              <a:t>True (correct)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100" dirty="0">
                <a:effectLst/>
                <a:latin typeface="Calibri" panose="020F0502020204030204" pitchFamily="34" charset="0"/>
              </a:rPr>
              <a:t>False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31BEE92-0EA9-474A-B362-8DB93EF340B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858450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9018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9575" y="698500"/>
            <a:ext cx="6200775" cy="34893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89635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/>
              <a:t>Reminder to tell them about before/after screenshots, next step is click new/edit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84664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50895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Reminder to tee up the rules about weather inputs (on next slide)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22263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46476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93230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87344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65689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86750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31BEE92-0EA9-474A-B362-8DB93EF340B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894098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sz="1100" dirty="0">
                <a:effectLst/>
                <a:latin typeface="Calibri" panose="020F0502020204030204" pitchFamily="34" charset="0"/>
              </a:rPr>
              <a:t>Show RASCAL window on top of slide.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31BEE92-0EA9-474A-B362-8DB93EF340B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66474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9575" y="698500"/>
            <a:ext cx="6200775" cy="34893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62739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Poll 5</a:t>
            </a:r>
          </a:p>
          <a:p>
            <a:endParaRPr lang="en-US" dirty="0"/>
          </a:p>
          <a:p>
            <a:pPr marL="34290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100" dirty="0">
                <a:effectLst/>
                <a:latin typeface="Calibri" panose="020F0502020204030204" pitchFamily="34" charset="0"/>
              </a:rPr>
              <a:t>T or F, pre-defined weather conditions are acceptable to use in a real event?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</a:rPr>
              <a:t>True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</a:rPr>
              <a:t>False (correct)</a:t>
            </a:r>
            <a:br>
              <a:rPr lang="en-US" sz="1100" dirty="0">
                <a:effectLst/>
                <a:latin typeface="Calibri" panose="020F0502020204030204" pitchFamily="34" charset="0"/>
              </a:rPr>
            </a:br>
            <a:r>
              <a:rPr lang="en-US" sz="1100" dirty="0">
                <a:effectLst/>
                <a:latin typeface="Calibri" panose="020F0502020204030204" pitchFamily="34" charset="0"/>
              </a:rPr>
              <a:t> </a:t>
            </a:r>
          </a:p>
          <a:p>
            <a:pPr marL="34290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100" dirty="0">
                <a:effectLst/>
                <a:latin typeface="Calibri" panose="020F0502020204030204" pitchFamily="34" charset="0"/>
              </a:rPr>
              <a:t>T or F, RASCAL requires at least some weather data to drive the ATD models?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</a:rPr>
              <a:t>True (correct)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</a:rPr>
              <a:t>False</a:t>
            </a:r>
            <a:br>
              <a:rPr lang="en-US" sz="1100" dirty="0">
                <a:effectLst/>
                <a:latin typeface="Calibri" panose="020F0502020204030204" pitchFamily="34" charset="0"/>
              </a:rPr>
            </a:br>
            <a:r>
              <a:rPr lang="en-US" sz="1100" dirty="0">
                <a:effectLst/>
                <a:latin typeface="Calibri" panose="020F0502020204030204" pitchFamily="34" charset="0"/>
              </a:rPr>
              <a:t> </a:t>
            </a:r>
          </a:p>
          <a:p>
            <a:pPr marL="34290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100" dirty="0">
                <a:effectLst/>
                <a:latin typeface="Calibri" panose="020F0502020204030204" pitchFamily="34" charset="0"/>
              </a:rPr>
              <a:t>T or F, RASCAL allows you to enter weather data that varies in both space and time?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</a:rPr>
              <a:t>True (correct)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</a:rPr>
              <a:t>False</a:t>
            </a:r>
            <a:br>
              <a:rPr lang="en-US" sz="1100" dirty="0">
                <a:effectLst/>
                <a:latin typeface="Calibri" panose="020F0502020204030204" pitchFamily="34" charset="0"/>
              </a:rPr>
            </a:br>
            <a:r>
              <a:rPr lang="en-US" sz="1100" dirty="0">
                <a:effectLst/>
                <a:latin typeface="Calibri" panose="020F0502020204030204" pitchFamily="34" charset="0"/>
              </a:rPr>
              <a:t> </a:t>
            </a:r>
          </a:p>
          <a:p>
            <a:pPr marL="34290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100" dirty="0">
                <a:effectLst/>
                <a:latin typeface="Calibri" panose="020F0502020204030204" pitchFamily="34" charset="0"/>
              </a:rPr>
              <a:t>T or F, RASCAL can model a release that may occur in the future?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</a:rPr>
              <a:t>True (correct)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</a:rPr>
              <a:t>False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31BEE92-0EA9-474A-B362-8DB93EF340B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593033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33223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45250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64833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86685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79865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687802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75919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717057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31BEE92-0EA9-474A-B362-8DB93EF340B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75542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9575" y="698500"/>
            <a:ext cx="6200775" cy="34893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87565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sz="1100" dirty="0">
                <a:effectLst/>
                <a:latin typeface="Calibri" panose="020F0502020204030204" pitchFamily="34" charset="0"/>
              </a:rPr>
              <a:t>Show RASCAL window on top of slide.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31BEE92-0EA9-474A-B362-8DB93EF340B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210883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100" dirty="0">
                <a:effectLst/>
                <a:latin typeface="Calibri" panose="020F0502020204030204" pitchFamily="34" charset="0"/>
              </a:rPr>
              <a:t>Which calculation grid has the better resolution?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</a:rPr>
              <a:t>50-mile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</a:rPr>
              <a:t>10-mile (correct)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</a:rPr>
              <a:t>They have the same resolution</a:t>
            </a:r>
            <a:br>
              <a:rPr lang="en-US" sz="1100" dirty="0">
                <a:effectLst/>
                <a:latin typeface="Calibri" panose="020F0502020204030204" pitchFamily="34" charset="0"/>
              </a:rPr>
            </a:br>
            <a:r>
              <a:rPr lang="en-US" sz="1100" dirty="0">
                <a:effectLst/>
                <a:latin typeface="Calibri" panose="020F0502020204030204" pitchFamily="34" charset="0"/>
              </a:rPr>
              <a:t> </a:t>
            </a:r>
          </a:p>
          <a:p>
            <a:pPr marL="34290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100" dirty="0">
                <a:effectLst/>
                <a:latin typeface="Calibri" panose="020F0502020204030204" pitchFamily="34" charset="0"/>
              </a:rPr>
              <a:t>Using the formula shown on the blue screen, what would you set as the calculation duration with a 7-hour release with 5 mph winds on a 10-mile grid?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</a:rPr>
              <a:t>8 hours (RASCAL default)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</a:rPr>
              <a:t>9 hours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</a:rPr>
              <a:t>10 hours or more (correct)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</a:rPr>
              <a:t>96 hours (RASCAL max)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31BEE92-0EA9-474A-B362-8DB93EF340B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5496032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741238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945102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72234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14432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601119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95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31BEE92-0EA9-474A-B362-8DB93EF340B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5354426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sz="1100" dirty="0">
                <a:effectLst/>
                <a:latin typeface="Calibri" panose="020F0502020204030204" pitchFamily="34" charset="0"/>
              </a:rPr>
              <a:t>Show RASCAL window on top of slide.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31BEE92-0EA9-474A-B362-8DB93EF340B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88505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9575" y="698500"/>
            <a:ext cx="6200775" cy="34893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474373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100" dirty="0">
                <a:effectLst/>
                <a:latin typeface="Calibri" panose="020F0502020204030204" pitchFamily="34" charset="0"/>
              </a:rPr>
              <a:t>What is the projected TEDE (rem) at 5 miles?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</a:rPr>
              <a:t>1.4E+00 (correct)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</a:rPr>
              <a:t>1.7E+00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</a:rPr>
              <a:t>3.2E+01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</a:rPr>
              <a:t>None of the above values</a:t>
            </a:r>
            <a:br>
              <a:rPr lang="en-US" sz="1100" dirty="0">
                <a:effectLst/>
                <a:latin typeface="Calibri" panose="020F0502020204030204" pitchFamily="34" charset="0"/>
              </a:rPr>
            </a:br>
            <a:r>
              <a:rPr lang="en-US" sz="1100" dirty="0">
                <a:effectLst/>
                <a:latin typeface="Calibri" panose="020F0502020204030204" pitchFamily="34" charset="0"/>
              </a:rPr>
              <a:t> </a:t>
            </a:r>
          </a:p>
          <a:p>
            <a:pPr marL="34290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100" dirty="0">
                <a:effectLst/>
                <a:latin typeface="Calibri" panose="020F0502020204030204" pitchFamily="34" charset="0"/>
              </a:rPr>
              <a:t>What percentage of the release to the atmosphere is </a:t>
            </a:r>
            <a:r>
              <a:rPr lang="en-US" sz="1100" dirty="0" err="1">
                <a:effectLst/>
                <a:latin typeface="Calibri" panose="020F0502020204030204" pitchFamily="34" charset="0"/>
              </a:rPr>
              <a:t>iodines</a:t>
            </a:r>
            <a:r>
              <a:rPr lang="en-US" sz="1100" dirty="0">
                <a:effectLst/>
                <a:latin typeface="Calibri" panose="020F0502020204030204" pitchFamily="34" charset="0"/>
              </a:rPr>
              <a:t>?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</a:rPr>
              <a:t>0.6%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</a:rPr>
              <a:t>9.7%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</a:rPr>
              <a:t>12.9%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</a:rPr>
              <a:t>16.4% (correct)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</a:rPr>
              <a:t>None of the above values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100" dirty="0">
                <a:effectLst/>
                <a:latin typeface="Calibri" panose="020F0502020204030204" pitchFamily="34" charset="0"/>
              </a:rPr>
              <a:t> </a:t>
            </a:r>
          </a:p>
          <a:p>
            <a:pPr marL="34290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100" dirty="0">
                <a:effectLst/>
                <a:latin typeface="Calibri" panose="020F0502020204030204" pitchFamily="34" charset="0"/>
              </a:rPr>
              <a:t>How much Xe-133 is projected to be released to the atmosphere?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</a:rPr>
              <a:t>1.4E+04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</a:rPr>
              <a:t>2.1E+06 (correct)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</a:rPr>
              <a:t>3.2E+06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</a:rPr>
              <a:t>None of the above values</a:t>
            </a:r>
            <a:br>
              <a:rPr lang="en-US" sz="1100" dirty="0">
                <a:effectLst/>
                <a:latin typeface="Calibri" panose="020F0502020204030204" pitchFamily="34" charset="0"/>
              </a:rPr>
            </a:br>
            <a:r>
              <a:rPr lang="en-US" sz="1100" dirty="0">
                <a:effectLst/>
                <a:latin typeface="Calibri" panose="020F0502020204030204" pitchFamily="34" charset="0"/>
              </a:rPr>
              <a:t> </a:t>
            </a:r>
          </a:p>
          <a:p>
            <a:pPr marL="34290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100" dirty="0">
                <a:effectLst/>
                <a:latin typeface="Calibri" panose="020F0502020204030204" pitchFamily="34" charset="0"/>
              </a:rPr>
              <a:t>What direction is the plume projected to travel?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</a:rPr>
              <a:t>Northeast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</a:rPr>
              <a:t>East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</a:rPr>
              <a:t>Southeast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</a:rPr>
              <a:t>Southwest (correct)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</a:rPr>
              <a:t>Northwest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31BEE92-0EA9-474A-B362-8DB93EF340B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3291202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623764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5436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/>
              <a:t>When you start RASCAL, this is the main set of tools shown after the splash screen.</a:t>
            </a:r>
          </a:p>
          <a:p>
            <a:endParaRPr lang="en-US" baseline="0" dirty="0"/>
          </a:p>
          <a:p>
            <a:r>
              <a:rPr lang="en-US" baseline="0" dirty="0"/>
              <a:t>For this class we will focus only on Source Term to Dose. Goal is to take you through a calculation from beginning to end. Familiarity with the user interface and options such that when you see it next week you understand the basic parts and the button pushing.</a:t>
            </a:r>
          </a:p>
          <a:p>
            <a:endParaRPr lang="en-US" baseline="0" dirty="0"/>
          </a:p>
          <a:p>
            <a:r>
              <a:rPr lang="en-US" baseline="0" dirty="0"/>
              <a:t>Briefly talk about each of the other buttons.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9622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BEE92-0EA9-474A-B362-8DB93EF340B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190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03201" y="2537262"/>
            <a:ext cx="12016828" cy="1362075"/>
          </a:xfrm>
        </p:spPr>
        <p:txBody>
          <a:bodyPr anchor="t">
            <a:noAutofit/>
          </a:bodyPr>
          <a:lstStyle>
            <a:lvl1pPr algn="r">
              <a:defRPr lang="en-US" sz="6000" kern="1200" cap="small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7779" y="3746937"/>
            <a:ext cx="10363200" cy="1500187"/>
          </a:xfrm>
        </p:spPr>
        <p:txBody>
          <a:bodyPr anchor="t">
            <a:normAutofit/>
          </a:bodyPr>
          <a:lstStyle>
            <a:lvl1pPr marL="0" indent="0" algn="r">
              <a:buNone/>
              <a:defRPr lang="en-US" sz="28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38651F7B-2935-46CB-9205-872200AC36C7}" type="datetime1">
              <a:rPr lang="en-US" smtClean="0">
                <a:solidFill>
                  <a:prstClr val="black"/>
                </a:solidFill>
              </a:rPr>
              <a:t>10/24/2024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C5C2001-9CB4-48E3-916E-84BDDFF66FCC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304800" y="3568264"/>
            <a:ext cx="11887200" cy="18288"/>
          </a:xfrm>
          <a:prstGeom prst="rect">
            <a:avLst/>
          </a:prstGeom>
          <a:gradFill flip="none" rotWithShape="1">
            <a:gsLst>
              <a:gs pos="48000">
                <a:srgbClr val="3C619E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/>
          <p:cNvSpPr/>
          <p:nvPr userDrawn="1"/>
        </p:nvSpPr>
        <p:spPr>
          <a:xfrm>
            <a:off x="1584960" y="3612932"/>
            <a:ext cx="10607040" cy="18288"/>
          </a:xfrm>
          <a:prstGeom prst="rect">
            <a:avLst/>
          </a:prstGeom>
          <a:gradFill flip="none" rotWithShape="1">
            <a:gsLst>
              <a:gs pos="48000">
                <a:srgbClr val="3C619E">
                  <a:alpha val="31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662861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7FDE671-5231-498A-A883-00A178F25556}" type="datetime1">
              <a:rPr lang="en-US" smtClean="0">
                <a:solidFill>
                  <a:prstClr val="black"/>
                </a:solidFill>
              </a:rPr>
              <a:t>10/24/2024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C5C2001-9CB4-48E3-916E-84BDDFF66FCC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45036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7FDE671-5231-498A-A883-00A178F25556}" type="datetime1">
              <a:rPr lang="en-US" smtClean="0">
                <a:solidFill>
                  <a:prstClr val="black"/>
                </a:solidFill>
              </a:rPr>
              <a:t>10/6/2020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C5C2001-9CB4-48E3-916E-84BDDFF66FCC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450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F7B3D1D-91B6-4321-8876-012FC4C9F12D}" type="datetime1">
              <a:rPr lang="en-US" smtClean="0">
                <a:solidFill>
                  <a:prstClr val="black"/>
                </a:solidFill>
              </a:rPr>
              <a:t>10/24/2024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C5C2001-9CB4-48E3-916E-84BDDFF66FCC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71574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F7B3D1D-91B6-4321-8876-012FC4C9F12D}" type="datetime1">
              <a:rPr lang="en-US" smtClean="0">
                <a:solidFill>
                  <a:prstClr val="black"/>
                </a:solidFill>
              </a:rPr>
              <a:t>10/6/2020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C5C2001-9CB4-48E3-916E-84BDDFF66FCC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7157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021" y="2537262"/>
            <a:ext cx="12199008" cy="1362075"/>
          </a:xfrm>
        </p:spPr>
        <p:txBody>
          <a:bodyPr anchor="t">
            <a:noAutofit/>
          </a:bodyPr>
          <a:lstStyle>
            <a:lvl1pPr algn="ctr">
              <a:defRPr lang="en-US" sz="6000" kern="1200" cap="small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3746937"/>
            <a:ext cx="12170979" cy="1500187"/>
          </a:xfrm>
        </p:spPr>
        <p:txBody>
          <a:bodyPr anchor="t">
            <a:normAutofit/>
          </a:bodyPr>
          <a:lstStyle>
            <a:lvl1pPr marL="0" indent="0" algn="ctr">
              <a:buNone/>
              <a:defRPr lang="en-US" sz="28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38651F7B-2935-46CB-9205-872200AC36C7}" type="datetime1">
              <a:rPr lang="en-US" smtClean="0">
                <a:solidFill>
                  <a:prstClr val="black"/>
                </a:solidFill>
              </a:rPr>
              <a:t>10/6/2020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C5C2001-9CB4-48E3-916E-84BDDFF66FCC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304800" y="3568264"/>
            <a:ext cx="11887200" cy="18288"/>
          </a:xfrm>
          <a:prstGeom prst="rect">
            <a:avLst/>
          </a:prstGeom>
          <a:gradFill flip="none" rotWithShape="1">
            <a:gsLst>
              <a:gs pos="48000">
                <a:srgbClr val="3C619E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/>
          <p:cNvSpPr/>
          <p:nvPr userDrawn="1"/>
        </p:nvSpPr>
        <p:spPr>
          <a:xfrm>
            <a:off x="1584960" y="3612932"/>
            <a:ext cx="10607040" cy="18288"/>
          </a:xfrm>
          <a:prstGeom prst="rect">
            <a:avLst/>
          </a:prstGeom>
          <a:gradFill flip="none" rotWithShape="1">
            <a:gsLst>
              <a:gs pos="48000">
                <a:srgbClr val="3C619E">
                  <a:alpha val="31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662861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203201" y="2537262"/>
            <a:ext cx="12016828" cy="1362075"/>
          </a:xfrm>
        </p:spPr>
        <p:txBody>
          <a:bodyPr anchor="t">
            <a:noAutofit/>
          </a:bodyPr>
          <a:lstStyle>
            <a:lvl1pPr algn="r">
              <a:defRPr lang="en-US" sz="6000" kern="1200" cap="small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>
          <a:xfrm>
            <a:off x="1807779" y="3746937"/>
            <a:ext cx="10363200" cy="1500187"/>
          </a:xfrm>
        </p:spPr>
        <p:txBody>
          <a:bodyPr anchor="t">
            <a:normAutofit/>
          </a:bodyPr>
          <a:lstStyle>
            <a:lvl1pPr marL="0" indent="0" algn="r">
              <a:buNone/>
              <a:defRPr lang="en-US" sz="28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AF07E5C7-E54E-4F9C-9AF9-E4D03FBCBEA1}" type="datetime1">
              <a:rPr lang="en-US" smtClean="0">
                <a:solidFill>
                  <a:prstClr val="black"/>
                </a:solidFill>
              </a:rPr>
              <a:t>10/24/2024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C5C2001-9CB4-48E3-916E-84BDDFF66FCC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304800" y="3568264"/>
            <a:ext cx="11887200" cy="18288"/>
          </a:xfrm>
          <a:prstGeom prst="rect">
            <a:avLst/>
          </a:prstGeom>
          <a:gradFill flip="none" rotWithShape="1">
            <a:gsLst>
              <a:gs pos="48000">
                <a:srgbClr val="3C619E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/>
          <p:cNvSpPr/>
          <p:nvPr userDrawn="1"/>
        </p:nvSpPr>
        <p:spPr>
          <a:xfrm>
            <a:off x="1584960" y="3612932"/>
            <a:ext cx="10607040" cy="18288"/>
          </a:xfrm>
          <a:prstGeom prst="rect">
            <a:avLst/>
          </a:prstGeom>
          <a:gradFill flip="none" rotWithShape="1">
            <a:gsLst>
              <a:gs pos="48000">
                <a:srgbClr val="3C619E">
                  <a:alpha val="31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7875741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203201" y="2537262"/>
            <a:ext cx="12016828" cy="1362075"/>
          </a:xfrm>
        </p:spPr>
        <p:txBody>
          <a:bodyPr anchor="t">
            <a:noAutofit/>
          </a:bodyPr>
          <a:lstStyle>
            <a:lvl1pPr algn="r">
              <a:defRPr lang="en-US" sz="6000" kern="1200" cap="small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>
          <a:xfrm>
            <a:off x="1807779" y="3746937"/>
            <a:ext cx="10363200" cy="1500187"/>
          </a:xfrm>
        </p:spPr>
        <p:txBody>
          <a:bodyPr anchor="t">
            <a:normAutofit/>
          </a:bodyPr>
          <a:lstStyle>
            <a:lvl1pPr marL="0" indent="0" algn="r">
              <a:buNone/>
              <a:defRPr lang="en-US" sz="28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AF07E5C7-E54E-4F9C-9AF9-E4D03FBCBEA1}" type="datetime1">
              <a:rPr lang="en-US" smtClean="0">
                <a:solidFill>
                  <a:prstClr val="black"/>
                </a:solidFill>
              </a:rPr>
              <a:t>10/6/2020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C5C2001-9CB4-48E3-916E-84BDDFF66FCC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304800" y="3568264"/>
            <a:ext cx="11887200" cy="18288"/>
          </a:xfrm>
          <a:prstGeom prst="rect">
            <a:avLst/>
          </a:prstGeom>
          <a:gradFill flip="none" rotWithShape="1">
            <a:gsLst>
              <a:gs pos="48000">
                <a:srgbClr val="3C619E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/>
          <p:cNvSpPr/>
          <p:nvPr userDrawn="1"/>
        </p:nvSpPr>
        <p:spPr>
          <a:xfrm>
            <a:off x="1584960" y="3612932"/>
            <a:ext cx="10607040" cy="18288"/>
          </a:xfrm>
          <a:prstGeom prst="rect">
            <a:avLst/>
          </a:prstGeom>
          <a:gradFill flip="none" rotWithShape="1">
            <a:gsLst>
              <a:gs pos="48000">
                <a:srgbClr val="3C619E">
                  <a:alpha val="31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787574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lang="en-US" sz="2800" b="1" i="0" kern="1200" cap="small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AADFD982-689C-4D7C-8F34-E98DF8C81A1E}" type="datetime1">
              <a:rPr lang="en-US" smtClean="0">
                <a:solidFill>
                  <a:prstClr val="black"/>
                </a:solidFill>
              </a:rPr>
              <a:t>10/24/2024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C5C2001-9CB4-48E3-916E-84BDDFF66FCC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-14344" y="1368970"/>
            <a:ext cx="10607040" cy="18288"/>
          </a:xfrm>
          <a:prstGeom prst="rect">
            <a:avLst/>
          </a:prstGeom>
          <a:gradFill flip="none" rotWithShape="1">
            <a:gsLst>
              <a:gs pos="48000">
                <a:srgbClr val="3C619E">
                  <a:alpha val="31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69146615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lang="en-US" sz="2800" b="1" i="0" kern="1200" cap="small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AADFD982-689C-4D7C-8F34-E98DF8C81A1E}" type="datetime1">
              <a:rPr lang="en-US" smtClean="0">
                <a:solidFill>
                  <a:prstClr val="black"/>
                </a:solidFill>
              </a:rPr>
              <a:t>10/6/2020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C5C2001-9CB4-48E3-916E-84BDDFF66FCC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-14344" y="1368970"/>
            <a:ext cx="10607040" cy="18288"/>
          </a:xfrm>
          <a:prstGeom prst="rect">
            <a:avLst/>
          </a:prstGeom>
          <a:gradFill flip="none" rotWithShape="1">
            <a:gsLst>
              <a:gs pos="48000">
                <a:srgbClr val="3C619E">
                  <a:alpha val="31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691466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BFF5A2A-B782-41E4-B477-C2D9E2C63529}" type="datetime1">
              <a:rPr lang="en-US" smtClean="0">
                <a:solidFill>
                  <a:prstClr val="black"/>
                </a:solidFill>
              </a:rPr>
              <a:t>10/24/2024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C5C2001-9CB4-48E3-916E-84BDDFF66FCC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-14344" y="1368970"/>
            <a:ext cx="10607040" cy="18288"/>
          </a:xfrm>
          <a:prstGeom prst="rect">
            <a:avLst/>
          </a:prstGeom>
          <a:gradFill flip="none" rotWithShape="1">
            <a:gsLst>
              <a:gs pos="48000">
                <a:srgbClr val="3C619E">
                  <a:alpha val="31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2756963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BFF5A2A-B782-41E4-B477-C2D9E2C63529}" type="datetime1">
              <a:rPr lang="en-US" smtClean="0">
                <a:solidFill>
                  <a:prstClr val="black"/>
                </a:solidFill>
              </a:rPr>
              <a:t>10/6/2020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C5C2001-9CB4-48E3-916E-84BDDFF66FCC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-14344" y="1368970"/>
            <a:ext cx="10607040" cy="18288"/>
          </a:xfrm>
          <a:prstGeom prst="rect">
            <a:avLst/>
          </a:prstGeom>
          <a:gradFill flip="none" rotWithShape="1">
            <a:gsLst>
              <a:gs pos="48000">
                <a:srgbClr val="3C619E">
                  <a:alpha val="31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27569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992AB0A-0E3F-4D77-B26A-79F57401482A}" type="datetime1">
              <a:rPr lang="en-US" smtClean="0">
                <a:solidFill>
                  <a:prstClr val="black"/>
                </a:solidFill>
              </a:rPr>
              <a:t>10/24/2024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C5C2001-9CB4-48E3-916E-84BDDFF66FCC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03167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992AB0A-0E3F-4D77-B26A-79F57401482A}" type="datetime1">
              <a:rPr lang="en-US" smtClean="0">
                <a:solidFill>
                  <a:prstClr val="black"/>
                </a:solidFill>
              </a:rPr>
              <a:t>10/6/2020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C5C2001-9CB4-48E3-916E-84BDDFF66FCC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031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28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-14344" y="1368970"/>
            <a:ext cx="10607040" cy="18288"/>
          </a:xfrm>
          <a:prstGeom prst="rect">
            <a:avLst/>
          </a:prstGeom>
          <a:gradFill flip="none" rotWithShape="1">
            <a:gsLst>
              <a:gs pos="48000">
                <a:srgbClr val="3C619E">
                  <a:alpha val="31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414118074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28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-14344" y="1368970"/>
            <a:ext cx="10607040" cy="18288"/>
          </a:xfrm>
          <a:prstGeom prst="rect">
            <a:avLst/>
          </a:prstGeom>
          <a:gradFill flip="none" rotWithShape="1">
            <a:gsLst>
              <a:gs pos="48000">
                <a:srgbClr val="3C619E">
                  <a:alpha val="31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4141180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912918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9129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F06C72F-83BC-487D-83C8-D23C99715F23}" type="datetime1">
              <a:rPr lang="en-US" smtClean="0">
                <a:solidFill>
                  <a:prstClr val="black"/>
                </a:solidFill>
              </a:rPr>
              <a:t>10/24/2024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C5C2001-9CB4-48E3-916E-84BDDFF66FCC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70388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F06C72F-83BC-487D-83C8-D23C99715F23}" type="datetime1">
              <a:rPr lang="en-US" smtClean="0">
                <a:solidFill>
                  <a:prstClr val="black"/>
                </a:solidFill>
              </a:rPr>
              <a:t>10/6/2020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C5C2001-9CB4-48E3-916E-84BDDFF66FCC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703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023B037-D2AE-402A-9B5A-1407895F863E}" type="datetime1">
              <a:rPr lang="en-US" smtClean="0">
                <a:solidFill>
                  <a:prstClr val="black"/>
                </a:solidFill>
              </a:rPr>
              <a:t>10/24/2024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C5C2001-9CB4-48E3-916E-84BDDFF66FCC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12400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023B037-D2AE-402A-9B5A-1407895F863E}" type="datetime1">
              <a:rPr lang="en-US" smtClean="0">
                <a:solidFill>
                  <a:prstClr val="black"/>
                </a:solidFill>
              </a:rPr>
              <a:t>10/6/2020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C5C2001-9CB4-48E3-916E-84BDDFF66FCC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124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70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9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73817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3" r:id="rId2"/>
    <p:sldLayoutId id="2147483674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73817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3" r:id="rId2"/>
    <p:sldLayoutId id="2147483674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9.png"/><Relationship Id="rId4" Type="http://schemas.openxmlformats.org/officeDocument/2006/relationships/slide" Target="slide20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2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33.png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3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28.png"/><Relationship Id="rId4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0.png"/><Relationship Id="rId3" Type="http://schemas.openxmlformats.org/officeDocument/2006/relationships/image" Target="../media/image23.png"/><Relationship Id="rId7" Type="http://schemas.openxmlformats.org/officeDocument/2006/relationships/slide" Target="slide290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5" Type="http://schemas.openxmlformats.org/officeDocument/2006/relationships/image" Target="../media/image29.png"/><Relationship Id="rId4" Type="http://schemas.openxmlformats.org/officeDocument/2006/relationships/image" Target="../media/image2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3.png"/><Relationship Id="rId4" Type="http://schemas.openxmlformats.org/officeDocument/2006/relationships/image" Target="../media/image2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4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0.png"/><Relationship Id="rId3" Type="http://schemas.openxmlformats.org/officeDocument/2006/relationships/image" Target="../media/image23.png"/><Relationship Id="rId7" Type="http://schemas.openxmlformats.org/officeDocument/2006/relationships/slide" Target="slide340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2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png"/><Relationship Id="rId4" Type="http://schemas.openxmlformats.org/officeDocument/2006/relationships/image" Target="../media/image3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png"/><Relationship Id="rId4" Type="http://schemas.openxmlformats.org/officeDocument/2006/relationships/image" Target="../media/image3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png"/><Relationship Id="rId4" Type="http://schemas.openxmlformats.org/officeDocument/2006/relationships/image" Target="../media/image3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png"/><Relationship Id="rId4" Type="http://schemas.openxmlformats.org/officeDocument/2006/relationships/image" Target="../media/image36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9.png"/><Relationship Id="rId7" Type="http://schemas.openxmlformats.org/officeDocument/2006/relationships/slide" Target="slide400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slide" Target="slide6.xml"/><Relationship Id="rId7" Type="http://schemas.openxmlformats.org/officeDocument/2006/relationships/hyperlink" Target="RASCAL1a%20-%20Technology.pptx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37.png"/><Relationship Id="rId4" Type="http://schemas.openxmlformats.org/officeDocument/2006/relationships/image" Target="../media/image3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3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6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4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0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4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7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4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1.png"/><Relationship Id="rId4" Type="http://schemas.openxmlformats.org/officeDocument/2006/relationships/image" Target="../media/image44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4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4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4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4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7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9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4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hyperlink" Target="https://ramp.nrc-gateway.gov/" TargetMode="External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3.xml"/></Relationships>
</file>

<file path=ppt/slides/_rels/slide99.xml.rels><?xml version="1.0" encoding="UTF-8" standalone="yes"?>
<Relationships xmlns="http://schemas.openxmlformats.org/package/2006/relationships"><Relationship Id="rId8" Type="http://schemas.openxmlformats.org/officeDocument/2006/relationships/hyperlink" Target="RASCAL3%20-%20MultiUnit.pptx" TargetMode="External"/><Relationship Id="rId3" Type="http://schemas.openxmlformats.org/officeDocument/2006/relationships/hyperlink" Target="RASCAL3%20-%20MonMix.pptx" TargetMode="External"/><Relationship Id="rId7" Type="http://schemas.openxmlformats.org/officeDocument/2006/relationships/hyperlink" Target="RASCAL3%20-Transportation.pptx" TargetMode="External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3.xml"/><Relationship Id="rId6" Type="http://schemas.openxmlformats.org/officeDocument/2006/relationships/hyperlink" Target="RASCAL3%20-%20Spent%20Fuel.pptx" TargetMode="External"/><Relationship Id="rId5" Type="http://schemas.openxmlformats.org/officeDocument/2006/relationships/hyperlink" Target="RASCAL3%20-%20SGTR.pptx" TargetMode="External"/><Relationship Id="rId10" Type="http://schemas.openxmlformats.org/officeDocument/2006/relationships/hyperlink" Target="RASCAL3%20-%20MetFetch.pptx" TargetMode="External"/><Relationship Id="rId4" Type="http://schemas.openxmlformats.org/officeDocument/2006/relationships/hyperlink" Target="RASCAL3%20-%20ContRad.pptx" TargetMode="External"/><Relationship Id="rId9" Type="http://schemas.openxmlformats.org/officeDocument/2006/relationships/hyperlink" Target="RASCAL3%20-%20Field%20Team.ppt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5692" y="1470540"/>
            <a:ext cx="8229600" cy="1301968"/>
          </a:xfrm>
        </p:spPr>
        <p:txBody>
          <a:bodyPr anchor="b"/>
          <a:lstStyle/>
          <a:p>
            <a:pPr algn="l"/>
            <a:r>
              <a:rPr lang="en-US" sz="8000" dirty="0"/>
              <a:t>RASCAL Training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0DF229F-6A18-4992-AB77-8980333D8D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81200" y="4114800"/>
            <a:ext cx="8153400" cy="1905000"/>
          </a:xfrm>
        </p:spPr>
        <p:txBody>
          <a:bodyPr>
            <a:normAutofit/>
          </a:bodyPr>
          <a:lstStyle/>
          <a:p>
            <a:pPr algn="l"/>
            <a:r>
              <a:rPr lang="en-US" sz="3600" dirty="0"/>
              <a:t>Rigel Flora</a:t>
            </a:r>
          </a:p>
          <a:p>
            <a:pPr algn="l"/>
            <a:r>
              <a:rPr lang="en-US" sz="3600" dirty="0"/>
              <a:t>Day 1</a:t>
            </a:r>
            <a:br>
              <a:rPr lang="en-US" sz="3600" dirty="0"/>
            </a:br>
            <a:r>
              <a:rPr lang="en-US" sz="3600" dirty="0"/>
              <a:t>Session start – 13:30 EDT</a:t>
            </a:r>
          </a:p>
        </p:txBody>
      </p:sp>
    </p:spTree>
    <p:extLst>
      <p:ext uri="{BB962C8B-B14F-4D97-AF65-F5344CB8AC3E}">
        <p14:creationId xmlns:p14="http://schemas.microsoft.com/office/powerpoint/2010/main" val="2395858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There are 4 primary tools and 3 additional tools </a:t>
            </a:r>
            <a:r>
              <a:rPr lang="en-US" dirty="0"/>
              <a:t>o</a:t>
            </a:r>
            <a:r>
              <a:rPr lang="en-US" b="1" dirty="0"/>
              <a:t>n the RASCAL Home Page.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76400" y="1752600"/>
            <a:ext cx="8473235" cy="4495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9954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Where does RASCAL fit in the phases of a radiological emergency?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</p:nvPr>
        </p:nvGraphicFramePr>
        <p:xfrm>
          <a:off x="1828800" y="1600201"/>
          <a:ext cx="8229600" cy="22290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4"/>
          <p:cNvSpPr/>
          <p:nvPr/>
        </p:nvSpPr>
        <p:spPr>
          <a:xfrm>
            <a:off x="1836683" y="3554248"/>
            <a:ext cx="4114800" cy="50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RASCAL (</a:t>
            </a:r>
            <a:r>
              <a:rPr lang="en-US" dirty="0" err="1"/>
              <a:t>STDose</a:t>
            </a:r>
            <a:r>
              <a:rPr lang="en-US" dirty="0"/>
              <a:t>)</a:t>
            </a:r>
          </a:p>
        </p:txBody>
      </p:sp>
      <p:sp>
        <p:nvSpPr>
          <p:cNvPr id="6" name="Rectangle 5"/>
          <p:cNvSpPr/>
          <p:nvPr/>
        </p:nvSpPr>
        <p:spPr>
          <a:xfrm>
            <a:off x="5715000" y="4307928"/>
            <a:ext cx="2209800" cy="482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RASCAL (</a:t>
            </a:r>
            <a:r>
              <a:rPr lang="en-US" dirty="0" err="1"/>
              <a:t>FMDose</a:t>
            </a:r>
            <a:r>
              <a:rPr lang="en-US" dirty="0"/>
              <a:t>)</a:t>
            </a:r>
          </a:p>
        </p:txBody>
      </p:sp>
      <p:sp>
        <p:nvSpPr>
          <p:cNvPr id="7" name="Rectangle 6"/>
          <p:cNvSpPr/>
          <p:nvPr/>
        </p:nvSpPr>
        <p:spPr>
          <a:xfrm>
            <a:off x="5715000" y="5176783"/>
            <a:ext cx="4267200" cy="482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Turbo FRMAC</a:t>
            </a:r>
          </a:p>
        </p:txBody>
      </p:sp>
    </p:spTree>
    <p:extLst>
      <p:ext uri="{BB962C8B-B14F-4D97-AF65-F5344CB8AC3E}">
        <p14:creationId xmlns:p14="http://schemas.microsoft.com/office/powerpoint/2010/main" val="33955057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Training Will Focus on </a:t>
            </a:r>
            <a:r>
              <a:rPr lang="en-US" dirty="0" err="1"/>
              <a:t>STDose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Source Term to Dose module creates an atmospheric source term, processes weather data, and calculates doses</a:t>
            </a:r>
          </a:p>
        </p:txBody>
      </p:sp>
      <p:sp>
        <p:nvSpPr>
          <p:cNvPr id="17" name="Right Arrow 16"/>
          <p:cNvSpPr/>
          <p:nvPr/>
        </p:nvSpPr>
        <p:spPr>
          <a:xfrm>
            <a:off x="3700647" y="2765802"/>
            <a:ext cx="1191849" cy="548046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3700644" y="2856782"/>
            <a:ext cx="8275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Wind</a:t>
            </a:r>
          </a:p>
        </p:txBody>
      </p:sp>
      <p:sp>
        <p:nvSpPr>
          <p:cNvPr id="33" name="Right Arrow 32"/>
          <p:cNvSpPr/>
          <p:nvPr/>
        </p:nvSpPr>
        <p:spPr>
          <a:xfrm rot="5400000">
            <a:off x="7444035" y="4761317"/>
            <a:ext cx="323714" cy="337137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Right Arrow 33"/>
          <p:cNvSpPr/>
          <p:nvPr/>
        </p:nvSpPr>
        <p:spPr>
          <a:xfrm rot="5400000">
            <a:off x="9467321" y="4745232"/>
            <a:ext cx="323714" cy="337137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Isosceles Triangle 6"/>
          <p:cNvSpPr/>
          <p:nvPr/>
        </p:nvSpPr>
        <p:spPr>
          <a:xfrm rot="16200000">
            <a:off x="6525625" y="860136"/>
            <a:ext cx="493022" cy="6877332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Can 8"/>
          <p:cNvSpPr/>
          <p:nvPr/>
        </p:nvSpPr>
        <p:spPr>
          <a:xfrm>
            <a:off x="1928700" y="3827772"/>
            <a:ext cx="777624" cy="2136655"/>
          </a:xfrm>
          <a:prstGeom prst="can">
            <a:avLst/>
          </a:prstGeom>
          <a:solidFill>
            <a:schemeClr val="bg1">
              <a:lumMod val="65000"/>
            </a:schemeClr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Cube 7"/>
          <p:cNvSpPr/>
          <p:nvPr/>
        </p:nvSpPr>
        <p:spPr>
          <a:xfrm>
            <a:off x="2234623" y="4157957"/>
            <a:ext cx="1328159" cy="1865901"/>
          </a:xfrm>
          <a:prstGeom prst="cube">
            <a:avLst/>
          </a:prstGeom>
          <a:solidFill>
            <a:schemeClr val="bg1">
              <a:lumMod val="65000"/>
            </a:schemeClr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118062" y="4881253"/>
            <a:ext cx="12446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Generation of Source Material</a:t>
            </a:r>
          </a:p>
        </p:txBody>
      </p:sp>
      <p:sp>
        <p:nvSpPr>
          <p:cNvPr id="39" name="Isosceles Triangle 38"/>
          <p:cNvSpPr/>
          <p:nvPr/>
        </p:nvSpPr>
        <p:spPr>
          <a:xfrm rot="16200000">
            <a:off x="6643562" y="1849448"/>
            <a:ext cx="493022" cy="7860654"/>
          </a:xfrm>
          <a:prstGeom prst="triangle">
            <a:avLst/>
          </a:prstGeom>
          <a:solidFill>
            <a:schemeClr val="bg1">
              <a:lumMod val="75000"/>
            </a:schemeClr>
          </a:solidFill>
          <a:ln w="12700"/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7526661" y="4102946"/>
            <a:ext cx="13905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Plume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367977" y="5549349"/>
            <a:ext cx="25261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Dose/Concentration</a:t>
            </a:r>
          </a:p>
        </p:txBody>
      </p:sp>
      <p:sp>
        <p:nvSpPr>
          <p:cNvPr id="36" name="Freeform 10"/>
          <p:cNvSpPr>
            <a:spLocks noEditPoints="1"/>
          </p:cNvSpPr>
          <p:nvPr/>
        </p:nvSpPr>
        <p:spPr bwMode="auto">
          <a:xfrm>
            <a:off x="9891959" y="5283756"/>
            <a:ext cx="203200" cy="460375"/>
          </a:xfrm>
          <a:custGeom>
            <a:avLst/>
            <a:gdLst>
              <a:gd name="T0" fmla="*/ 142 w 254"/>
              <a:gd name="T1" fmla="*/ 559 h 579"/>
              <a:gd name="T2" fmla="*/ 159 w 254"/>
              <a:gd name="T3" fmla="*/ 577 h 579"/>
              <a:gd name="T4" fmla="*/ 174 w 254"/>
              <a:gd name="T5" fmla="*/ 579 h 579"/>
              <a:gd name="T6" fmla="*/ 194 w 254"/>
              <a:gd name="T7" fmla="*/ 570 h 579"/>
              <a:gd name="T8" fmla="*/ 203 w 254"/>
              <a:gd name="T9" fmla="*/ 551 h 579"/>
              <a:gd name="T10" fmla="*/ 204 w 254"/>
              <a:gd name="T11" fmla="*/ 171 h 579"/>
              <a:gd name="T12" fmla="*/ 210 w 254"/>
              <a:gd name="T13" fmla="*/ 165 h 579"/>
              <a:gd name="T14" fmla="*/ 217 w 254"/>
              <a:gd name="T15" fmla="*/ 171 h 579"/>
              <a:gd name="T16" fmla="*/ 217 w 254"/>
              <a:gd name="T17" fmla="*/ 328 h 579"/>
              <a:gd name="T18" fmla="*/ 225 w 254"/>
              <a:gd name="T19" fmla="*/ 340 h 579"/>
              <a:gd name="T20" fmla="*/ 239 w 254"/>
              <a:gd name="T21" fmla="*/ 344 h 579"/>
              <a:gd name="T22" fmla="*/ 251 w 254"/>
              <a:gd name="T23" fmla="*/ 336 h 579"/>
              <a:gd name="T24" fmla="*/ 254 w 254"/>
              <a:gd name="T25" fmla="*/ 326 h 579"/>
              <a:gd name="T26" fmla="*/ 251 w 254"/>
              <a:gd name="T27" fmla="*/ 132 h 579"/>
              <a:gd name="T28" fmla="*/ 239 w 254"/>
              <a:gd name="T29" fmla="*/ 124 h 579"/>
              <a:gd name="T30" fmla="*/ 15 w 254"/>
              <a:gd name="T31" fmla="*/ 124 h 579"/>
              <a:gd name="T32" fmla="*/ 3 w 254"/>
              <a:gd name="T33" fmla="*/ 132 h 579"/>
              <a:gd name="T34" fmla="*/ 0 w 254"/>
              <a:gd name="T35" fmla="*/ 326 h 579"/>
              <a:gd name="T36" fmla="*/ 6 w 254"/>
              <a:gd name="T37" fmla="*/ 339 h 579"/>
              <a:gd name="T38" fmla="*/ 19 w 254"/>
              <a:gd name="T39" fmla="*/ 344 h 579"/>
              <a:gd name="T40" fmla="*/ 32 w 254"/>
              <a:gd name="T41" fmla="*/ 339 h 579"/>
              <a:gd name="T42" fmla="*/ 38 w 254"/>
              <a:gd name="T43" fmla="*/ 326 h 579"/>
              <a:gd name="T44" fmla="*/ 38 w 254"/>
              <a:gd name="T45" fmla="*/ 168 h 579"/>
              <a:gd name="T46" fmla="*/ 46 w 254"/>
              <a:gd name="T47" fmla="*/ 165 h 579"/>
              <a:gd name="T48" fmla="*/ 51 w 254"/>
              <a:gd name="T49" fmla="*/ 171 h 579"/>
              <a:gd name="T50" fmla="*/ 51 w 254"/>
              <a:gd name="T51" fmla="*/ 554 h 579"/>
              <a:gd name="T52" fmla="*/ 64 w 254"/>
              <a:gd name="T53" fmla="*/ 573 h 579"/>
              <a:gd name="T54" fmla="*/ 82 w 254"/>
              <a:gd name="T55" fmla="*/ 579 h 579"/>
              <a:gd name="T56" fmla="*/ 101 w 254"/>
              <a:gd name="T57" fmla="*/ 574 h 579"/>
              <a:gd name="T58" fmla="*/ 113 w 254"/>
              <a:gd name="T59" fmla="*/ 554 h 579"/>
              <a:gd name="T60" fmla="*/ 115 w 254"/>
              <a:gd name="T61" fmla="*/ 350 h 579"/>
              <a:gd name="T62" fmla="*/ 119 w 254"/>
              <a:gd name="T63" fmla="*/ 341 h 579"/>
              <a:gd name="T64" fmla="*/ 128 w 254"/>
              <a:gd name="T65" fmla="*/ 338 h 579"/>
              <a:gd name="T66" fmla="*/ 135 w 254"/>
              <a:gd name="T67" fmla="*/ 341 h 579"/>
              <a:gd name="T68" fmla="*/ 141 w 254"/>
              <a:gd name="T69" fmla="*/ 350 h 579"/>
              <a:gd name="T70" fmla="*/ 141 w 254"/>
              <a:gd name="T71" fmla="*/ 547 h 579"/>
              <a:gd name="T72" fmla="*/ 73 w 254"/>
              <a:gd name="T73" fmla="*/ 39 h 579"/>
              <a:gd name="T74" fmla="*/ 84 w 254"/>
              <a:gd name="T75" fmla="*/ 19 h 579"/>
              <a:gd name="T76" fmla="*/ 101 w 254"/>
              <a:gd name="T77" fmla="*/ 6 h 579"/>
              <a:gd name="T78" fmla="*/ 121 w 254"/>
              <a:gd name="T79" fmla="*/ 0 h 579"/>
              <a:gd name="T80" fmla="*/ 144 w 254"/>
              <a:gd name="T81" fmla="*/ 2 h 579"/>
              <a:gd name="T82" fmla="*/ 163 w 254"/>
              <a:gd name="T83" fmla="*/ 12 h 579"/>
              <a:gd name="T84" fmla="*/ 177 w 254"/>
              <a:gd name="T85" fmla="*/ 28 h 579"/>
              <a:gd name="T86" fmla="*/ 183 w 254"/>
              <a:gd name="T87" fmla="*/ 49 h 579"/>
              <a:gd name="T88" fmla="*/ 182 w 254"/>
              <a:gd name="T89" fmla="*/ 66 h 579"/>
              <a:gd name="T90" fmla="*/ 174 w 254"/>
              <a:gd name="T91" fmla="*/ 85 h 579"/>
              <a:gd name="T92" fmla="*/ 159 w 254"/>
              <a:gd name="T93" fmla="*/ 101 h 579"/>
              <a:gd name="T94" fmla="*/ 138 w 254"/>
              <a:gd name="T95" fmla="*/ 109 h 579"/>
              <a:gd name="T96" fmla="*/ 116 w 254"/>
              <a:gd name="T97" fmla="*/ 109 h 579"/>
              <a:gd name="T98" fmla="*/ 95 w 254"/>
              <a:gd name="T99" fmla="*/ 101 h 579"/>
              <a:gd name="T100" fmla="*/ 80 w 254"/>
              <a:gd name="T101" fmla="*/ 85 h 579"/>
              <a:gd name="T102" fmla="*/ 72 w 254"/>
              <a:gd name="T103" fmla="*/ 66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4" h="579">
                <a:moveTo>
                  <a:pt x="141" y="547"/>
                </a:moveTo>
                <a:lnTo>
                  <a:pt x="141" y="550"/>
                </a:lnTo>
                <a:lnTo>
                  <a:pt x="141" y="554"/>
                </a:lnTo>
                <a:lnTo>
                  <a:pt x="142" y="559"/>
                </a:lnTo>
                <a:lnTo>
                  <a:pt x="144" y="565"/>
                </a:lnTo>
                <a:lnTo>
                  <a:pt x="148" y="569"/>
                </a:lnTo>
                <a:lnTo>
                  <a:pt x="154" y="573"/>
                </a:lnTo>
                <a:lnTo>
                  <a:pt x="159" y="577"/>
                </a:lnTo>
                <a:lnTo>
                  <a:pt x="165" y="578"/>
                </a:lnTo>
                <a:lnTo>
                  <a:pt x="168" y="579"/>
                </a:lnTo>
                <a:lnTo>
                  <a:pt x="172" y="579"/>
                </a:lnTo>
                <a:lnTo>
                  <a:pt x="174" y="579"/>
                </a:lnTo>
                <a:lnTo>
                  <a:pt x="178" y="578"/>
                </a:lnTo>
                <a:lnTo>
                  <a:pt x="183" y="577"/>
                </a:lnTo>
                <a:lnTo>
                  <a:pt x="190" y="574"/>
                </a:lnTo>
                <a:lnTo>
                  <a:pt x="194" y="570"/>
                </a:lnTo>
                <a:lnTo>
                  <a:pt x="198" y="565"/>
                </a:lnTo>
                <a:lnTo>
                  <a:pt x="201" y="560"/>
                </a:lnTo>
                <a:lnTo>
                  <a:pt x="203" y="554"/>
                </a:lnTo>
                <a:lnTo>
                  <a:pt x="203" y="551"/>
                </a:lnTo>
                <a:lnTo>
                  <a:pt x="204" y="548"/>
                </a:lnTo>
                <a:lnTo>
                  <a:pt x="204" y="547"/>
                </a:lnTo>
                <a:lnTo>
                  <a:pt x="204" y="171"/>
                </a:lnTo>
                <a:lnTo>
                  <a:pt x="204" y="171"/>
                </a:lnTo>
                <a:lnTo>
                  <a:pt x="204" y="168"/>
                </a:lnTo>
                <a:lnTo>
                  <a:pt x="205" y="167"/>
                </a:lnTo>
                <a:lnTo>
                  <a:pt x="208" y="165"/>
                </a:lnTo>
                <a:lnTo>
                  <a:pt x="210" y="165"/>
                </a:lnTo>
                <a:lnTo>
                  <a:pt x="212" y="165"/>
                </a:lnTo>
                <a:lnTo>
                  <a:pt x="214" y="167"/>
                </a:lnTo>
                <a:lnTo>
                  <a:pt x="216" y="168"/>
                </a:lnTo>
                <a:lnTo>
                  <a:pt x="217" y="171"/>
                </a:lnTo>
                <a:lnTo>
                  <a:pt x="217" y="171"/>
                </a:lnTo>
                <a:lnTo>
                  <a:pt x="217" y="171"/>
                </a:lnTo>
                <a:lnTo>
                  <a:pt x="217" y="326"/>
                </a:lnTo>
                <a:lnTo>
                  <a:pt x="217" y="328"/>
                </a:lnTo>
                <a:lnTo>
                  <a:pt x="218" y="332"/>
                </a:lnTo>
                <a:lnTo>
                  <a:pt x="220" y="336"/>
                </a:lnTo>
                <a:lnTo>
                  <a:pt x="222" y="339"/>
                </a:lnTo>
                <a:lnTo>
                  <a:pt x="225" y="340"/>
                </a:lnTo>
                <a:lnTo>
                  <a:pt x="229" y="343"/>
                </a:lnTo>
                <a:lnTo>
                  <a:pt x="231" y="344"/>
                </a:lnTo>
                <a:lnTo>
                  <a:pt x="235" y="344"/>
                </a:lnTo>
                <a:lnTo>
                  <a:pt x="239" y="344"/>
                </a:lnTo>
                <a:lnTo>
                  <a:pt x="243" y="343"/>
                </a:lnTo>
                <a:lnTo>
                  <a:pt x="245" y="340"/>
                </a:lnTo>
                <a:lnTo>
                  <a:pt x="249" y="339"/>
                </a:lnTo>
                <a:lnTo>
                  <a:pt x="251" y="336"/>
                </a:lnTo>
                <a:lnTo>
                  <a:pt x="253" y="332"/>
                </a:lnTo>
                <a:lnTo>
                  <a:pt x="254" y="328"/>
                </a:lnTo>
                <a:lnTo>
                  <a:pt x="254" y="326"/>
                </a:lnTo>
                <a:lnTo>
                  <a:pt x="254" y="326"/>
                </a:lnTo>
                <a:lnTo>
                  <a:pt x="254" y="142"/>
                </a:lnTo>
                <a:lnTo>
                  <a:pt x="254" y="138"/>
                </a:lnTo>
                <a:lnTo>
                  <a:pt x="253" y="134"/>
                </a:lnTo>
                <a:lnTo>
                  <a:pt x="251" y="132"/>
                </a:lnTo>
                <a:lnTo>
                  <a:pt x="249" y="129"/>
                </a:lnTo>
                <a:lnTo>
                  <a:pt x="245" y="127"/>
                </a:lnTo>
                <a:lnTo>
                  <a:pt x="243" y="125"/>
                </a:lnTo>
                <a:lnTo>
                  <a:pt x="239" y="124"/>
                </a:lnTo>
                <a:lnTo>
                  <a:pt x="235" y="124"/>
                </a:lnTo>
                <a:lnTo>
                  <a:pt x="235" y="124"/>
                </a:lnTo>
                <a:lnTo>
                  <a:pt x="19" y="124"/>
                </a:lnTo>
                <a:lnTo>
                  <a:pt x="15" y="124"/>
                </a:lnTo>
                <a:lnTo>
                  <a:pt x="11" y="125"/>
                </a:lnTo>
                <a:lnTo>
                  <a:pt x="9" y="127"/>
                </a:lnTo>
                <a:lnTo>
                  <a:pt x="6" y="129"/>
                </a:lnTo>
                <a:lnTo>
                  <a:pt x="3" y="132"/>
                </a:lnTo>
                <a:lnTo>
                  <a:pt x="1" y="134"/>
                </a:lnTo>
                <a:lnTo>
                  <a:pt x="0" y="138"/>
                </a:lnTo>
                <a:lnTo>
                  <a:pt x="0" y="142"/>
                </a:lnTo>
                <a:lnTo>
                  <a:pt x="0" y="326"/>
                </a:lnTo>
                <a:lnTo>
                  <a:pt x="0" y="328"/>
                </a:lnTo>
                <a:lnTo>
                  <a:pt x="1" y="332"/>
                </a:lnTo>
                <a:lnTo>
                  <a:pt x="3" y="336"/>
                </a:lnTo>
                <a:lnTo>
                  <a:pt x="6" y="339"/>
                </a:lnTo>
                <a:lnTo>
                  <a:pt x="9" y="340"/>
                </a:lnTo>
                <a:lnTo>
                  <a:pt x="11" y="343"/>
                </a:lnTo>
                <a:lnTo>
                  <a:pt x="15" y="344"/>
                </a:lnTo>
                <a:lnTo>
                  <a:pt x="19" y="344"/>
                </a:lnTo>
                <a:lnTo>
                  <a:pt x="23" y="344"/>
                </a:lnTo>
                <a:lnTo>
                  <a:pt x="27" y="343"/>
                </a:lnTo>
                <a:lnTo>
                  <a:pt x="29" y="340"/>
                </a:lnTo>
                <a:lnTo>
                  <a:pt x="32" y="339"/>
                </a:lnTo>
                <a:lnTo>
                  <a:pt x="35" y="336"/>
                </a:lnTo>
                <a:lnTo>
                  <a:pt x="36" y="332"/>
                </a:lnTo>
                <a:lnTo>
                  <a:pt x="37" y="328"/>
                </a:lnTo>
                <a:lnTo>
                  <a:pt x="38" y="326"/>
                </a:lnTo>
                <a:lnTo>
                  <a:pt x="38" y="326"/>
                </a:lnTo>
                <a:lnTo>
                  <a:pt x="38" y="326"/>
                </a:lnTo>
                <a:lnTo>
                  <a:pt x="38" y="171"/>
                </a:lnTo>
                <a:lnTo>
                  <a:pt x="38" y="168"/>
                </a:lnTo>
                <a:lnTo>
                  <a:pt x="40" y="167"/>
                </a:lnTo>
                <a:lnTo>
                  <a:pt x="42" y="165"/>
                </a:lnTo>
                <a:lnTo>
                  <a:pt x="45" y="165"/>
                </a:lnTo>
                <a:lnTo>
                  <a:pt x="46" y="165"/>
                </a:lnTo>
                <a:lnTo>
                  <a:pt x="49" y="167"/>
                </a:lnTo>
                <a:lnTo>
                  <a:pt x="50" y="168"/>
                </a:lnTo>
                <a:lnTo>
                  <a:pt x="51" y="171"/>
                </a:lnTo>
                <a:lnTo>
                  <a:pt x="51" y="171"/>
                </a:lnTo>
                <a:lnTo>
                  <a:pt x="51" y="171"/>
                </a:lnTo>
                <a:lnTo>
                  <a:pt x="51" y="547"/>
                </a:lnTo>
                <a:lnTo>
                  <a:pt x="51" y="550"/>
                </a:lnTo>
                <a:lnTo>
                  <a:pt x="51" y="554"/>
                </a:lnTo>
                <a:lnTo>
                  <a:pt x="53" y="559"/>
                </a:lnTo>
                <a:lnTo>
                  <a:pt x="57" y="565"/>
                </a:lnTo>
                <a:lnTo>
                  <a:pt x="59" y="569"/>
                </a:lnTo>
                <a:lnTo>
                  <a:pt x="64" y="573"/>
                </a:lnTo>
                <a:lnTo>
                  <a:pt x="69" y="577"/>
                </a:lnTo>
                <a:lnTo>
                  <a:pt x="76" y="578"/>
                </a:lnTo>
                <a:lnTo>
                  <a:pt x="79" y="579"/>
                </a:lnTo>
                <a:lnTo>
                  <a:pt x="82" y="579"/>
                </a:lnTo>
                <a:lnTo>
                  <a:pt x="85" y="579"/>
                </a:lnTo>
                <a:lnTo>
                  <a:pt x="89" y="578"/>
                </a:lnTo>
                <a:lnTo>
                  <a:pt x="94" y="577"/>
                </a:lnTo>
                <a:lnTo>
                  <a:pt x="101" y="574"/>
                </a:lnTo>
                <a:lnTo>
                  <a:pt x="104" y="570"/>
                </a:lnTo>
                <a:lnTo>
                  <a:pt x="108" y="565"/>
                </a:lnTo>
                <a:lnTo>
                  <a:pt x="112" y="560"/>
                </a:lnTo>
                <a:lnTo>
                  <a:pt x="113" y="554"/>
                </a:lnTo>
                <a:lnTo>
                  <a:pt x="115" y="551"/>
                </a:lnTo>
                <a:lnTo>
                  <a:pt x="115" y="548"/>
                </a:lnTo>
                <a:lnTo>
                  <a:pt x="115" y="547"/>
                </a:lnTo>
                <a:lnTo>
                  <a:pt x="115" y="350"/>
                </a:lnTo>
                <a:lnTo>
                  <a:pt x="115" y="348"/>
                </a:lnTo>
                <a:lnTo>
                  <a:pt x="116" y="345"/>
                </a:lnTo>
                <a:lnTo>
                  <a:pt x="116" y="343"/>
                </a:lnTo>
                <a:lnTo>
                  <a:pt x="119" y="341"/>
                </a:lnTo>
                <a:lnTo>
                  <a:pt x="120" y="340"/>
                </a:lnTo>
                <a:lnTo>
                  <a:pt x="123" y="339"/>
                </a:lnTo>
                <a:lnTo>
                  <a:pt x="125" y="338"/>
                </a:lnTo>
                <a:lnTo>
                  <a:pt x="128" y="338"/>
                </a:lnTo>
                <a:lnTo>
                  <a:pt x="130" y="338"/>
                </a:lnTo>
                <a:lnTo>
                  <a:pt x="132" y="339"/>
                </a:lnTo>
                <a:lnTo>
                  <a:pt x="134" y="340"/>
                </a:lnTo>
                <a:lnTo>
                  <a:pt x="135" y="341"/>
                </a:lnTo>
                <a:lnTo>
                  <a:pt x="138" y="343"/>
                </a:lnTo>
                <a:lnTo>
                  <a:pt x="139" y="345"/>
                </a:lnTo>
                <a:lnTo>
                  <a:pt x="139" y="348"/>
                </a:lnTo>
                <a:lnTo>
                  <a:pt x="141" y="350"/>
                </a:lnTo>
                <a:lnTo>
                  <a:pt x="141" y="350"/>
                </a:lnTo>
                <a:lnTo>
                  <a:pt x="141" y="350"/>
                </a:lnTo>
                <a:lnTo>
                  <a:pt x="141" y="547"/>
                </a:lnTo>
                <a:lnTo>
                  <a:pt x="141" y="547"/>
                </a:lnTo>
                <a:close/>
                <a:moveTo>
                  <a:pt x="71" y="54"/>
                </a:moveTo>
                <a:lnTo>
                  <a:pt x="71" y="49"/>
                </a:lnTo>
                <a:lnTo>
                  <a:pt x="72" y="44"/>
                </a:lnTo>
                <a:lnTo>
                  <a:pt x="73" y="39"/>
                </a:lnTo>
                <a:lnTo>
                  <a:pt x="75" y="34"/>
                </a:lnTo>
                <a:lnTo>
                  <a:pt x="77" y="28"/>
                </a:lnTo>
                <a:lnTo>
                  <a:pt x="80" y="23"/>
                </a:lnTo>
                <a:lnTo>
                  <a:pt x="84" y="19"/>
                </a:lnTo>
                <a:lnTo>
                  <a:pt x="88" y="15"/>
                </a:lnTo>
                <a:lnTo>
                  <a:pt x="91" y="12"/>
                </a:lnTo>
                <a:lnTo>
                  <a:pt x="95" y="9"/>
                </a:lnTo>
                <a:lnTo>
                  <a:pt x="101" y="6"/>
                </a:lnTo>
                <a:lnTo>
                  <a:pt x="106" y="4"/>
                </a:lnTo>
                <a:lnTo>
                  <a:pt x="111" y="2"/>
                </a:lnTo>
                <a:lnTo>
                  <a:pt x="116" y="1"/>
                </a:lnTo>
                <a:lnTo>
                  <a:pt x="121" y="0"/>
                </a:lnTo>
                <a:lnTo>
                  <a:pt x="128" y="0"/>
                </a:lnTo>
                <a:lnTo>
                  <a:pt x="133" y="0"/>
                </a:lnTo>
                <a:lnTo>
                  <a:pt x="138" y="1"/>
                </a:lnTo>
                <a:lnTo>
                  <a:pt x="144" y="2"/>
                </a:lnTo>
                <a:lnTo>
                  <a:pt x="150" y="4"/>
                </a:lnTo>
                <a:lnTo>
                  <a:pt x="154" y="6"/>
                </a:lnTo>
                <a:lnTo>
                  <a:pt x="159" y="9"/>
                </a:lnTo>
                <a:lnTo>
                  <a:pt x="163" y="12"/>
                </a:lnTo>
                <a:lnTo>
                  <a:pt x="166" y="15"/>
                </a:lnTo>
                <a:lnTo>
                  <a:pt x="170" y="19"/>
                </a:lnTo>
                <a:lnTo>
                  <a:pt x="174" y="23"/>
                </a:lnTo>
                <a:lnTo>
                  <a:pt x="177" y="28"/>
                </a:lnTo>
                <a:lnTo>
                  <a:pt x="179" y="34"/>
                </a:lnTo>
                <a:lnTo>
                  <a:pt x="181" y="39"/>
                </a:lnTo>
                <a:lnTo>
                  <a:pt x="182" y="44"/>
                </a:lnTo>
                <a:lnTo>
                  <a:pt x="183" y="49"/>
                </a:lnTo>
                <a:lnTo>
                  <a:pt x="183" y="54"/>
                </a:lnTo>
                <a:lnTo>
                  <a:pt x="183" y="54"/>
                </a:lnTo>
                <a:lnTo>
                  <a:pt x="183" y="61"/>
                </a:lnTo>
                <a:lnTo>
                  <a:pt x="182" y="66"/>
                </a:lnTo>
                <a:lnTo>
                  <a:pt x="181" y="71"/>
                </a:lnTo>
                <a:lnTo>
                  <a:pt x="179" y="76"/>
                </a:lnTo>
                <a:lnTo>
                  <a:pt x="177" y="81"/>
                </a:lnTo>
                <a:lnTo>
                  <a:pt x="174" y="85"/>
                </a:lnTo>
                <a:lnTo>
                  <a:pt x="170" y="89"/>
                </a:lnTo>
                <a:lnTo>
                  <a:pt x="166" y="93"/>
                </a:lnTo>
                <a:lnTo>
                  <a:pt x="163" y="97"/>
                </a:lnTo>
                <a:lnTo>
                  <a:pt x="159" y="101"/>
                </a:lnTo>
                <a:lnTo>
                  <a:pt x="154" y="103"/>
                </a:lnTo>
                <a:lnTo>
                  <a:pt x="150" y="106"/>
                </a:lnTo>
                <a:lnTo>
                  <a:pt x="144" y="107"/>
                </a:lnTo>
                <a:lnTo>
                  <a:pt x="138" y="109"/>
                </a:lnTo>
                <a:lnTo>
                  <a:pt x="133" y="110"/>
                </a:lnTo>
                <a:lnTo>
                  <a:pt x="128" y="110"/>
                </a:lnTo>
                <a:lnTo>
                  <a:pt x="121" y="110"/>
                </a:lnTo>
                <a:lnTo>
                  <a:pt x="116" y="109"/>
                </a:lnTo>
                <a:lnTo>
                  <a:pt x="111" y="107"/>
                </a:lnTo>
                <a:lnTo>
                  <a:pt x="106" y="106"/>
                </a:lnTo>
                <a:lnTo>
                  <a:pt x="101" y="103"/>
                </a:lnTo>
                <a:lnTo>
                  <a:pt x="95" y="101"/>
                </a:lnTo>
                <a:lnTo>
                  <a:pt x="91" y="97"/>
                </a:lnTo>
                <a:lnTo>
                  <a:pt x="88" y="93"/>
                </a:lnTo>
                <a:lnTo>
                  <a:pt x="84" y="89"/>
                </a:lnTo>
                <a:lnTo>
                  <a:pt x="80" y="85"/>
                </a:lnTo>
                <a:lnTo>
                  <a:pt x="77" y="81"/>
                </a:lnTo>
                <a:lnTo>
                  <a:pt x="75" y="76"/>
                </a:lnTo>
                <a:lnTo>
                  <a:pt x="73" y="71"/>
                </a:lnTo>
                <a:lnTo>
                  <a:pt x="72" y="66"/>
                </a:lnTo>
                <a:lnTo>
                  <a:pt x="71" y="61"/>
                </a:lnTo>
                <a:lnTo>
                  <a:pt x="71" y="54"/>
                </a:lnTo>
                <a:lnTo>
                  <a:pt x="71" y="5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10"/>
          <p:cNvSpPr>
            <a:spLocks noEditPoints="1"/>
          </p:cNvSpPr>
          <p:nvPr/>
        </p:nvSpPr>
        <p:spPr bwMode="auto">
          <a:xfrm>
            <a:off x="9688757" y="5424834"/>
            <a:ext cx="203200" cy="460375"/>
          </a:xfrm>
          <a:custGeom>
            <a:avLst/>
            <a:gdLst>
              <a:gd name="T0" fmla="*/ 142 w 254"/>
              <a:gd name="T1" fmla="*/ 559 h 579"/>
              <a:gd name="T2" fmla="*/ 159 w 254"/>
              <a:gd name="T3" fmla="*/ 577 h 579"/>
              <a:gd name="T4" fmla="*/ 174 w 254"/>
              <a:gd name="T5" fmla="*/ 579 h 579"/>
              <a:gd name="T6" fmla="*/ 194 w 254"/>
              <a:gd name="T7" fmla="*/ 570 h 579"/>
              <a:gd name="T8" fmla="*/ 203 w 254"/>
              <a:gd name="T9" fmla="*/ 551 h 579"/>
              <a:gd name="T10" fmla="*/ 204 w 254"/>
              <a:gd name="T11" fmla="*/ 171 h 579"/>
              <a:gd name="T12" fmla="*/ 210 w 254"/>
              <a:gd name="T13" fmla="*/ 165 h 579"/>
              <a:gd name="T14" fmla="*/ 217 w 254"/>
              <a:gd name="T15" fmla="*/ 171 h 579"/>
              <a:gd name="T16" fmla="*/ 217 w 254"/>
              <a:gd name="T17" fmla="*/ 328 h 579"/>
              <a:gd name="T18" fmla="*/ 225 w 254"/>
              <a:gd name="T19" fmla="*/ 340 h 579"/>
              <a:gd name="T20" fmla="*/ 239 w 254"/>
              <a:gd name="T21" fmla="*/ 344 h 579"/>
              <a:gd name="T22" fmla="*/ 251 w 254"/>
              <a:gd name="T23" fmla="*/ 336 h 579"/>
              <a:gd name="T24" fmla="*/ 254 w 254"/>
              <a:gd name="T25" fmla="*/ 326 h 579"/>
              <a:gd name="T26" fmla="*/ 251 w 254"/>
              <a:gd name="T27" fmla="*/ 132 h 579"/>
              <a:gd name="T28" fmla="*/ 239 w 254"/>
              <a:gd name="T29" fmla="*/ 124 h 579"/>
              <a:gd name="T30" fmla="*/ 15 w 254"/>
              <a:gd name="T31" fmla="*/ 124 h 579"/>
              <a:gd name="T32" fmla="*/ 3 w 254"/>
              <a:gd name="T33" fmla="*/ 132 h 579"/>
              <a:gd name="T34" fmla="*/ 0 w 254"/>
              <a:gd name="T35" fmla="*/ 326 h 579"/>
              <a:gd name="T36" fmla="*/ 6 w 254"/>
              <a:gd name="T37" fmla="*/ 339 h 579"/>
              <a:gd name="T38" fmla="*/ 19 w 254"/>
              <a:gd name="T39" fmla="*/ 344 h 579"/>
              <a:gd name="T40" fmla="*/ 32 w 254"/>
              <a:gd name="T41" fmla="*/ 339 h 579"/>
              <a:gd name="T42" fmla="*/ 38 w 254"/>
              <a:gd name="T43" fmla="*/ 326 h 579"/>
              <a:gd name="T44" fmla="*/ 38 w 254"/>
              <a:gd name="T45" fmla="*/ 168 h 579"/>
              <a:gd name="T46" fmla="*/ 46 w 254"/>
              <a:gd name="T47" fmla="*/ 165 h 579"/>
              <a:gd name="T48" fmla="*/ 51 w 254"/>
              <a:gd name="T49" fmla="*/ 171 h 579"/>
              <a:gd name="T50" fmla="*/ 51 w 254"/>
              <a:gd name="T51" fmla="*/ 554 h 579"/>
              <a:gd name="T52" fmla="*/ 64 w 254"/>
              <a:gd name="T53" fmla="*/ 573 h 579"/>
              <a:gd name="T54" fmla="*/ 82 w 254"/>
              <a:gd name="T55" fmla="*/ 579 h 579"/>
              <a:gd name="T56" fmla="*/ 101 w 254"/>
              <a:gd name="T57" fmla="*/ 574 h 579"/>
              <a:gd name="T58" fmla="*/ 113 w 254"/>
              <a:gd name="T59" fmla="*/ 554 h 579"/>
              <a:gd name="T60" fmla="*/ 115 w 254"/>
              <a:gd name="T61" fmla="*/ 350 h 579"/>
              <a:gd name="T62" fmla="*/ 119 w 254"/>
              <a:gd name="T63" fmla="*/ 341 h 579"/>
              <a:gd name="T64" fmla="*/ 128 w 254"/>
              <a:gd name="T65" fmla="*/ 338 h 579"/>
              <a:gd name="T66" fmla="*/ 135 w 254"/>
              <a:gd name="T67" fmla="*/ 341 h 579"/>
              <a:gd name="T68" fmla="*/ 141 w 254"/>
              <a:gd name="T69" fmla="*/ 350 h 579"/>
              <a:gd name="T70" fmla="*/ 141 w 254"/>
              <a:gd name="T71" fmla="*/ 547 h 579"/>
              <a:gd name="T72" fmla="*/ 73 w 254"/>
              <a:gd name="T73" fmla="*/ 39 h 579"/>
              <a:gd name="T74" fmla="*/ 84 w 254"/>
              <a:gd name="T75" fmla="*/ 19 h 579"/>
              <a:gd name="T76" fmla="*/ 101 w 254"/>
              <a:gd name="T77" fmla="*/ 6 h 579"/>
              <a:gd name="T78" fmla="*/ 121 w 254"/>
              <a:gd name="T79" fmla="*/ 0 h 579"/>
              <a:gd name="T80" fmla="*/ 144 w 254"/>
              <a:gd name="T81" fmla="*/ 2 h 579"/>
              <a:gd name="T82" fmla="*/ 163 w 254"/>
              <a:gd name="T83" fmla="*/ 12 h 579"/>
              <a:gd name="T84" fmla="*/ 177 w 254"/>
              <a:gd name="T85" fmla="*/ 28 h 579"/>
              <a:gd name="T86" fmla="*/ 183 w 254"/>
              <a:gd name="T87" fmla="*/ 49 h 579"/>
              <a:gd name="T88" fmla="*/ 182 w 254"/>
              <a:gd name="T89" fmla="*/ 66 h 579"/>
              <a:gd name="T90" fmla="*/ 174 w 254"/>
              <a:gd name="T91" fmla="*/ 85 h 579"/>
              <a:gd name="T92" fmla="*/ 159 w 254"/>
              <a:gd name="T93" fmla="*/ 101 h 579"/>
              <a:gd name="T94" fmla="*/ 138 w 254"/>
              <a:gd name="T95" fmla="*/ 109 h 579"/>
              <a:gd name="T96" fmla="*/ 116 w 254"/>
              <a:gd name="T97" fmla="*/ 109 h 579"/>
              <a:gd name="T98" fmla="*/ 95 w 254"/>
              <a:gd name="T99" fmla="*/ 101 h 579"/>
              <a:gd name="T100" fmla="*/ 80 w 254"/>
              <a:gd name="T101" fmla="*/ 85 h 579"/>
              <a:gd name="T102" fmla="*/ 72 w 254"/>
              <a:gd name="T103" fmla="*/ 66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4" h="579">
                <a:moveTo>
                  <a:pt x="141" y="547"/>
                </a:moveTo>
                <a:lnTo>
                  <a:pt x="141" y="550"/>
                </a:lnTo>
                <a:lnTo>
                  <a:pt x="141" y="554"/>
                </a:lnTo>
                <a:lnTo>
                  <a:pt x="142" y="559"/>
                </a:lnTo>
                <a:lnTo>
                  <a:pt x="144" y="565"/>
                </a:lnTo>
                <a:lnTo>
                  <a:pt x="148" y="569"/>
                </a:lnTo>
                <a:lnTo>
                  <a:pt x="154" y="573"/>
                </a:lnTo>
                <a:lnTo>
                  <a:pt x="159" y="577"/>
                </a:lnTo>
                <a:lnTo>
                  <a:pt x="165" y="578"/>
                </a:lnTo>
                <a:lnTo>
                  <a:pt x="168" y="579"/>
                </a:lnTo>
                <a:lnTo>
                  <a:pt x="172" y="579"/>
                </a:lnTo>
                <a:lnTo>
                  <a:pt x="174" y="579"/>
                </a:lnTo>
                <a:lnTo>
                  <a:pt x="178" y="578"/>
                </a:lnTo>
                <a:lnTo>
                  <a:pt x="183" y="577"/>
                </a:lnTo>
                <a:lnTo>
                  <a:pt x="190" y="574"/>
                </a:lnTo>
                <a:lnTo>
                  <a:pt x="194" y="570"/>
                </a:lnTo>
                <a:lnTo>
                  <a:pt x="198" y="565"/>
                </a:lnTo>
                <a:lnTo>
                  <a:pt x="201" y="560"/>
                </a:lnTo>
                <a:lnTo>
                  <a:pt x="203" y="554"/>
                </a:lnTo>
                <a:lnTo>
                  <a:pt x="203" y="551"/>
                </a:lnTo>
                <a:lnTo>
                  <a:pt x="204" y="548"/>
                </a:lnTo>
                <a:lnTo>
                  <a:pt x="204" y="547"/>
                </a:lnTo>
                <a:lnTo>
                  <a:pt x="204" y="171"/>
                </a:lnTo>
                <a:lnTo>
                  <a:pt x="204" y="171"/>
                </a:lnTo>
                <a:lnTo>
                  <a:pt x="204" y="168"/>
                </a:lnTo>
                <a:lnTo>
                  <a:pt x="205" y="167"/>
                </a:lnTo>
                <a:lnTo>
                  <a:pt x="208" y="165"/>
                </a:lnTo>
                <a:lnTo>
                  <a:pt x="210" y="165"/>
                </a:lnTo>
                <a:lnTo>
                  <a:pt x="212" y="165"/>
                </a:lnTo>
                <a:lnTo>
                  <a:pt x="214" y="167"/>
                </a:lnTo>
                <a:lnTo>
                  <a:pt x="216" y="168"/>
                </a:lnTo>
                <a:lnTo>
                  <a:pt x="217" y="171"/>
                </a:lnTo>
                <a:lnTo>
                  <a:pt x="217" y="171"/>
                </a:lnTo>
                <a:lnTo>
                  <a:pt x="217" y="171"/>
                </a:lnTo>
                <a:lnTo>
                  <a:pt x="217" y="326"/>
                </a:lnTo>
                <a:lnTo>
                  <a:pt x="217" y="328"/>
                </a:lnTo>
                <a:lnTo>
                  <a:pt x="218" y="332"/>
                </a:lnTo>
                <a:lnTo>
                  <a:pt x="220" y="336"/>
                </a:lnTo>
                <a:lnTo>
                  <a:pt x="222" y="339"/>
                </a:lnTo>
                <a:lnTo>
                  <a:pt x="225" y="340"/>
                </a:lnTo>
                <a:lnTo>
                  <a:pt x="229" y="343"/>
                </a:lnTo>
                <a:lnTo>
                  <a:pt x="231" y="344"/>
                </a:lnTo>
                <a:lnTo>
                  <a:pt x="235" y="344"/>
                </a:lnTo>
                <a:lnTo>
                  <a:pt x="239" y="344"/>
                </a:lnTo>
                <a:lnTo>
                  <a:pt x="243" y="343"/>
                </a:lnTo>
                <a:lnTo>
                  <a:pt x="245" y="340"/>
                </a:lnTo>
                <a:lnTo>
                  <a:pt x="249" y="339"/>
                </a:lnTo>
                <a:lnTo>
                  <a:pt x="251" y="336"/>
                </a:lnTo>
                <a:lnTo>
                  <a:pt x="253" y="332"/>
                </a:lnTo>
                <a:lnTo>
                  <a:pt x="254" y="328"/>
                </a:lnTo>
                <a:lnTo>
                  <a:pt x="254" y="326"/>
                </a:lnTo>
                <a:lnTo>
                  <a:pt x="254" y="326"/>
                </a:lnTo>
                <a:lnTo>
                  <a:pt x="254" y="142"/>
                </a:lnTo>
                <a:lnTo>
                  <a:pt x="254" y="138"/>
                </a:lnTo>
                <a:lnTo>
                  <a:pt x="253" y="134"/>
                </a:lnTo>
                <a:lnTo>
                  <a:pt x="251" y="132"/>
                </a:lnTo>
                <a:lnTo>
                  <a:pt x="249" y="129"/>
                </a:lnTo>
                <a:lnTo>
                  <a:pt x="245" y="127"/>
                </a:lnTo>
                <a:lnTo>
                  <a:pt x="243" y="125"/>
                </a:lnTo>
                <a:lnTo>
                  <a:pt x="239" y="124"/>
                </a:lnTo>
                <a:lnTo>
                  <a:pt x="235" y="124"/>
                </a:lnTo>
                <a:lnTo>
                  <a:pt x="235" y="124"/>
                </a:lnTo>
                <a:lnTo>
                  <a:pt x="19" y="124"/>
                </a:lnTo>
                <a:lnTo>
                  <a:pt x="15" y="124"/>
                </a:lnTo>
                <a:lnTo>
                  <a:pt x="11" y="125"/>
                </a:lnTo>
                <a:lnTo>
                  <a:pt x="9" y="127"/>
                </a:lnTo>
                <a:lnTo>
                  <a:pt x="6" y="129"/>
                </a:lnTo>
                <a:lnTo>
                  <a:pt x="3" y="132"/>
                </a:lnTo>
                <a:lnTo>
                  <a:pt x="1" y="134"/>
                </a:lnTo>
                <a:lnTo>
                  <a:pt x="0" y="138"/>
                </a:lnTo>
                <a:lnTo>
                  <a:pt x="0" y="142"/>
                </a:lnTo>
                <a:lnTo>
                  <a:pt x="0" y="326"/>
                </a:lnTo>
                <a:lnTo>
                  <a:pt x="0" y="328"/>
                </a:lnTo>
                <a:lnTo>
                  <a:pt x="1" y="332"/>
                </a:lnTo>
                <a:lnTo>
                  <a:pt x="3" y="336"/>
                </a:lnTo>
                <a:lnTo>
                  <a:pt x="6" y="339"/>
                </a:lnTo>
                <a:lnTo>
                  <a:pt x="9" y="340"/>
                </a:lnTo>
                <a:lnTo>
                  <a:pt x="11" y="343"/>
                </a:lnTo>
                <a:lnTo>
                  <a:pt x="15" y="344"/>
                </a:lnTo>
                <a:lnTo>
                  <a:pt x="19" y="344"/>
                </a:lnTo>
                <a:lnTo>
                  <a:pt x="23" y="344"/>
                </a:lnTo>
                <a:lnTo>
                  <a:pt x="27" y="343"/>
                </a:lnTo>
                <a:lnTo>
                  <a:pt x="29" y="340"/>
                </a:lnTo>
                <a:lnTo>
                  <a:pt x="32" y="339"/>
                </a:lnTo>
                <a:lnTo>
                  <a:pt x="35" y="336"/>
                </a:lnTo>
                <a:lnTo>
                  <a:pt x="36" y="332"/>
                </a:lnTo>
                <a:lnTo>
                  <a:pt x="37" y="328"/>
                </a:lnTo>
                <a:lnTo>
                  <a:pt x="38" y="326"/>
                </a:lnTo>
                <a:lnTo>
                  <a:pt x="38" y="326"/>
                </a:lnTo>
                <a:lnTo>
                  <a:pt x="38" y="326"/>
                </a:lnTo>
                <a:lnTo>
                  <a:pt x="38" y="171"/>
                </a:lnTo>
                <a:lnTo>
                  <a:pt x="38" y="168"/>
                </a:lnTo>
                <a:lnTo>
                  <a:pt x="40" y="167"/>
                </a:lnTo>
                <a:lnTo>
                  <a:pt x="42" y="165"/>
                </a:lnTo>
                <a:lnTo>
                  <a:pt x="45" y="165"/>
                </a:lnTo>
                <a:lnTo>
                  <a:pt x="46" y="165"/>
                </a:lnTo>
                <a:lnTo>
                  <a:pt x="49" y="167"/>
                </a:lnTo>
                <a:lnTo>
                  <a:pt x="50" y="168"/>
                </a:lnTo>
                <a:lnTo>
                  <a:pt x="51" y="171"/>
                </a:lnTo>
                <a:lnTo>
                  <a:pt x="51" y="171"/>
                </a:lnTo>
                <a:lnTo>
                  <a:pt x="51" y="171"/>
                </a:lnTo>
                <a:lnTo>
                  <a:pt x="51" y="547"/>
                </a:lnTo>
                <a:lnTo>
                  <a:pt x="51" y="550"/>
                </a:lnTo>
                <a:lnTo>
                  <a:pt x="51" y="554"/>
                </a:lnTo>
                <a:lnTo>
                  <a:pt x="53" y="559"/>
                </a:lnTo>
                <a:lnTo>
                  <a:pt x="57" y="565"/>
                </a:lnTo>
                <a:lnTo>
                  <a:pt x="59" y="569"/>
                </a:lnTo>
                <a:lnTo>
                  <a:pt x="64" y="573"/>
                </a:lnTo>
                <a:lnTo>
                  <a:pt x="69" y="577"/>
                </a:lnTo>
                <a:lnTo>
                  <a:pt x="76" y="578"/>
                </a:lnTo>
                <a:lnTo>
                  <a:pt x="79" y="579"/>
                </a:lnTo>
                <a:lnTo>
                  <a:pt x="82" y="579"/>
                </a:lnTo>
                <a:lnTo>
                  <a:pt x="85" y="579"/>
                </a:lnTo>
                <a:lnTo>
                  <a:pt x="89" y="578"/>
                </a:lnTo>
                <a:lnTo>
                  <a:pt x="94" y="577"/>
                </a:lnTo>
                <a:lnTo>
                  <a:pt x="101" y="574"/>
                </a:lnTo>
                <a:lnTo>
                  <a:pt x="104" y="570"/>
                </a:lnTo>
                <a:lnTo>
                  <a:pt x="108" y="565"/>
                </a:lnTo>
                <a:lnTo>
                  <a:pt x="112" y="560"/>
                </a:lnTo>
                <a:lnTo>
                  <a:pt x="113" y="554"/>
                </a:lnTo>
                <a:lnTo>
                  <a:pt x="115" y="551"/>
                </a:lnTo>
                <a:lnTo>
                  <a:pt x="115" y="548"/>
                </a:lnTo>
                <a:lnTo>
                  <a:pt x="115" y="547"/>
                </a:lnTo>
                <a:lnTo>
                  <a:pt x="115" y="350"/>
                </a:lnTo>
                <a:lnTo>
                  <a:pt x="115" y="348"/>
                </a:lnTo>
                <a:lnTo>
                  <a:pt x="116" y="345"/>
                </a:lnTo>
                <a:lnTo>
                  <a:pt x="116" y="343"/>
                </a:lnTo>
                <a:lnTo>
                  <a:pt x="119" y="341"/>
                </a:lnTo>
                <a:lnTo>
                  <a:pt x="120" y="340"/>
                </a:lnTo>
                <a:lnTo>
                  <a:pt x="123" y="339"/>
                </a:lnTo>
                <a:lnTo>
                  <a:pt x="125" y="338"/>
                </a:lnTo>
                <a:lnTo>
                  <a:pt x="128" y="338"/>
                </a:lnTo>
                <a:lnTo>
                  <a:pt x="130" y="338"/>
                </a:lnTo>
                <a:lnTo>
                  <a:pt x="132" y="339"/>
                </a:lnTo>
                <a:lnTo>
                  <a:pt x="134" y="340"/>
                </a:lnTo>
                <a:lnTo>
                  <a:pt x="135" y="341"/>
                </a:lnTo>
                <a:lnTo>
                  <a:pt x="138" y="343"/>
                </a:lnTo>
                <a:lnTo>
                  <a:pt x="139" y="345"/>
                </a:lnTo>
                <a:lnTo>
                  <a:pt x="139" y="348"/>
                </a:lnTo>
                <a:lnTo>
                  <a:pt x="141" y="350"/>
                </a:lnTo>
                <a:lnTo>
                  <a:pt x="141" y="350"/>
                </a:lnTo>
                <a:lnTo>
                  <a:pt x="141" y="350"/>
                </a:lnTo>
                <a:lnTo>
                  <a:pt x="141" y="547"/>
                </a:lnTo>
                <a:lnTo>
                  <a:pt x="141" y="547"/>
                </a:lnTo>
                <a:close/>
                <a:moveTo>
                  <a:pt x="71" y="54"/>
                </a:moveTo>
                <a:lnTo>
                  <a:pt x="71" y="49"/>
                </a:lnTo>
                <a:lnTo>
                  <a:pt x="72" y="44"/>
                </a:lnTo>
                <a:lnTo>
                  <a:pt x="73" y="39"/>
                </a:lnTo>
                <a:lnTo>
                  <a:pt x="75" y="34"/>
                </a:lnTo>
                <a:lnTo>
                  <a:pt x="77" y="28"/>
                </a:lnTo>
                <a:lnTo>
                  <a:pt x="80" y="23"/>
                </a:lnTo>
                <a:lnTo>
                  <a:pt x="84" y="19"/>
                </a:lnTo>
                <a:lnTo>
                  <a:pt x="88" y="15"/>
                </a:lnTo>
                <a:lnTo>
                  <a:pt x="91" y="12"/>
                </a:lnTo>
                <a:lnTo>
                  <a:pt x="95" y="9"/>
                </a:lnTo>
                <a:lnTo>
                  <a:pt x="101" y="6"/>
                </a:lnTo>
                <a:lnTo>
                  <a:pt x="106" y="4"/>
                </a:lnTo>
                <a:lnTo>
                  <a:pt x="111" y="2"/>
                </a:lnTo>
                <a:lnTo>
                  <a:pt x="116" y="1"/>
                </a:lnTo>
                <a:lnTo>
                  <a:pt x="121" y="0"/>
                </a:lnTo>
                <a:lnTo>
                  <a:pt x="128" y="0"/>
                </a:lnTo>
                <a:lnTo>
                  <a:pt x="133" y="0"/>
                </a:lnTo>
                <a:lnTo>
                  <a:pt x="138" y="1"/>
                </a:lnTo>
                <a:lnTo>
                  <a:pt x="144" y="2"/>
                </a:lnTo>
                <a:lnTo>
                  <a:pt x="150" y="4"/>
                </a:lnTo>
                <a:lnTo>
                  <a:pt x="154" y="6"/>
                </a:lnTo>
                <a:lnTo>
                  <a:pt x="159" y="9"/>
                </a:lnTo>
                <a:lnTo>
                  <a:pt x="163" y="12"/>
                </a:lnTo>
                <a:lnTo>
                  <a:pt x="166" y="15"/>
                </a:lnTo>
                <a:lnTo>
                  <a:pt x="170" y="19"/>
                </a:lnTo>
                <a:lnTo>
                  <a:pt x="174" y="23"/>
                </a:lnTo>
                <a:lnTo>
                  <a:pt x="177" y="28"/>
                </a:lnTo>
                <a:lnTo>
                  <a:pt x="179" y="34"/>
                </a:lnTo>
                <a:lnTo>
                  <a:pt x="181" y="39"/>
                </a:lnTo>
                <a:lnTo>
                  <a:pt x="182" y="44"/>
                </a:lnTo>
                <a:lnTo>
                  <a:pt x="183" y="49"/>
                </a:lnTo>
                <a:lnTo>
                  <a:pt x="183" y="54"/>
                </a:lnTo>
                <a:lnTo>
                  <a:pt x="183" y="54"/>
                </a:lnTo>
                <a:lnTo>
                  <a:pt x="183" y="61"/>
                </a:lnTo>
                <a:lnTo>
                  <a:pt x="182" y="66"/>
                </a:lnTo>
                <a:lnTo>
                  <a:pt x="181" y="71"/>
                </a:lnTo>
                <a:lnTo>
                  <a:pt x="179" y="76"/>
                </a:lnTo>
                <a:lnTo>
                  <a:pt x="177" y="81"/>
                </a:lnTo>
                <a:lnTo>
                  <a:pt x="174" y="85"/>
                </a:lnTo>
                <a:lnTo>
                  <a:pt x="170" y="89"/>
                </a:lnTo>
                <a:lnTo>
                  <a:pt x="166" y="93"/>
                </a:lnTo>
                <a:lnTo>
                  <a:pt x="163" y="97"/>
                </a:lnTo>
                <a:lnTo>
                  <a:pt x="159" y="101"/>
                </a:lnTo>
                <a:lnTo>
                  <a:pt x="154" y="103"/>
                </a:lnTo>
                <a:lnTo>
                  <a:pt x="150" y="106"/>
                </a:lnTo>
                <a:lnTo>
                  <a:pt x="144" y="107"/>
                </a:lnTo>
                <a:lnTo>
                  <a:pt x="138" y="109"/>
                </a:lnTo>
                <a:lnTo>
                  <a:pt x="133" y="110"/>
                </a:lnTo>
                <a:lnTo>
                  <a:pt x="128" y="110"/>
                </a:lnTo>
                <a:lnTo>
                  <a:pt x="121" y="110"/>
                </a:lnTo>
                <a:lnTo>
                  <a:pt x="116" y="109"/>
                </a:lnTo>
                <a:lnTo>
                  <a:pt x="111" y="107"/>
                </a:lnTo>
                <a:lnTo>
                  <a:pt x="106" y="106"/>
                </a:lnTo>
                <a:lnTo>
                  <a:pt x="101" y="103"/>
                </a:lnTo>
                <a:lnTo>
                  <a:pt x="95" y="101"/>
                </a:lnTo>
                <a:lnTo>
                  <a:pt x="91" y="97"/>
                </a:lnTo>
                <a:lnTo>
                  <a:pt x="88" y="93"/>
                </a:lnTo>
                <a:lnTo>
                  <a:pt x="84" y="89"/>
                </a:lnTo>
                <a:lnTo>
                  <a:pt x="80" y="85"/>
                </a:lnTo>
                <a:lnTo>
                  <a:pt x="77" y="81"/>
                </a:lnTo>
                <a:lnTo>
                  <a:pt x="75" y="76"/>
                </a:lnTo>
                <a:lnTo>
                  <a:pt x="73" y="71"/>
                </a:lnTo>
                <a:lnTo>
                  <a:pt x="72" y="66"/>
                </a:lnTo>
                <a:lnTo>
                  <a:pt x="71" y="61"/>
                </a:lnTo>
                <a:lnTo>
                  <a:pt x="71" y="54"/>
                </a:lnTo>
                <a:lnTo>
                  <a:pt x="71" y="5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10"/>
          <p:cNvSpPr>
            <a:spLocks noEditPoints="1"/>
          </p:cNvSpPr>
          <p:nvPr/>
        </p:nvSpPr>
        <p:spPr bwMode="auto">
          <a:xfrm>
            <a:off x="7124913" y="5343142"/>
            <a:ext cx="203200" cy="460375"/>
          </a:xfrm>
          <a:custGeom>
            <a:avLst/>
            <a:gdLst>
              <a:gd name="T0" fmla="*/ 142 w 254"/>
              <a:gd name="T1" fmla="*/ 559 h 579"/>
              <a:gd name="T2" fmla="*/ 159 w 254"/>
              <a:gd name="T3" fmla="*/ 577 h 579"/>
              <a:gd name="T4" fmla="*/ 174 w 254"/>
              <a:gd name="T5" fmla="*/ 579 h 579"/>
              <a:gd name="T6" fmla="*/ 194 w 254"/>
              <a:gd name="T7" fmla="*/ 570 h 579"/>
              <a:gd name="T8" fmla="*/ 203 w 254"/>
              <a:gd name="T9" fmla="*/ 551 h 579"/>
              <a:gd name="T10" fmla="*/ 204 w 254"/>
              <a:gd name="T11" fmla="*/ 171 h 579"/>
              <a:gd name="T12" fmla="*/ 210 w 254"/>
              <a:gd name="T13" fmla="*/ 165 h 579"/>
              <a:gd name="T14" fmla="*/ 217 w 254"/>
              <a:gd name="T15" fmla="*/ 171 h 579"/>
              <a:gd name="T16" fmla="*/ 217 w 254"/>
              <a:gd name="T17" fmla="*/ 328 h 579"/>
              <a:gd name="T18" fmla="*/ 225 w 254"/>
              <a:gd name="T19" fmla="*/ 340 h 579"/>
              <a:gd name="T20" fmla="*/ 239 w 254"/>
              <a:gd name="T21" fmla="*/ 344 h 579"/>
              <a:gd name="T22" fmla="*/ 251 w 254"/>
              <a:gd name="T23" fmla="*/ 336 h 579"/>
              <a:gd name="T24" fmla="*/ 254 w 254"/>
              <a:gd name="T25" fmla="*/ 326 h 579"/>
              <a:gd name="T26" fmla="*/ 251 w 254"/>
              <a:gd name="T27" fmla="*/ 132 h 579"/>
              <a:gd name="T28" fmla="*/ 239 w 254"/>
              <a:gd name="T29" fmla="*/ 124 h 579"/>
              <a:gd name="T30" fmla="*/ 15 w 254"/>
              <a:gd name="T31" fmla="*/ 124 h 579"/>
              <a:gd name="T32" fmla="*/ 3 w 254"/>
              <a:gd name="T33" fmla="*/ 132 h 579"/>
              <a:gd name="T34" fmla="*/ 0 w 254"/>
              <a:gd name="T35" fmla="*/ 326 h 579"/>
              <a:gd name="T36" fmla="*/ 6 w 254"/>
              <a:gd name="T37" fmla="*/ 339 h 579"/>
              <a:gd name="T38" fmla="*/ 19 w 254"/>
              <a:gd name="T39" fmla="*/ 344 h 579"/>
              <a:gd name="T40" fmla="*/ 32 w 254"/>
              <a:gd name="T41" fmla="*/ 339 h 579"/>
              <a:gd name="T42" fmla="*/ 38 w 254"/>
              <a:gd name="T43" fmla="*/ 326 h 579"/>
              <a:gd name="T44" fmla="*/ 38 w 254"/>
              <a:gd name="T45" fmla="*/ 168 h 579"/>
              <a:gd name="T46" fmla="*/ 46 w 254"/>
              <a:gd name="T47" fmla="*/ 165 h 579"/>
              <a:gd name="T48" fmla="*/ 51 w 254"/>
              <a:gd name="T49" fmla="*/ 171 h 579"/>
              <a:gd name="T50" fmla="*/ 51 w 254"/>
              <a:gd name="T51" fmla="*/ 554 h 579"/>
              <a:gd name="T52" fmla="*/ 64 w 254"/>
              <a:gd name="T53" fmla="*/ 573 h 579"/>
              <a:gd name="T54" fmla="*/ 82 w 254"/>
              <a:gd name="T55" fmla="*/ 579 h 579"/>
              <a:gd name="T56" fmla="*/ 101 w 254"/>
              <a:gd name="T57" fmla="*/ 574 h 579"/>
              <a:gd name="T58" fmla="*/ 113 w 254"/>
              <a:gd name="T59" fmla="*/ 554 h 579"/>
              <a:gd name="T60" fmla="*/ 115 w 254"/>
              <a:gd name="T61" fmla="*/ 350 h 579"/>
              <a:gd name="T62" fmla="*/ 119 w 254"/>
              <a:gd name="T63" fmla="*/ 341 h 579"/>
              <a:gd name="T64" fmla="*/ 128 w 254"/>
              <a:gd name="T65" fmla="*/ 338 h 579"/>
              <a:gd name="T66" fmla="*/ 135 w 254"/>
              <a:gd name="T67" fmla="*/ 341 h 579"/>
              <a:gd name="T68" fmla="*/ 141 w 254"/>
              <a:gd name="T69" fmla="*/ 350 h 579"/>
              <a:gd name="T70" fmla="*/ 141 w 254"/>
              <a:gd name="T71" fmla="*/ 547 h 579"/>
              <a:gd name="T72" fmla="*/ 73 w 254"/>
              <a:gd name="T73" fmla="*/ 39 h 579"/>
              <a:gd name="T74" fmla="*/ 84 w 254"/>
              <a:gd name="T75" fmla="*/ 19 h 579"/>
              <a:gd name="T76" fmla="*/ 101 w 254"/>
              <a:gd name="T77" fmla="*/ 6 h 579"/>
              <a:gd name="T78" fmla="*/ 121 w 254"/>
              <a:gd name="T79" fmla="*/ 0 h 579"/>
              <a:gd name="T80" fmla="*/ 144 w 254"/>
              <a:gd name="T81" fmla="*/ 2 h 579"/>
              <a:gd name="T82" fmla="*/ 163 w 254"/>
              <a:gd name="T83" fmla="*/ 12 h 579"/>
              <a:gd name="T84" fmla="*/ 177 w 254"/>
              <a:gd name="T85" fmla="*/ 28 h 579"/>
              <a:gd name="T86" fmla="*/ 183 w 254"/>
              <a:gd name="T87" fmla="*/ 49 h 579"/>
              <a:gd name="T88" fmla="*/ 182 w 254"/>
              <a:gd name="T89" fmla="*/ 66 h 579"/>
              <a:gd name="T90" fmla="*/ 174 w 254"/>
              <a:gd name="T91" fmla="*/ 85 h 579"/>
              <a:gd name="T92" fmla="*/ 159 w 254"/>
              <a:gd name="T93" fmla="*/ 101 h 579"/>
              <a:gd name="T94" fmla="*/ 138 w 254"/>
              <a:gd name="T95" fmla="*/ 109 h 579"/>
              <a:gd name="T96" fmla="*/ 116 w 254"/>
              <a:gd name="T97" fmla="*/ 109 h 579"/>
              <a:gd name="T98" fmla="*/ 95 w 254"/>
              <a:gd name="T99" fmla="*/ 101 h 579"/>
              <a:gd name="T100" fmla="*/ 80 w 254"/>
              <a:gd name="T101" fmla="*/ 85 h 579"/>
              <a:gd name="T102" fmla="*/ 72 w 254"/>
              <a:gd name="T103" fmla="*/ 66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4" h="579">
                <a:moveTo>
                  <a:pt x="141" y="547"/>
                </a:moveTo>
                <a:lnTo>
                  <a:pt x="141" y="550"/>
                </a:lnTo>
                <a:lnTo>
                  <a:pt x="141" y="554"/>
                </a:lnTo>
                <a:lnTo>
                  <a:pt x="142" y="559"/>
                </a:lnTo>
                <a:lnTo>
                  <a:pt x="144" y="565"/>
                </a:lnTo>
                <a:lnTo>
                  <a:pt x="148" y="569"/>
                </a:lnTo>
                <a:lnTo>
                  <a:pt x="154" y="573"/>
                </a:lnTo>
                <a:lnTo>
                  <a:pt x="159" y="577"/>
                </a:lnTo>
                <a:lnTo>
                  <a:pt x="165" y="578"/>
                </a:lnTo>
                <a:lnTo>
                  <a:pt x="168" y="579"/>
                </a:lnTo>
                <a:lnTo>
                  <a:pt x="172" y="579"/>
                </a:lnTo>
                <a:lnTo>
                  <a:pt x="174" y="579"/>
                </a:lnTo>
                <a:lnTo>
                  <a:pt x="178" y="578"/>
                </a:lnTo>
                <a:lnTo>
                  <a:pt x="183" y="577"/>
                </a:lnTo>
                <a:lnTo>
                  <a:pt x="190" y="574"/>
                </a:lnTo>
                <a:lnTo>
                  <a:pt x="194" y="570"/>
                </a:lnTo>
                <a:lnTo>
                  <a:pt x="198" y="565"/>
                </a:lnTo>
                <a:lnTo>
                  <a:pt x="201" y="560"/>
                </a:lnTo>
                <a:lnTo>
                  <a:pt x="203" y="554"/>
                </a:lnTo>
                <a:lnTo>
                  <a:pt x="203" y="551"/>
                </a:lnTo>
                <a:lnTo>
                  <a:pt x="204" y="548"/>
                </a:lnTo>
                <a:lnTo>
                  <a:pt x="204" y="547"/>
                </a:lnTo>
                <a:lnTo>
                  <a:pt x="204" y="171"/>
                </a:lnTo>
                <a:lnTo>
                  <a:pt x="204" y="171"/>
                </a:lnTo>
                <a:lnTo>
                  <a:pt x="204" y="168"/>
                </a:lnTo>
                <a:lnTo>
                  <a:pt x="205" y="167"/>
                </a:lnTo>
                <a:lnTo>
                  <a:pt x="208" y="165"/>
                </a:lnTo>
                <a:lnTo>
                  <a:pt x="210" y="165"/>
                </a:lnTo>
                <a:lnTo>
                  <a:pt x="212" y="165"/>
                </a:lnTo>
                <a:lnTo>
                  <a:pt x="214" y="167"/>
                </a:lnTo>
                <a:lnTo>
                  <a:pt x="216" y="168"/>
                </a:lnTo>
                <a:lnTo>
                  <a:pt x="217" y="171"/>
                </a:lnTo>
                <a:lnTo>
                  <a:pt x="217" y="171"/>
                </a:lnTo>
                <a:lnTo>
                  <a:pt x="217" y="171"/>
                </a:lnTo>
                <a:lnTo>
                  <a:pt x="217" y="326"/>
                </a:lnTo>
                <a:lnTo>
                  <a:pt x="217" y="328"/>
                </a:lnTo>
                <a:lnTo>
                  <a:pt x="218" y="332"/>
                </a:lnTo>
                <a:lnTo>
                  <a:pt x="220" y="336"/>
                </a:lnTo>
                <a:lnTo>
                  <a:pt x="222" y="339"/>
                </a:lnTo>
                <a:lnTo>
                  <a:pt x="225" y="340"/>
                </a:lnTo>
                <a:lnTo>
                  <a:pt x="229" y="343"/>
                </a:lnTo>
                <a:lnTo>
                  <a:pt x="231" y="344"/>
                </a:lnTo>
                <a:lnTo>
                  <a:pt x="235" y="344"/>
                </a:lnTo>
                <a:lnTo>
                  <a:pt x="239" y="344"/>
                </a:lnTo>
                <a:lnTo>
                  <a:pt x="243" y="343"/>
                </a:lnTo>
                <a:lnTo>
                  <a:pt x="245" y="340"/>
                </a:lnTo>
                <a:lnTo>
                  <a:pt x="249" y="339"/>
                </a:lnTo>
                <a:lnTo>
                  <a:pt x="251" y="336"/>
                </a:lnTo>
                <a:lnTo>
                  <a:pt x="253" y="332"/>
                </a:lnTo>
                <a:lnTo>
                  <a:pt x="254" y="328"/>
                </a:lnTo>
                <a:lnTo>
                  <a:pt x="254" y="326"/>
                </a:lnTo>
                <a:lnTo>
                  <a:pt x="254" y="326"/>
                </a:lnTo>
                <a:lnTo>
                  <a:pt x="254" y="142"/>
                </a:lnTo>
                <a:lnTo>
                  <a:pt x="254" y="138"/>
                </a:lnTo>
                <a:lnTo>
                  <a:pt x="253" y="134"/>
                </a:lnTo>
                <a:lnTo>
                  <a:pt x="251" y="132"/>
                </a:lnTo>
                <a:lnTo>
                  <a:pt x="249" y="129"/>
                </a:lnTo>
                <a:lnTo>
                  <a:pt x="245" y="127"/>
                </a:lnTo>
                <a:lnTo>
                  <a:pt x="243" y="125"/>
                </a:lnTo>
                <a:lnTo>
                  <a:pt x="239" y="124"/>
                </a:lnTo>
                <a:lnTo>
                  <a:pt x="235" y="124"/>
                </a:lnTo>
                <a:lnTo>
                  <a:pt x="235" y="124"/>
                </a:lnTo>
                <a:lnTo>
                  <a:pt x="19" y="124"/>
                </a:lnTo>
                <a:lnTo>
                  <a:pt x="15" y="124"/>
                </a:lnTo>
                <a:lnTo>
                  <a:pt x="11" y="125"/>
                </a:lnTo>
                <a:lnTo>
                  <a:pt x="9" y="127"/>
                </a:lnTo>
                <a:lnTo>
                  <a:pt x="6" y="129"/>
                </a:lnTo>
                <a:lnTo>
                  <a:pt x="3" y="132"/>
                </a:lnTo>
                <a:lnTo>
                  <a:pt x="1" y="134"/>
                </a:lnTo>
                <a:lnTo>
                  <a:pt x="0" y="138"/>
                </a:lnTo>
                <a:lnTo>
                  <a:pt x="0" y="142"/>
                </a:lnTo>
                <a:lnTo>
                  <a:pt x="0" y="326"/>
                </a:lnTo>
                <a:lnTo>
                  <a:pt x="0" y="328"/>
                </a:lnTo>
                <a:lnTo>
                  <a:pt x="1" y="332"/>
                </a:lnTo>
                <a:lnTo>
                  <a:pt x="3" y="336"/>
                </a:lnTo>
                <a:lnTo>
                  <a:pt x="6" y="339"/>
                </a:lnTo>
                <a:lnTo>
                  <a:pt x="9" y="340"/>
                </a:lnTo>
                <a:lnTo>
                  <a:pt x="11" y="343"/>
                </a:lnTo>
                <a:lnTo>
                  <a:pt x="15" y="344"/>
                </a:lnTo>
                <a:lnTo>
                  <a:pt x="19" y="344"/>
                </a:lnTo>
                <a:lnTo>
                  <a:pt x="23" y="344"/>
                </a:lnTo>
                <a:lnTo>
                  <a:pt x="27" y="343"/>
                </a:lnTo>
                <a:lnTo>
                  <a:pt x="29" y="340"/>
                </a:lnTo>
                <a:lnTo>
                  <a:pt x="32" y="339"/>
                </a:lnTo>
                <a:lnTo>
                  <a:pt x="35" y="336"/>
                </a:lnTo>
                <a:lnTo>
                  <a:pt x="36" y="332"/>
                </a:lnTo>
                <a:lnTo>
                  <a:pt x="37" y="328"/>
                </a:lnTo>
                <a:lnTo>
                  <a:pt x="38" y="326"/>
                </a:lnTo>
                <a:lnTo>
                  <a:pt x="38" y="326"/>
                </a:lnTo>
                <a:lnTo>
                  <a:pt x="38" y="326"/>
                </a:lnTo>
                <a:lnTo>
                  <a:pt x="38" y="171"/>
                </a:lnTo>
                <a:lnTo>
                  <a:pt x="38" y="168"/>
                </a:lnTo>
                <a:lnTo>
                  <a:pt x="40" y="167"/>
                </a:lnTo>
                <a:lnTo>
                  <a:pt x="42" y="165"/>
                </a:lnTo>
                <a:lnTo>
                  <a:pt x="45" y="165"/>
                </a:lnTo>
                <a:lnTo>
                  <a:pt x="46" y="165"/>
                </a:lnTo>
                <a:lnTo>
                  <a:pt x="49" y="167"/>
                </a:lnTo>
                <a:lnTo>
                  <a:pt x="50" y="168"/>
                </a:lnTo>
                <a:lnTo>
                  <a:pt x="51" y="171"/>
                </a:lnTo>
                <a:lnTo>
                  <a:pt x="51" y="171"/>
                </a:lnTo>
                <a:lnTo>
                  <a:pt x="51" y="171"/>
                </a:lnTo>
                <a:lnTo>
                  <a:pt x="51" y="547"/>
                </a:lnTo>
                <a:lnTo>
                  <a:pt x="51" y="550"/>
                </a:lnTo>
                <a:lnTo>
                  <a:pt x="51" y="554"/>
                </a:lnTo>
                <a:lnTo>
                  <a:pt x="53" y="559"/>
                </a:lnTo>
                <a:lnTo>
                  <a:pt x="57" y="565"/>
                </a:lnTo>
                <a:lnTo>
                  <a:pt x="59" y="569"/>
                </a:lnTo>
                <a:lnTo>
                  <a:pt x="64" y="573"/>
                </a:lnTo>
                <a:lnTo>
                  <a:pt x="69" y="577"/>
                </a:lnTo>
                <a:lnTo>
                  <a:pt x="76" y="578"/>
                </a:lnTo>
                <a:lnTo>
                  <a:pt x="79" y="579"/>
                </a:lnTo>
                <a:lnTo>
                  <a:pt x="82" y="579"/>
                </a:lnTo>
                <a:lnTo>
                  <a:pt x="85" y="579"/>
                </a:lnTo>
                <a:lnTo>
                  <a:pt x="89" y="578"/>
                </a:lnTo>
                <a:lnTo>
                  <a:pt x="94" y="577"/>
                </a:lnTo>
                <a:lnTo>
                  <a:pt x="101" y="574"/>
                </a:lnTo>
                <a:lnTo>
                  <a:pt x="104" y="570"/>
                </a:lnTo>
                <a:lnTo>
                  <a:pt x="108" y="565"/>
                </a:lnTo>
                <a:lnTo>
                  <a:pt x="112" y="560"/>
                </a:lnTo>
                <a:lnTo>
                  <a:pt x="113" y="554"/>
                </a:lnTo>
                <a:lnTo>
                  <a:pt x="115" y="551"/>
                </a:lnTo>
                <a:lnTo>
                  <a:pt x="115" y="548"/>
                </a:lnTo>
                <a:lnTo>
                  <a:pt x="115" y="547"/>
                </a:lnTo>
                <a:lnTo>
                  <a:pt x="115" y="350"/>
                </a:lnTo>
                <a:lnTo>
                  <a:pt x="115" y="348"/>
                </a:lnTo>
                <a:lnTo>
                  <a:pt x="116" y="345"/>
                </a:lnTo>
                <a:lnTo>
                  <a:pt x="116" y="343"/>
                </a:lnTo>
                <a:lnTo>
                  <a:pt x="119" y="341"/>
                </a:lnTo>
                <a:lnTo>
                  <a:pt x="120" y="340"/>
                </a:lnTo>
                <a:lnTo>
                  <a:pt x="123" y="339"/>
                </a:lnTo>
                <a:lnTo>
                  <a:pt x="125" y="338"/>
                </a:lnTo>
                <a:lnTo>
                  <a:pt x="128" y="338"/>
                </a:lnTo>
                <a:lnTo>
                  <a:pt x="130" y="338"/>
                </a:lnTo>
                <a:lnTo>
                  <a:pt x="132" y="339"/>
                </a:lnTo>
                <a:lnTo>
                  <a:pt x="134" y="340"/>
                </a:lnTo>
                <a:lnTo>
                  <a:pt x="135" y="341"/>
                </a:lnTo>
                <a:lnTo>
                  <a:pt x="138" y="343"/>
                </a:lnTo>
                <a:lnTo>
                  <a:pt x="139" y="345"/>
                </a:lnTo>
                <a:lnTo>
                  <a:pt x="139" y="348"/>
                </a:lnTo>
                <a:lnTo>
                  <a:pt x="141" y="350"/>
                </a:lnTo>
                <a:lnTo>
                  <a:pt x="141" y="350"/>
                </a:lnTo>
                <a:lnTo>
                  <a:pt x="141" y="350"/>
                </a:lnTo>
                <a:lnTo>
                  <a:pt x="141" y="547"/>
                </a:lnTo>
                <a:lnTo>
                  <a:pt x="141" y="547"/>
                </a:lnTo>
                <a:close/>
                <a:moveTo>
                  <a:pt x="71" y="54"/>
                </a:moveTo>
                <a:lnTo>
                  <a:pt x="71" y="49"/>
                </a:lnTo>
                <a:lnTo>
                  <a:pt x="72" y="44"/>
                </a:lnTo>
                <a:lnTo>
                  <a:pt x="73" y="39"/>
                </a:lnTo>
                <a:lnTo>
                  <a:pt x="75" y="34"/>
                </a:lnTo>
                <a:lnTo>
                  <a:pt x="77" y="28"/>
                </a:lnTo>
                <a:lnTo>
                  <a:pt x="80" y="23"/>
                </a:lnTo>
                <a:lnTo>
                  <a:pt x="84" y="19"/>
                </a:lnTo>
                <a:lnTo>
                  <a:pt x="88" y="15"/>
                </a:lnTo>
                <a:lnTo>
                  <a:pt x="91" y="12"/>
                </a:lnTo>
                <a:lnTo>
                  <a:pt x="95" y="9"/>
                </a:lnTo>
                <a:lnTo>
                  <a:pt x="101" y="6"/>
                </a:lnTo>
                <a:lnTo>
                  <a:pt x="106" y="4"/>
                </a:lnTo>
                <a:lnTo>
                  <a:pt x="111" y="2"/>
                </a:lnTo>
                <a:lnTo>
                  <a:pt x="116" y="1"/>
                </a:lnTo>
                <a:lnTo>
                  <a:pt x="121" y="0"/>
                </a:lnTo>
                <a:lnTo>
                  <a:pt x="128" y="0"/>
                </a:lnTo>
                <a:lnTo>
                  <a:pt x="133" y="0"/>
                </a:lnTo>
                <a:lnTo>
                  <a:pt x="138" y="1"/>
                </a:lnTo>
                <a:lnTo>
                  <a:pt x="144" y="2"/>
                </a:lnTo>
                <a:lnTo>
                  <a:pt x="150" y="4"/>
                </a:lnTo>
                <a:lnTo>
                  <a:pt x="154" y="6"/>
                </a:lnTo>
                <a:lnTo>
                  <a:pt x="159" y="9"/>
                </a:lnTo>
                <a:lnTo>
                  <a:pt x="163" y="12"/>
                </a:lnTo>
                <a:lnTo>
                  <a:pt x="166" y="15"/>
                </a:lnTo>
                <a:lnTo>
                  <a:pt x="170" y="19"/>
                </a:lnTo>
                <a:lnTo>
                  <a:pt x="174" y="23"/>
                </a:lnTo>
                <a:lnTo>
                  <a:pt x="177" y="28"/>
                </a:lnTo>
                <a:lnTo>
                  <a:pt x="179" y="34"/>
                </a:lnTo>
                <a:lnTo>
                  <a:pt x="181" y="39"/>
                </a:lnTo>
                <a:lnTo>
                  <a:pt x="182" y="44"/>
                </a:lnTo>
                <a:lnTo>
                  <a:pt x="183" y="49"/>
                </a:lnTo>
                <a:lnTo>
                  <a:pt x="183" y="54"/>
                </a:lnTo>
                <a:lnTo>
                  <a:pt x="183" y="54"/>
                </a:lnTo>
                <a:lnTo>
                  <a:pt x="183" y="61"/>
                </a:lnTo>
                <a:lnTo>
                  <a:pt x="182" y="66"/>
                </a:lnTo>
                <a:lnTo>
                  <a:pt x="181" y="71"/>
                </a:lnTo>
                <a:lnTo>
                  <a:pt x="179" y="76"/>
                </a:lnTo>
                <a:lnTo>
                  <a:pt x="177" y="81"/>
                </a:lnTo>
                <a:lnTo>
                  <a:pt x="174" y="85"/>
                </a:lnTo>
                <a:lnTo>
                  <a:pt x="170" y="89"/>
                </a:lnTo>
                <a:lnTo>
                  <a:pt x="166" y="93"/>
                </a:lnTo>
                <a:lnTo>
                  <a:pt x="163" y="97"/>
                </a:lnTo>
                <a:lnTo>
                  <a:pt x="159" y="101"/>
                </a:lnTo>
                <a:lnTo>
                  <a:pt x="154" y="103"/>
                </a:lnTo>
                <a:lnTo>
                  <a:pt x="150" y="106"/>
                </a:lnTo>
                <a:lnTo>
                  <a:pt x="144" y="107"/>
                </a:lnTo>
                <a:lnTo>
                  <a:pt x="138" y="109"/>
                </a:lnTo>
                <a:lnTo>
                  <a:pt x="133" y="110"/>
                </a:lnTo>
                <a:lnTo>
                  <a:pt x="128" y="110"/>
                </a:lnTo>
                <a:lnTo>
                  <a:pt x="121" y="110"/>
                </a:lnTo>
                <a:lnTo>
                  <a:pt x="116" y="109"/>
                </a:lnTo>
                <a:lnTo>
                  <a:pt x="111" y="107"/>
                </a:lnTo>
                <a:lnTo>
                  <a:pt x="106" y="106"/>
                </a:lnTo>
                <a:lnTo>
                  <a:pt x="101" y="103"/>
                </a:lnTo>
                <a:lnTo>
                  <a:pt x="95" y="101"/>
                </a:lnTo>
                <a:lnTo>
                  <a:pt x="91" y="97"/>
                </a:lnTo>
                <a:lnTo>
                  <a:pt x="88" y="93"/>
                </a:lnTo>
                <a:lnTo>
                  <a:pt x="84" y="89"/>
                </a:lnTo>
                <a:lnTo>
                  <a:pt x="80" y="85"/>
                </a:lnTo>
                <a:lnTo>
                  <a:pt x="77" y="81"/>
                </a:lnTo>
                <a:lnTo>
                  <a:pt x="75" y="76"/>
                </a:lnTo>
                <a:lnTo>
                  <a:pt x="73" y="71"/>
                </a:lnTo>
                <a:lnTo>
                  <a:pt x="72" y="66"/>
                </a:lnTo>
                <a:lnTo>
                  <a:pt x="71" y="61"/>
                </a:lnTo>
                <a:lnTo>
                  <a:pt x="71" y="54"/>
                </a:lnTo>
                <a:lnTo>
                  <a:pt x="71" y="5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906057" y="3464996"/>
            <a:ext cx="13905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Atmospheric Source Term</a:t>
            </a:r>
          </a:p>
        </p:txBody>
      </p:sp>
      <p:sp>
        <p:nvSpPr>
          <p:cNvPr id="26" name="Freeform 32"/>
          <p:cNvSpPr>
            <a:spLocks/>
          </p:cNvSpPr>
          <p:nvPr/>
        </p:nvSpPr>
        <p:spPr bwMode="auto">
          <a:xfrm>
            <a:off x="7201942" y="3863324"/>
            <a:ext cx="68263" cy="174625"/>
          </a:xfrm>
          <a:custGeom>
            <a:avLst/>
            <a:gdLst>
              <a:gd name="T0" fmla="*/ 35 w 87"/>
              <a:gd name="T1" fmla="*/ 0 h 220"/>
              <a:gd name="T2" fmla="*/ 36 w 87"/>
              <a:gd name="T3" fmla="*/ 17 h 220"/>
              <a:gd name="T4" fmla="*/ 36 w 87"/>
              <a:gd name="T5" fmla="*/ 32 h 220"/>
              <a:gd name="T6" fmla="*/ 36 w 87"/>
              <a:gd name="T7" fmla="*/ 48 h 220"/>
              <a:gd name="T8" fmla="*/ 35 w 87"/>
              <a:gd name="T9" fmla="*/ 63 h 220"/>
              <a:gd name="T10" fmla="*/ 34 w 87"/>
              <a:gd name="T11" fmla="*/ 80 h 220"/>
              <a:gd name="T12" fmla="*/ 31 w 87"/>
              <a:gd name="T13" fmla="*/ 96 h 220"/>
              <a:gd name="T14" fmla="*/ 29 w 87"/>
              <a:gd name="T15" fmla="*/ 111 h 220"/>
              <a:gd name="T16" fmla="*/ 25 w 87"/>
              <a:gd name="T17" fmla="*/ 127 h 220"/>
              <a:gd name="T18" fmla="*/ 24 w 87"/>
              <a:gd name="T19" fmla="*/ 132 h 220"/>
              <a:gd name="T20" fmla="*/ 22 w 87"/>
              <a:gd name="T21" fmla="*/ 136 h 220"/>
              <a:gd name="T22" fmla="*/ 20 w 87"/>
              <a:gd name="T23" fmla="*/ 141 h 220"/>
              <a:gd name="T24" fmla="*/ 17 w 87"/>
              <a:gd name="T25" fmla="*/ 145 h 220"/>
              <a:gd name="T26" fmla="*/ 14 w 87"/>
              <a:gd name="T27" fmla="*/ 149 h 220"/>
              <a:gd name="T28" fmla="*/ 12 w 87"/>
              <a:gd name="T29" fmla="*/ 153 h 220"/>
              <a:gd name="T30" fmla="*/ 4 w 87"/>
              <a:gd name="T31" fmla="*/ 160 h 220"/>
              <a:gd name="T32" fmla="*/ 3 w 87"/>
              <a:gd name="T33" fmla="*/ 164 h 220"/>
              <a:gd name="T34" fmla="*/ 2 w 87"/>
              <a:gd name="T35" fmla="*/ 168 h 220"/>
              <a:gd name="T36" fmla="*/ 0 w 87"/>
              <a:gd name="T37" fmla="*/ 172 h 220"/>
              <a:gd name="T38" fmla="*/ 0 w 87"/>
              <a:gd name="T39" fmla="*/ 176 h 220"/>
              <a:gd name="T40" fmla="*/ 0 w 87"/>
              <a:gd name="T41" fmla="*/ 180 h 220"/>
              <a:gd name="T42" fmla="*/ 0 w 87"/>
              <a:gd name="T43" fmla="*/ 184 h 220"/>
              <a:gd name="T44" fmla="*/ 2 w 87"/>
              <a:gd name="T45" fmla="*/ 187 h 220"/>
              <a:gd name="T46" fmla="*/ 3 w 87"/>
              <a:gd name="T47" fmla="*/ 191 h 220"/>
              <a:gd name="T48" fmla="*/ 4 w 87"/>
              <a:gd name="T49" fmla="*/ 195 h 220"/>
              <a:gd name="T50" fmla="*/ 7 w 87"/>
              <a:gd name="T51" fmla="*/ 199 h 220"/>
              <a:gd name="T52" fmla="*/ 8 w 87"/>
              <a:gd name="T53" fmla="*/ 203 h 220"/>
              <a:gd name="T54" fmla="*/ 11 w 87"/>
              <a:gd name="T55" fmla="*/ 206 h 220"/>
              <a:gd name="T56" fmla="*/ 17 w 87"/>
              <a:gd name="T57" fmla="*/ 212 h 220"/>
              <a:gd name="T58" fmla="*/ 21 w 87"/>
              <a:gd name="T59" fmla="*/ 213 h 220"/>
              <a:gd name="T60" fmla="*/ 25 w 87"/>
              <a:gd name="T61" fmla="*/ 216 h 220"/>
              <a:gd name="T62" fmla="*/ 30 w 87"/>
              <a:gd name="T63" fmla="*/ 219 h 220"/>
              <a:gd name="T64" fmla="*/ 35 w 87"/>
              <a:gd name="T65" fmla="*/ 220 h 220"/>
              <a:gd name="T66" fmla="*/ 42 w 87"/>
              <a:gd name="T67" fmla="*/ 219 h 220"/>
              <a:gd name="T68" fmla="*/ 47 w 87"/>
              <a:gd name="T69" fmla="*/ 216 h 220"/>
              <a:gd name="T70" fmla="*/ 53 w 87"/>
              <a:gd name="T71" fmla="*/ 215 h 220"/>
              <a:gd name="T72" fmla="*/ 58 w 87"/>
              <a:gd name="T73" fmla="*/ 211 h 220"/>
              <a:gd name="T74" fmla="*/ 62 w 87"/>
              <a:gd name="T75" fmla="*/ 208 h 220"/>
              <a:gd name="T76" fmla="*/ 68 w 87"/>
              <a:gd name="T77" fmla="*/ 204 h 220"/>
              <a:gd name="T78" fmla="*/ 71 w 87"/>
              <a:gd name="T79" fmla="*/ 200 h 220"/>
              <a:gd name="T80" fmla="*/ 75 w 87"/>
              <a:gd name="T81" fmla="*/ 197 h 220"/>
              <a:gd name="T82" fmla="*/ 78 w 87"/>
              <a:gd name="T83" fmla="*/ 191 h 220"/>
              <a:gd name="T84" fmla="*/ 80 w 87"/>
              <a:gd name="T85" fmla="*/ 186 h 220"/>
              <a:gd name="T86" fmla="*/ 83 w 87"/>
              <a:gd name="T87" fmla="*/ 181 h 220"/>
              <a:gd name="T88" fmla="*/ 86 w 87"/>
              <a:gd name="T89" fmla="*/ 175 h 220"/>
              <a:gd name="T90" fmla="*/ 87 w 87"/>
              <a:gd name="T91" fmla="*/ 169 h 220"/>
              <a:gd name="T92" fmla="*/ 87 w 87"/>
              <a:gd name="T93" fmla="*/ 163 h 220"/>
              <a:gd name="T94" fmla="*/ 87 w 87"/>
              <a:gd name="T95" fmla="*/ 158 h 220"/>
              <a:gd name="T96" fmla="*/ 87 w 87"/>
              <a:gd name="T97" fmla="*/ 151 h 220"/>
              <a:gd name="T98" fmla="*/ 87 w 87"/>
              <a:gd name="T99" fmla="*/ 150 h 220"/>
              <a:gd name="T100" fmla="*/ 86 w 87"/>
              <a:gd name="T101" fmla="*/ 147 h 220"/>
              <a:gd name="T102" fmla="*/ 86 w 87"/>
              <a:gd name="T103" fmla="*/ 137 h 220"/>
              <a:gd name="T104" fmla="*/ 84 w 87"/>
              <a:gd name="T105" fmla="*/ 128 h 220"/>
              <a:gd name="T106" fmla="*/ 80 w 87"/>
              <a:gd name="T107" fmla="*/ 109 h 220"/>
              <a:gd name="T108" fmla="*/ 77 w 87"/>
              <a:gd name="T109" fmla="*/ 89 h 220"/>
              <a:gd name="T110" fmla="*/ 70 w 87"/>
              <a:gd name="T111" fmla="*/ 71 h 220"/>
              <a:gd name="T112" fmla="*/ 64 w 87"/>
              <a:gd name="T113" fmla="*/ 52 h 220"/>
              <a:gd name="T114" fmla="*/ 56 w 87"/>
              <a:gd name="T115" fmla="*/ 35 h 220"/>
              <a:gd name="T116" fmla="*/ 46 w 87"/>
              <a:gd name="T117" fmla="*/ 17 h 220"/>
              <a:gd name="T118" fmla="*/ 35 w 87"/>
              <a:gd name="T119" fmla="*/ 0 h 220"/>
              <a:gd name="T120" fmla="*/ 35 w 87"/>
              <a:gd name="T121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7" h="220">
                <a:moveTo>
                  <a:pt x="35" y="0"/>
                </a:moveTo>
                <a:lnTo>
                  <a:pt x="36" y="17"/>
                </a:lnTo>
                <a:lnTo>
                  <a:pt x="36" y="32"/>
                </a:lnTo>
                <a:lnTo>
                  <a:pt x="36" y="48"/>
                </a:lnTo>
                <a:lnTo>
                  <a:pt x="35" y="63"/>
                </a:lnTo>
                <a:lnTo>
                  <a:pt x="34" y="80"/>
                </a:lnTo>
                <a:lnTo>
                  <a:pt x="31" y="96"/>
                </a:lnTo>
                <a:lnTo>
                  <a:pt x="29" y="111"/>
                </a:lnTo>
                <a:lnTo>
                  <a:pt x="25" y="127"/>
                </a:lnTo>
                <a:lnTo>
                  <a:pt x="24" y="132"/>
                </a:lnTo>
                <a:lnTo>
                  <a:pt x="22" y="136"/>
                </a:lnTo>
                <a:lnTo>
                  <a:pt x="20" y="141"/>
                </a:lnTo>
                <a:lnTo>
                  <a:pt x="17" y="145"/>
                </a:lnTo>
                <a:lnTo>
                  <a:pt x="14" y="149"/>
                </a:lnTo>
                <a:lnTo>
                  <a:pt x="12" y="153"/>
                </a:lnTo>
                <a:lnTo>
                  <a:pt x="4" y="160"/>
                </a:lnTo>
                <a:lnTo>
                  <a:pt x="3" y="164"/>
                </a:lnTo>
                <a:lnTo>
                  <a:pt x="2" y="168"/>
                </a:lnTo>
                <a:lnTo>
                  <a:pt x="0" y="172"/>
                </a:lnTo>
                <a:lnTo>
                  <a:pt x="0" y="176"/>
                </a:lnTo>
                <a:lnTo>
                  <a:pt x="0" y="180"/>
                </a:lnTo>
                <a:lnTo>
                  <a:pt x="0" y="184"/>
                </a:lnTo>
                <a:lnTo>
                  <a:pt x="2" y="187"/>
                </a:lnTo>
                <a:lnTo>
                  <a:pt x="3" y="191"/>
                </a:lnTo>
                <a:lnTo>
                  <a:pt x="4" y="195"/>
                </a:lnTo>
                <a:lnTo>
                  <a:pt x="7" y="199"/>
                </a:lnTo>
                <a:lnTo>
                  <a:pt x="8" y="203"/>
                </a:lnTo>
                <a:lnTo>
                  <a:pt x="11" y="206"/>
                </a:lnTo>
                <a:lnTo>
                  <a:pt x="17" y="212"/>
                </a:lnTo>
                <a:lnTo>
                  <a:pt x="21" y="213"/>
                </a:lnTo>
                <a:lnTo>
                  <a:pt x="25" y="216"/>
                </a:lnTo>
                <a:lnTo>
                  <a:pt x="30" y="219"/>
                </a:lnTo>
                <a:lnTo>
                  <a:pt x="35" y="220"/>
                </a:lnTo>
                <a:lnTo>
                  <a:pt x="42" y="219"/>
                </a:lnTo>
                <a:lnTo>
                  <a:pt x="47" y="216"/>
                </a:lnTo>
                <a:lnTo>
                  <a:pt x="53" y="215"/>
                </a:lnTo>
                <a:lnTo>
                  <a:pt x="58" y="211"/>
                </a:lnTo>
                <a:lnTo>
                  <a:pt x="62" y="208"/>
                </a:lnTo>
                <a:lnTo>
                  <a:pt x="68" y="204"/>
                </a:lnTo>
                <a:lnTo>
                  <a:pt x="71" y="200"/>
                </a:lnTo>
                <a:lnTo>
                  <a:pt x="75" y="197"/>
                </a:lnTo>
                <a:lnTo>
                  <a:pt x="78" y="191"/>
                </a:lnTo>
                <a:lnTo>
                  <a:pt x="80" y="186"/>
                </a:lnTo>
                <a:lnTo>
                  <a:pt x="83" y="181"/>
                </a:lnTo>
                <a:lnTo>
                  <a:pt x="86" y="175"/>
                </a:lnTo>
                <a:lnTo>
                  <a:pt x="87" y="169"/>
                </a:lnTo>
                <a:lnTo>
                  <a:pt x="87" y="163"/>
                </a:lnTo>
                <a:lnTo>
                  <a:pt x="87" y="158"/>
                </a:lnTo>
                <a:lnTo>
                  <a:pt x="87" y="151"/>
                </a:lnTo>
                <a:lnTo>
                  <a:pt x="87" y="150"/>
                </a:lnTo>
                <a:lnTo>
                  <a:pt x="86" y="147"/>
                </a:lnTo>
                <a:lnTo>
                  <a:pt x="86" y="137"/>
                </a:lnTo>
                <a:lnTo>
                  <a:pt x="84" y="128"/>
                </a:lnTo>
                <a:lnTo>
                  <a:pt x="80" y="109"/>
                </a:lnTo>
                <a:lnTo>
                  <a:pt x="77" y="89"/>
                </a:lnTo>
                <a:lnTo>
                  <a:pt x="70" y="71"/>
                </a:lnTo>
                <a:lnTo>
                  <a:pt x="64" y="52"/>
                </a:lnTo>
                <a:lnTo>
                  <a:pt x="56" y="35"/>
                </a:lnTo>
                <a:lnTo>
                  <a:pt x="46" y="17"/>
                </a:lnTo>
                <a:lnTo>
                  <a:pt x="35" y="0"/>
                </a:lnTo>
                <a:lnTo>
                  <a:pt x="35" y="0"/>
                </a:lnTo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32"/>
          <p:cNvSpPr>
            <a:spLocks/>
          </p:cNvSpPr>
          <p:nvPr/>
        </p:nvSpPr>
        <p:spPr bwMode="auto">
          <a:xfrm>
            <a:off x="7347406" y="3784985"/>
            <a:ext cx="68263" cy="174625"/>
          </a:xfrm>
          <a:custGeom>
            <a:avLst/>
            <a:gdLst>
              <a:gd name="T0" fmla="*/ 35 w 87"/>
              <a:gd name="T1" fmla="*/ 0 h 220"/>
              <a:gd name="T2" fmla="*/ 36 w 87"/>
              <a:gd name="T3" fmla="*/ 17 h 220"/>
              <a:gd name="T4" fmla="*/ 36 w 87"/>
              <a:gd name="T5" fmla="*/ 32 h 220"/>
              <a:gd name="T6" fmla="*/ 36 w 87"/>
              <a:gd name="T7" fmla="*/ 48 h 220"/>
              <a:gd name="T8" fmla="*/ 35 w 87"/>
              <a:gd name="T9" fmla="*/ 63 h 220"/>
              <a:gd name="T10" fmla="*/ 34 w 87"/>
              <a:gd name="T11" fmla="*/ 80 h 220"/>
              <a:gd name="T12" fmla="*/ 31 w 87"/>
              <a:gd name="T13" fmla="*/ 96 h 220"/>
              <a:gd name="T14" fmla="*/ 29 w 87"/>
              <a:gd name="T15" fmla="*/ 111 h 220"/>
              <a:gd name="T16" fmla="*/ 25 w 87"/>
              <a:gd name="T17" fmla="*/ 127 h 220"/>
              <a:gd name="T18" fmla="*/ 24 w 87"/>
              <a:gd name="T19" fmla="*/ 132 h 220"/>
              <a:gd name="T20" fmla="*/ 22 w 87"/>
              <a:gd name="T21" fmla="*/ 136 h 220"/>
              <a:gd name="T22" fmla="*/ 20 w 87"/>
              <a:gd name="T23" fmla="*/ 141 h 220"/>
              <a:gd name="T24" fmla="*/ 17 w 87"/>
              <a:gd name="T25" fmla="*/ 145 h 220"/>
              <a:gd name="T26" fmla="*/ 14 w 87"/>
              <a:gd name="T27" fmla="*/ 149 h 220"/>
              <a:gd name="T28" fmla="*/ 12 w 87"/>
              <a:gd name="T29" fmla="*/ 153 h 220"/>
              <a:gd name="T30" fmla="*/ 4 w 87"/>
              <a:gd name="T31" fmla="*/ 160 h 220"/>
              <a:gd name="T32" fmla="*/ 3 w 87"/>
              <a:gd name="T33" fmla="*/ 164 h 220"/>
              <a:gd name="T34" fmla="*/ 2 w 87"/>
              <a:gd name="T35" fmla="*/ 168 h 220"/>
              <a:gd name="T36" fmla="*/ 0 w 87"/>
              <a:gd name="T37" fmla="*/ 172 h 220"/>
              <a:gd name="T38" fmla="*/ 0 w 87"/>
              <a:gd name="T39" fmla="*/ 176 h 220"/>
              <a:gd name="T40" fmla="*/ 0 w 87"/>
              <a:gd name="T41" fmla="*/ 180 h 220"/>
              <a:gd name="T42" fmla="*/ 0 w 87"/>
              <a:gd name="T43" fmla="*/ 184 h 220"/>
              <a:gd name="T44" fmla="*/ 2 w 87"/>
              <a:gd name="T45" fmla="*/ 187 h 220"/>
              <a:gd name="T46" fmla="*/ 3 w 87"/>
              <a:gd name="T47" fmla="*/ 191 h 220"/>
              <a:gd name="T48" fmla="*/ 4 w 87"/>
              <a:gd name="T49" fmla="*/ 195 h 220"/>
              <a:gd name="T50" fmla="*/ 7 w 87"/>
              <a:gd name="T51" fmla="*/ 199 h 220"/>
              <a:gd name="T52" fmla="*/ 8 w 87"/>
              <a:gd name="T53" fmla="*/ 203 h 220"/>
              <a:gd name="T54" fmla="*/ 11 w 87"/>
              <a:gd name="T55" fmla="*/ 206 h 220"/>
              <a:gd name="T56" fmla="*/ 17 w 87"/>
              <a:gd name="T57" fmla="*/ 212 h 220"/>
              <a:gd name="T58" fmla="*/ 21 w 87"/>
              <a:gd name="T59" fmla="*/ 213 h 220"/>
              <a:gd name="T60" fmla="*/ 25 w 87"/>
              <a:gd name="T61" fmla="*/ 216 h 220"/>
              <a:gd name="T62" fmla="*/ 30 w 87"/>
              <a:gd name="T63" fmla="*/ 219 h 220"/>
              <a:gd name="T64" fmla="*/ 35 w 87"/>
              <a:gd name="T65" fmla="*/ 220 h 220"/>
              <a:gd name="T66" fmla="*/ 42 w 87"/>
              <a:gd name="T67" fmla="*/ 219 h 220"/>
              <a:gd name="T68" fmla="*/ 47 w 87"/>
              <a:gd name="T69" fmla="*/ 216 h 220"/>
              <a:gd name="T70" fmla="*/ 53 w 87"/>
              <a:gd name="T71" fmla="*/ 215 h 220"/>
              <a:gd name="T72" fmla="*/ 58 w 87"/>
              <a:gd name="T73" fmla="*/ 211 h 220"/>
              <a:gd name="T74" fmla="*/ 62 w 87"/>
              <a:gd name="T75" fmla="*/ 208 h 220"/>
              <a:gd name="T76" fmla="*/ 68 w 87"/>
              <a:gd name="T77" fmla="*/ 204 h 220"/>
              <a:gd name="T78" fmla="*/ 71 w 87"/>
              <a:gd name="T79" fmla="*/ 200 h 220"/>
              <a:gd name="T80" fmla="*/ 75 w 87"/>
              <a:gd name="T81" fmla="*/ 197 h 220"/>
              <a:gd name="T82" fmla="*/ 78 w 87"/>
              <a:gd name="T83" fmla="*/ 191 h 220"/>
              <a:gd name="T84" fmla="*/ 80 w 87"/>
              <a:gd name="T85" fmla="*/ 186 h 220"/>
              <a:gd name="T86" fmla="*/ 83 w 87"/>
              <a:gd name="T87" fmla="*/ 181 h 220"/>
              <a:gd name="T88" fmla="*/ 86 w 87"/>
              <a:gd name="T89" fmla="*/ 175 h 220"/>
              <a:gd name="T90" fmla="*/ 87 w 87"/>
              <a:gd name="T91" fmla="*/ 169 h 220"/>
              <a:gd name="T92" fmla="*/ 87 w 87"/>
              <a:gd name="T93" fmla="*/ 163 h 220"/>
              <a:gd name="T94" fmla="*/ 87 w 87"/>
              <a:gd name="T95" fmla="*/ 158 h 220"/>
              <a:gd name="T96" fmla="*/ 87 w 87"/>
              <a:gd name="T97" fmla="*/ 151 h 220"/>
              <a:gd name="T98" fmla="*/ 87 w 87"/>
              <a:gd name="T99" fmla="*/ 150 h 220"/>
              <a:gd name="T100" fmla="*/ 86 w 87"/>
              <a:gd name="T101" fmla="*/ 147 h 220"/>
              <a:gd name="T102" fmla="*/ 86 w 87"/>
              <a:gd name="T103" fmla="*/ 137 h 220"/>
              <a:gd name="T104" fmla="*/ 84 w 87"/>
              <a:gd name="T105" fmla="*/ 128 h 220"/>
              <a:gd name="T106" fmla="*/ 80 w 87"/>
              <a:gd name="T107" fmla="*/ 109 h 220"/>
              <a:gd name="T108" fmla="*/ 77 w 87"/>
              <a:gd name="T109" fmla="*/ 89 h 220"/>
              <a:gd name="T110" fmla="*/ 70 w 87"/>
              <a:gd name="T111" fmla="*/ 71 h 220"/>
              <a:gd name="T112" fmla="*/ 64 w 87"/>
              <a:gd name="T113" fmla="*/ 52 h 220"/>
              <a:gd name="T114" fmla="*/ 56 w 87"/>
              <a:gd name="T115" fmla="*/ 35 h 220"/>
              <a:gd name="T116" fmla="*/ 46 w 87"/>
              <a:gd name="T117" fmla="*/ 17 h 220"/>
              <a:gd name="T118" fmla="*/ 35 w 87"/>
              <a:gd name="T119" fmla="*/ 0 h 220"/>
              <a:gd name="T120" fmla="*/ 35 w 87"/>
              <a:gd name="T121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7" h="220">
                <a:moveTo>
                  <a:pt x="35" y="0"/>
                </a:moveTo>
                <a:lnTo>
                  <a:pt x="36" y="17"/>
                </a:lnTo>
                <a:lnTo>
                  <a:pt x="36" y="32"/>
                </a:lnTo>
                <a:lnTo>
                  <a:pt x="36" y="48"/>
                </a:lnTo>
                <a:lnTo>
                  <a:pt x="35" y="63"/>
                </a:lnTo>
                <a:lnTo>
                  <a:pt x="34" y="80"/>
                </a:lnTo>
                <a:lnTo>
                  <a:pt x="31" y="96"/>
                </a:lnTo>
                <a:lnTo>
                  <a:pt x="29" y="111"/>
                </a:lnTo>
                <a:lnTo>
                  <a:pt x="25" y="127"/>
                </a:lnTo>
                <a:lnTo>
                  <a:pt x="24" y="132"/>
                </a:lnTo>
                <a:lnTo>
                  <a:pt x="22" y="136"/>
                </a:lnTo>
                <a:lnTo>
                  <a:pt x="20" y="141"/>
                </a:lnTo>
                <a:lnTo>
                  <a:pt x="17" y="145"/>
                </a:lnTo>
                <a:lnTo>
                  <a:pt x="14" y="149"/>
                </a:lnTo>
                <a:lnTo>
                  <a:pt x="12" y="153"/>
                </a:lnTo>
                <a:lnTo>
                  <a:pt x="4" y="160"/>
                </a:lnTo>
                <a:lnTo>
                  <a:pt x="3" y="164"/>
                </a:lnTo>
                <a:lnTo>
                  <a:pt x="2" y="168"/>
                </a:lnTo>
                <a:lnTo>
                  <a:pt x="0" y="172"/>
                </a:lnTo>
                <a:lnTo>
                  <a:pt x="0" y="176"/>
                </a:lnTo>
                <a:lnTo>
                  <a:pt x="0" y="180"/>
                </a:lnTo>
                <a:lnTo>
                  <a:pt x="0" y="184"/>
                </a:lnTo>
                <a:lnTo>
                  <a:pt x="2" y="187"/>
                </a:lnTo>
                <a:lnTo>
                  <a:pt x="3" y="191"/>
                </a:lnTo>
                <a:lnTo>
                  <a:pt x="4" y="195"/>
                </a:lnTo>
                <a:lnTo>
                  <a:pt x="7" y="199"/>
                </a:lnTo>
                <a:lnTo>
                  <a:pt x="8" y="203"/>
                </a:lnTo>
                <a:lnTo>
                  <a:pt x="11" y="206"/>
                </a:lnTo>
                <a:lnTo>
                  <a:pt x="17" y="212"/>
                </a:lnTo>
                <a:lnTo>
                  <a:pt x="21" y="213"/>
                </a:lnTo>
                <a:lnTo>
                  <a:pt x="25" y="216"/>
                </a:lnTo>
                <a:lnTo>
                  <a:pt x="30" y="219"/>
                </a:lnTo>
                <a:lnTo>
                  <a:pt x="35" y="220"/>
                </a:lnTo>
                <a:lnTo>
                  <a:pt x="42" y="219"/>
                </a:lnTo>
                <a:lnTo>
                  <a:pt x="47" y="216"/>
                </a:lnTo>
                <a:lnTo>
                  <a:pt x="53" y="215"/>
                </a:lnTo>
                <a:lnTo>
                  <a:pt x="58" y="211"/>
                </a:lnTo>
                <a:lnTo>
                  <a:pt x="62" y="208"/>
                </a:lnTo>
                <a:lnTo>
                  <a:pt x="68" y="204"/>
                </a:lnTo>
                <a:lnTo>
                  <a:pt x="71" y="200"/>
                </a:lnTo>
                <a:lnTo>
                  <a:pt x="75" y="197"/>
                </a:lnTo>
                <a:lnTo>
                  <a:pt x="78" y="191"/>
                </a:lnTo>
                <a:lnTo>
                  <a:pt x="80" y="186"/>
                </a:lnTo>
                <a:lnTo>
                  <a:pt x="83" y="181"/>
                </a:lnTo>
                <a:lnTo>
                  <a:pt x="86" y="175"/>
                </a:lnTo>
                <a:lnTo>
                  <a:pt x="87" y="169"/>
                </a:lnTo>
                <a:lnTo>
                  <a:pt x="87" y="163"/>
                </a:lnTo>
                <a:lnTo>
                  <a:pt x="87" y="158"/>
                </a:lnTo>
                <a:lnTo>
                  <a:pt x="87" y="151"/>
                </a:lnTo>
                <a:lnTo>
                  <a:pt x="87" y="150"/>
                </a:lnTo>
                <a:lnTo>
                  <a:pt x="86" y="147"/>
                </a:lnTo>
                <a:lnTo>
                  <a:pt x="86" y="137"/>
                </a:lnTo>
                <a:lnTo>
                  <a:pt x="84" y="128"/>
                </a:lnTo>
                <a:lnTo>
                  <a:pt x="80" y="109"/>
                </a:lnTo>
                <a:lnTo>
                  <a:pt x="77" y="89"/>
                </a:lnTo>
                <a:lnTo>
                  <a:pt x="70" y="71"/>
                </a:lnTo>
                <a:lnTo>
                  <a:pt x="64" y="52"/>
                </a:lnTo>
                <a:lnTo>
                  <a:pt x="56" y="35"/>
                </a:lnTo>
                <a:lnTo>
                  <a:pt x="46" y="17"/>
                </a:lnTo>
                <a:lnTo>
                  <a:pt x="35" y="0"/>
                </a:lnTo>
                <a:lnTo>
                  <a:pt x="35" y="0"/>
                </a:lnTo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32"/>
          <p:cNvSpPr>
            <a:spLocks/>
          </p:cNvSpPr>
          <p:nvPr/>
        </p:nvSpPr>
        <p:spPr bwMode="auto">
          <a:xfrm>
            <a:off x="7492870" y="3872297"/>
            <a:ext cx="68263" cy="174625"/>
          </a:xfrm>
          <a:custGeom>
            <a:avLst/>
            <a:gdLst>
              <a:gd name="T0" fmla="*/ 35 w 87"/>
              <a:gd name="T1" fmla="*/ 0 h 220"/>
              <a:gd name="T2" fmla="*/ 36 w 87"/>
              <a:gd name="T3" fmla="*/ 17 h 220"/>
              <a:gd name="T4" fmla="*/ 36 w 87"/>
              <a:gd name="T5" fmla="*/ 32 h 220"/>
              <a:gd name="T6" fmla="*/ 36 w 87"/>
              <a:gd name="T7" fmla="*/ 48 h 220"/>
              <a:gd name="T8" fmla="*/ 35 w 87"/>
              <a:gd name="T9" fmla="*/ 63 h 220"/>
              <a:gd name="T10" fmla="*/ 34 w 87"/>
              <a:gd name="T11" fmla="*/ 80 h 220"/>
              <a:gd name="T12" fmla="*/ 31 w 87"/>
              <a:gd name="T13" fmla="*/ 96 h 220"/>
              <a:gd name="T14" fmla="*/ 29 w 87"/>
              <a:gd name="T15" fmla="*/ 111 h 220"/>
              <a:gd name="T16" fmla="*/ 25 w 87"/>
              <a:gd name="T17" fmla="*/ 127 h 220"/>
              <a:gd name="T18" fmla="*/ 24 w 87"/>
              <a:gd name="T19" fmla="*/ 132 h 220"/>
              <a:gd name="T20" fmla="*/ 22 w 87"/>
              <a:gd name="T21" fmla="*/ 136 h 220"/>
              <a:gd name="T22" fmla="*/ 20 w 87"/>
              <a:gd name="T23" fmla="*/ 141 h 220"/>
              <a:gd name="T24" fmla="*/ 17 w 87"/>
              <a:gd name="T25" fmla="*/ 145 h 220"/>
              <a:gd name="T26" fmla="*/ 14 w 87"/>
              <a:gd name="T27" fmla="*/ 149 h 220"/>
              <a:gd name="T28" fmla="*/ 12 w 87"/>
              <a:gd name="T29" fmla="*/ 153 h 220"/>
              <a:gd name="T30" fmla="*/ 4 w 87"/>
              <a:gd name="T31" fmla="*/ 160 h 220"/>
              <a:gd name="T32" fmla="*/ 3 w 87"/>
              <a:gd name="T33" fmla="*/ 164 h 220"/>
              <a:gd name="T34" fmla="*/ 2 w 87"/>
              <a:gd name="T35" fmla="*/ 168 h 220"/>
              <a:gd name="T36" fmla="*/ 0 w 87"/>
              <a:gd name="T37" fmla="*/ 172 h 220"/>
              <a:gd name="T38" fmla="*/ 0 w 87"/>
              <a:gd name="T39" fmla="*/ 176 h 220"/>
              <a:gd name="T40" fmla="*/ 0 w 87"/>
              <a:gd name="T41" fmla="*/ 180 h 220"/>
              <a:gd name="T42" fmla="*/ 0 w 87"/>
              <a:gd name="T43" fmla="*/ 184 h 220"/>
              <a:gd name="T44" fmla="*/ 2 w 87"/>
              <a:gd name="T45" fmla="*/ 187 h 220"/>
              <a:gd name="T46" fmla="*/ 3 w 87"/>
              <a:gd name="T47" fmla="*/ 191 h 220"/>
              <a:gd name="T48" fmla="*/ 4 w 87"/>
              <a:gd name="T49" fmla="*/ 195 h 220"/>
              <a:gd name="T50" fmla="*/ 7 w 87"/>
              <a:gd name="T51" fmla="*/ 199 h 220"/>
              <a:gd name="T52" fmla="*/ 8 w 87"/>
              <a:gd name="T53" fmla="*/ 203 h 220"/>
              <a:gd name="T54" fmla="*/ 11 w 87"/>
              <a:gd name="T55" fmla="*/ 206 h 220"/>
              <a:gd name="T56" fmla="*/ 17 w 87"/>
              <a:gd name="T57" fmla="*/ 212 h 220"/>
              <a:gd name="T58" fmla="*/ 21 w 87"/>
              <a:gd name="T59" fmla="*/ 213 h 220"/>
              <a:gd name="T60" fmla="*/ 25 w 87"/>
              <a:gd name="T61" fmla="*/ 216 h 220"/>
              <a:gd name="T62" fmla="*/ 30 w 87"/>
              <a:gd name="T63" fmla="*/ 219 h 220"/>
              <a:gd name="T64" fmla="*/ 35 w 87"/>
              <a:gd name="T65" fmla="*/ 220 h 220"/>
              <a:gd name="T66" fmla="*/ 42 w 87"/>
              <a:gd name="T67" fmla="*/ 219 h 220"/>
              <a:gd name="T68" fmla="*/ 47 w 87"/>
              <a:gd name="T69" fmla="*/ 216 h 220"/>
              <a:gd name="T70" fmla="*/ 53 w 87"/>
              <a:gd name="T71" fmla="*/ 215 h 220"/>
              <a:gd name="T72" fmla="*/ 58 w 87"/>
              <a:gd name="T73" fmla="*/ 211 h 220"/>
              <a:gd name="T74" fmla="*/ 62 w 87"/>
              <a:gd name="T75" fmla="*/ 208 h 220"/>
              <a:gd name="T76" fmla="*/ 68 w 87"/>
              <a:gd name="T77" fmla="*/ 204 h 220"/>
              <a:gd name="T78" fmla="*/ 71 w 87"/>
              <a:gd name="T79" fmla="*/ 200 h 220"/>
              <a:gd name="T80" fmla="*/ 75 w 87"/>
              <a:gd name="T81" fmla="*/ 197 h 220"/>
              <a:gd name="T82" fmla="*/ 78 w 87"/>
              <a:gd name="T83" fmla="*/ 191 h 220"/>
              <a:gd name="T84" fmla="*/ 80 w 87"/>
              <a:gd name="T85" fmla="*/ 186 h 220"/>
              <a:gd name="T86" fmla="*/ 83 w 87"/>
              <a:gd name="T87" fmla="*/ 181 h 220"/>
              <a:gd name="T88" fmla="*/ 86 w 87"/>
              <a:gd name="T89" fmla="*/ 175 h 220"/>
              <a:gd name="T90" fmla="*/ 87 w 87"/>
              <a:gd name="T91" fmla="*/ 169 h 220"/>
              <a:gd name="T92" fmla="*/ 87 w 87"/>
              <a:gd name="T93" fmla="*/ 163 h 220"/>
              <a:gd name="T94" fmla="*/ 87 w 87"/>
              <a:gd name="T95" fmla="*/ 158 h 220"/>
              <a:gd name="T96" fmla="*/ 87 w 87"/>
              <a:gd name="T97" fmla="*/ 151 h 220"/>
              <a:gd name="T98" fmla="*/ 87 w 87"/>
              <a:gd name="T99" fmla="*/ 150 h 220"/>
              <a:gd name="T100" fmla="*/ 86 w 87"/>
              <a:gd name="T101" fmla="*/ 147 h 220"/>
              <a:gd name="T102" fmla="*/ 86 w 87"/>
              <a:gd name="T103" fmla="*/ 137 h 220"/>
              <a:gd name="T104" fmla="*/ 84 w 87"/>
              <a:gd name="T105" fmla="*/ 128 h 220"/>
              <a:gd name="T106" fmla="*/ 80 w 87"/>
              <a:gd name="T107" fmla="*/ 109 h 220"/>
              <a:gd name="T108" fmla="*/ 77 w 87"/>
              <a:gd name="T109" fmla="*/ 89 h 220"/>
              <a:gd name="T110" fmla="*/ 70 w 87"/>
              <a:gd name="T111" fmla="*/ 71 h 220"/>
              <a:gd name="T112" fmla="*/ 64 w 87"/>
              <a:gd name="T113" fmla="*/ 52 h 220"/>
              <a:gd name="T114" fmla="*/ 56 w 87"/>
              <a:gd name="T115" fmla="*/ 35 h 220"/>
              <a:gd name="T116" fmla="*/ 46 w 87"/>
              <a:gd name="T117" fmla="*/ 17 h 220"/>
              <a:gd name="T118" fmla="*/ 35 w 87"/>
              <a:gd name="T119" fmla="*/ 0 h 220"/>
              <a:gd name="T120" fmla="*/ 35 w 87"/>
              <a:gd name="T121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7" h="220">
                <a:moveTo>
                  <a:pt x="35" y="0"/>
                </a:moveTo>
                <a:lnTo>
                  <a:pt x="36" y="17"/>
                </a:lnTo>
                <a:lnTo>
                  <a:pt x="36" y="32"/>
                </a:lnTo>
                <a:lnTo>
                  <a:pt x="36" y="48"/>
                </a:lnTo>
                <a:lnTo>
                  <a:pt x="35" y="63"/>
                </a:lnTo>
                <a:lnTo>
                  <a:pt x="34" y="80"/>
                </a:lnTo>
                <a:lnTo>
                  <a:pt x="31" y="96"/>
                </a:lnTo>
                <a:lnTo>
                  <a:pt x="29" y="111"/>
                </a:lnTo>
                <a:lnTo>
                  <a:pt x="25" y="127"/>
                </a:lnTo>
                <a:lnTo>
                  <a:pt x="24" y="132"/>
                </a:lnTo>
                <a:lnTo>
                  <a:pt x="22" y="136"/>
                </a:lnTo>
                <a:lnTo>
                  <a:pt x="20" y="141"/>
                </a:lnTo>
                <a:lnTo>
                  <a:pt x="17" y="145"/>
                </a:lnTo>
                <a:lnTo>
                  <a:pt x="14" y="149"/>
                </a:lnTo>
                <a:lnTo>
                  <a:pt x="12" y="153"/>
                </a:lnTo>
                <a:lnTo>
                  <a:pt x="4" y="160"/>
                </a:lnTo>
                <a:lnTo>
                  <a:pt x="3" y="164"/>
                </a:lnTo>
                <a:lnTo>
                  <a:pt x="2" y="168"/>
                </a:lnTo>
                <a:lnTo>
                  <a:pt x="0" y="172"/>
                </a:lnTo>
                <a:lnTo>
                  <a:pt x="0" y="176"/>
                </a:lnTo>
                <a:lnTo>
                  <a:pt x="0" y="180"/>
                </a:lnTo>
                <a:lnTo>
                  <a:pt x="0" y="184"/>
                </a:lnTo>
                <a:lnTo>
                  <a:pt x="2" y="187"/>
                </a:lnTo>
                <a:lnTo>
                  <a:pt x="3" y="191"/>
                </a:lnTo>
                <a:lnTo>
                  <a:pt x="4" y="195"/>
                </a:lnTo>
                <a:lnTo>
                  <a:pt x="7" y="199"/>
                </a:lnTo>
                <a:lnTo>
                  <a:pt x="8" y="203"/>
                </a:lnTo>
                <a:lnTo>
                  <a:pt x="11" y="206"/>
                </a:lnTo>
                <a:lnTo>
                  <a:pt x="17" y="212"/>
                </a:lnTo>
                <a:lnTo>
                  <a:pt x="21" y="213"/>
                </a:lnTo>
                <a:lnTo>
                  <a:pt x="25" y="216"/>
                </a:lnTo>
                <a:lnTo>
                  <a:pt x="30" y="219"/>
                </a:lnTo>
                <a:lnTo>
                  <a:pt x="35" y="220"/>
                </a:lnTo>
                <a:lnTo>
                  <a:pt x="42" y="219"/>
                </a:lnTo>
                <a:lnTo>
                  <a:pt x="47" y="216"/>
                </a:lnTo>
                <a:lnTo>
                  <a:pt x="53" y="215"/>
                </a:lnTo>
                <a:lnTo>
                  <a:pt x="58" y="211"/>
                </a:lnTo>
                <a:lnTo>
                  <a:pt x="62" y="208"/>
                </a:lnTo>
                <a:lnTo>
                  <a:pt x="68" y="204"/>
                </a:lnTo>
                <a:lnTo>
                  <a:pt x="71" y="200"/>
                </a:lnTo>
                <a:lnTo>
                  <a:pt x="75" y="197"/>
                </a:lnTo>
                <a:lnTo>
                  <a:pt x="78" y="191"/>
                </a:lnTo>
                <a:lnTo>
                  <a:pt x="80" y="186"/>
                </a:lnTo>
                <a:lnTo>
                  <a:pt x="83" y="181"/>
                </a:lnTo>
                <a:lnTo>
                  <a:pt x="86" y="175"/>
                </a:lnTo>
                <a:lnTo>
                  <a:pt x="87" y="169"/>
                </a:lnTo>
                <a:lnTo>
                  <a:pt x="87" y="163"/>
                </a:lnTo>
                <a:lnTo>
                  <a:pt x="87" y="158"/>
                </a:lnTo>
                <a:lnTo>
                  <a:pt x="87" y="151"/>
                </a:lnTo>
                <a:lnTo>
                  <a:pt x="87" y="150"/>
                </a:lnTo>
                <a:lnTo>
                  <a:pt x="86" y="147"/>
                </a:lnTo>
                <a:lnTo>
                  <a:pt x="86" y="137"/>
                </a:lnTo>
                <a:lnTo>
                  <a:pt x="84" y="128"/>
                </a:lnTo>
                <a:lnTo>
                  <a:pt x="80" y="109"/>
                </a:lnTo>
                <a:lnTo>
                  <a:pt x="77" y="89"/>
                </a:lnTo>
                <a:lnTo>
                  <a:pt x="70" y="71"/>
                </a:lnTo>
                <a:lnTo>
                  <a:pt x="64" y="52"/>
                </a:lnTo>
                <a:lnTo>
                  <a:pt x="56" y="35"/>
                </a:lnTo>
                <a:lnTo>
                  <a:pt x="46" y="17"/>
                </a:lnTo>
                <a:lnTo>
                  <a:pt x="35" y="0"/>
                </a:lnTo>
                <a:lnTo>
                  <a:pt x="35" y="0"/>
                </a:lnTo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32"/>
          <p:cNvSpPr>
            <a:spLocks/>
          </p:cNvSpPr>
          <p:nvPr/>
        </p:nvSpPr>
        <p:spPr bwMode="auto">
          <a:xfrm>
            <a:off x="7638334" y="3750595"/>
            <a:ext cx="68263" cy="174625"/>
          </a:xfrm>
          <a:custGeom>
            <a:avLst/>
            <a:gdLst>
              <a:gd name="T0" fmla="*/ 35 w 87"/>
              <a:gd name="T1" fmla="*/ 0 h 220"/>
              <a:gd name="T2" fmla="*/ 36 w 87"/>
              <a:gd name="T3" fmla="*/ 17 h 220"/>
              <a:gd name="T4" fmla="*/ 36 w 87"/>
              <a:gd name="T5" fmla="*/ 32 h 220"/>
              <a:gd name="T6" fmla="*/ 36 w 87"/>
              <a:gd name="T7" fmla="*/ 48 h 220"/>
              <a:gd name="T8" fmla="*/ 35 w 87"/>
              <a:gd name="T9" fmla="*/ 63 h 220"/>
              <a:gd name="T10" fmla="*/ 34 w 87"/>
              <a:gd name="T11" fmla="*/ 80 h 220"/>
              <a:gd name="T12" fmla="*/ 31 w 87"/>
              <a:gd name="T13" fmla="*/ 96 h 220"/>
              <a:gd name="T14" fmla="*/ 29 w 87"/>
              <a:gd name="T15" fmla="*/ 111 h 220"/>
              <a:gd name="T16" fmla="*/ 25 w 87"/>
              <a:gd name="T17" fmla="*/ 127 h 220"/>
              <a:gd name="T18" fmla="*/ 24 w 87"/>
              <a:gd name="T19" fmla="*/ 132 h 220"/>
              <a:gd name="T20" fmla="*/ 22 w 87"/>
              <a:gd name="T21" fmla="*/ 136 h 220"/>
              <a:gd name="T22" fmla="*/ 20 w 87"/>
              <a:gd name="T23" fmla="*/ 141 h 220"/>
              <a:gd name="T24" fmla="*/ 17 w 87"/>
              <a:gd name="T25" fmla="*/ 145 h 220"/>
              <a:gd name="T26" fmla="*/ 14 w 87"/>
              <a:gd name="T27" fmla="*/ 149 h 220"/>
              <a:gd name="T28" fmla="*/ 12 w 87"/>
              <a:gd name="T29" fmla="*/ 153 h 220"/>
              <a:gd name="T30" fmla="*/ 4 w 87"/>
              <a:gd name="T31" fmla="*/ 160 h 220"/>
              <a:gd name="T32" fmla="*/ 3 w 87"/>
              <a:gd name="T33" fmla="*/ 164 h 220"/>
              <a:gd name="T34" fmla="*/ 2 w 87"/>
              <a:gd name="T35" fmla="*/ 168 h 220"/>
              <a:gd name="T36" fmla="*/ 0 w 87"/>
              <a:gd name="T37" fmla="*/ 172 h 220"/>
              <a:gd name="T38" fmla="*/ 0 w 87"/>
              <a:gd name="T39" fmla="*/ 176 h 220"/>
              <a:gd name="T40" fmla="*/ 0 w 87"/>
              <a:gd name="T41" fmla="*/ 180 h 220"/>
              <a:gd name="T42" fmla="*/ 0 w 87"/>
              <a:gd name="T43" fmla="*/ 184 h 220"/>
              <a:gd name="T44" fmla="*/ 2 w 87"/>
              <a:gd name="T45" fmla="*/ 187 h 220"/>
              <a:gd name="T46" fmla="*/ 3 w 87"/>
              <a:gd name="T47" fmla="*/ 191 h 220"/>
              <a:gd name="T48" fmla="*/ 4 w 87"/>
              <a:gd name="T49" fmla="*/ 195 h 220"/>
              <a:gd name="T50" fmla="*/ 7 w 87"/>
              <a:gd name="T51" fmla="*/ 199 h 220"/>
              <a:gd name="T52" fmla="*/ 8 w 87"/>
              <a:gd name="T53" fmla="*/ 203 h 220"/>
              <a:gd name="T54" fmla="*/ 11 w 87"/>
              <a:gd name="T55" fmla="*/ 206 h 220"/>
              <a:gd name="T56" fmla="*/ 17 w 87"/>
              <a:gd name="T57" fmla="*/ 212 h 220"/>
              <a:gd name="T58" fmla="*/ 21 w 87"/>
              <a:gd name="T59" fmla="*/ 213 h 220"/>
              <a:gd name="T60" fmla="*/ 25 w 87"/>
              <a:gd name="T61" fmla="*/ 216 h 220"/>
              <a:gd name="T62" fmla="*/ 30 w 87"/>
              <a:gd name="T63" fmla="*/ 219 h 220"/>
              <a:gd name="T64" fmla="*/ 35 w 87"/>
              <a:gd name="T65" fmla="*/ 220 h 220"/>
              <a:gd name="T66" fmla="*/ 42 w 87"/>
              <a:gd name="T67" fmla="*/ 219 h 220"/>
              <a:gd name="T68" fmla="*/ 47 w 87"/>
              <a:gd name="T69" fmla="*/ 216 h 220"/>
              <a:gd name="T70" fmla="*/ 53 w 87"/>
              <a:gd name="T71" fmla="*/ 215 h 220"/>
              <a:gd name="T72" fmla="*/ 58 w 87"/>
              <a:gd name="T73" fmla="*/ 211 h 220"/>
              <a:gd name="T74" fmla="*/ 62 w 87"/>
              <a:gd name="T75" fmla="*/ 208 h 220"/>
              <a:gd name="T76" fmla="*/ 68 w 87"/>
              <a:gd name="T77" fmla="*/ 204 h 220"/>
              <a:gd name="T78" fmla="*/ 71 w 87"/>
              <a:gd name="T79" fmla="*/ 200 h 220"/>
              <a:gd name="T80" fmla="*/ 75 w 87"/>
              <a:gd name="T81" fmla="*/ 197 h 220"/>
              <a:gd name="T82" fmla="*/ 78 w 87"/>
              <a:gd name="T83" fmla="*/ 191 h 220"/>
              <a:gd name="T84" fmla="*/ 80 w 87"/>
              <a:gd name="T85" fmla="*/ 186 h 220"/>
              <a:gd name="T86" fmla="*/ 83 w 87"/>
              <a:gd name="T87" fmla="*/ 181 h 220"/>
              <a:gd name="T88" fmla="*/ 86 w 87"/>
              <a:gd name="T89" fmla="*/ 175 h 220"/>
              <a:gd name="T90" fmla="*/ 87 w 87"/>
              <a:gd name="T91" fmla="*/ 169 h 220"/>
              <a:gd name="T92" fmla="*/ 87 w 87"/>
              <a:gd name="T93" fmla="*/ 163 h 220"/>
              <a:gd name="T94" fmla="*/ 87 w 87"/>
              <a:gd name="T95" fmla="*/ 158 h 220"/>
              <a:gd name="T96" fmla="*/ 87 w 87"/>
              <a:gd name="T97" fmla="*/ 151 h 220"/>
              <a:gd name="T98" fmla="*/ 87 w 87"/>
              <a:gd name="T99" fmla="*/ 150 h 220"/>
              <a:gd name="T100" fmla="*/ 86 w 87"/>
              <a:gd name="T101" fmla="*/ 147 h 220"/>
              <a:gd name="T102" fmla="*/ 86 w 87"/>
              <a:gd name="T103" fmla="*/ 137 h 220"/>
              <a:gd name="T104" fmla="*/ 84 w 87"/>
              <a:gd name="T105" fmla="*/ 128 h 220"/>
              <a:gd name="T106" fmla="*/ 80 w 87"/>
              <a:gd name="T107" fmla="*/ 109 h 220"/>
              <a:gd name="T108" fmla="*/ 77 w 87"/>
              <a:gd name="T109" fmla="*/ 89 h 220"/>
              <a:gd name="T110" fmla="*/ 70 w 87"/>
              <a:gd name="T111" fmla="*/ 71 h 220"/>
              <a:gd name="T112" fmla="*/ 64 w 87"/>
              <a:gd name="T113" fmla="*/ 52 h 220"/>
              <a:gd name="T114" fmla="*/ 56 w 87"/>
              <a:gd name="T115" fmla="*/ 35 h 220"/>
              <a:gd name="T116" fmla="*/ 46 w 87"/>
              <a:gd name="T117" fmla="*/ 17 h 220"/>
              <a:gd name="T118" fmla="*/ 35 w 87"/>
              <a:gd name="T119" fmla="*/ 0 h 220"/>
              <a:gd name="T120" fmla="*/ 35 w 87"/>
              <a:gd name="T121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7" h="220">
                <a:moveTo>
                  <a:pt x="35" y="0"/>
                </a:moveTo>
                <a:lnTo>
                  <a:pt x="36" y="17"/>
                </a:lnTo>
                <a:lnTo>
                  <a:pt x="36" y="32"/>
                </a:lnTo>
                <a:lnTo>
                  <a:pt x="36" y="48"/>
                </a:lnTo>
                <a:lnTo>
                  <a:pt x="35" y="63"/>
                </a:lnTo>
                <a:lnTo>
                  <a:pt x="34" y="80"/>
                </a:lnTo>
                <a:lnTo>
                  <a:pt x="31" y="96"/>
                </a:lnTo>
                <a:lnTo>
                  <a:pt x="29" y="111"/>
                </a:lnTo>
                <a:lnTo>
                  <a:pt x="25" y="127"/>
                </a:lnTo>
                <a:lnTo>
                  <a:pt x="24" y="132"/>
                </a:lnTo>
                <a:lnTo>
                  <a:pt x="22" y="136"/>
                </a:lnTo>
                <a:lnTo>
                  <a:pt x="20" y="141"/>
                </a:lnTo>
                <a:lnTo>
                  <a:pt x="17" y="145"/>
                </a:lnTo>
                <a:lnTo>
                  <a:pt x="14" y="149"/>
                </a:lnTo>
                <a:lnTo>
                  <a:pt x="12" y="153"/>
                </a:lnTo>
                <a:lnTo>
                  <a:pt x="4" y="160"/>
                </a:lnTo>
                <a:lnTo>
                  <a:pt x="3" y="164"/>
                </a:lnTo>
                <a:lnTo>
                  <a:pt x="2" y="168"/>
                </a:lnTo>
                <a:lnTo>
                  <a:pt x="0" y="172"/>
                </a:lnTo>
                <a:lnTo>
                  <a:pt x="0" y="176"/>
                </a:lnTo>
                <a:lnTo>
                  <a:pt x="0" y="180"/>
                </a:lnTo>
                <a:lnTo>
                  <a:pt x="0" y="184"/>
                </a:lnTo>
                <a:lnTo>
                  <a:pt x="2" y="187"/>
                </a:lnTo>
                <a:lnTo>
                  <a:pt x="3" y="191"/>
                </a:lnTo>
                <a:lnTo>
                  <a:pt x="4" y="195"/>
                </a:lnTo>
                <a:lnTo>
                  <a:pt x="7" y="199"/>
                </a:lnTo>
                <a:lnTo>
                  <a:pt x="8" y="203"/>
                </a:lnTo>
                <a:lnTo>
                  <a:pt x="11" y="206"/>
                </a:lnTo>
                <a:lnTo>
                  <a:pt x="17" y="212"/>
                </a:lnTo>
                <a:lnTo>
                  <a:pt x="21" y="213"/>
                </a:lnTo>
                <a:lnTo>
                  <a:pt x="25" y="216"/>
                </a:lnTo>
                <a:lnTo>
                  <a:pt x="30" y="219"/>
                </a:lnTo>
                <a:lnTo>
                  <a:pt x="35" y="220"/>
                </a:lnTo>
                <a:lnTo>
                  <a:pt x="42" y="219"/>
                </a:lnTo>
                <a:lnTo>
                  <a:pt x="47" y="216"/>
                </a:lnTo>
                <a:lnTo>
                  <a:pt x="53" y="215"/>
                </a:lnTo>
                <a:lnTo>
                  <a:pt x="58" y="211"/>
                </a:lnTo>
                <a:lnTo>
                  <a:pt x="62" y="208"/>
                </a:lnTo>
                <a:lnTo>
                  <a:pt x="68" y="204"/>
                </a:lnTo>
                <a:lnTo>
                  <a:pt x="71" y="200"/>
                </a:lnTo>
                <a:lnTo>
                  <a:pt x="75" y="197"/>
                </a:lnTo>
                <a:lnTo>
                  <a:pt x="78" y="191"/>
                </a:lnTo>
                <a:lnTo>
                  <a:pt x="80" y="186"/>
                </a:lnTo>
                <a:lnTo>
                  <a:pt x="83" y="181"/>
                </a:lnTo>
                <a:lnTo>
                  <a:pt x="86" y="175"/>
                </a:lnTo>
                <a:lnTo>
                  <a:pt x="87" y="169"/>
                </a:lnTo>
                <a:lnTo>
                  <a:pt x="87" y="163"/>
                </a:lnTo>
                <a:lnTo>
                  <a:pt x="87" y="158"/>
                </a:lnTo>
                <a:lnTo>
                  <a:pt x="87" y="151"/>
                </a:lnTo>
                <a:lnTo>
                  <a:pt x="87" y="150"/>
                </a:lnTo>
                <a:lnTo>
                  <a:pt x="86" y="147"/>
                </a:lnTo>
                <a:lnTo>
                  <a:pt x="86" y="137"/>
                </a:lnTo>
                <a:lnTo>
                  <a:pt x="84" y="128"/>
                </a:lnTo>
                <a:lnTo>
                  <a:pt x="80" y="109"/>
                </a:lnTo>
                <a:lnTo>
                  <a:pt x="77" y="89"/>
                </a:lnTo>
                <a:lnTo>
                  <a:pt x="70" y="71"/>
                </a:lnTo>
                <a:lnTo>
                  <a:pt x="64" y="52"/>
                </a:lnTo>
                <a:lnTo>
                  <a:pt x="56" y="35"/>
                </a:lnTo>
                <a:lnTo>
                  <a:pt x="46" y="17"/>
                </a:lnTo>
                <a:lnTo>
                  <a:pt x="35" y="0"/>
                </a:lnTo>
                <a:lnTo>
                  <a:pt x="35" y="0"/>
                </a:lnTo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32"/>
          <p:cNvSpPr>
            <a:spLocks/>
          </p:cNvSpPr>
          <p:nvPr/>
        </p:nvSpPr>
        <p:spPr bwMode="auto">
          <a:xfrm>
            <a:off x="7749666" y="3902994"/>
            <a:ext cx="68263" cy="174625"/>
          </a:xfrm>
          <a:custGeom>
            <a:avLst/>
            <a:gdLst>
              <a:gd name="T0" fmla="*/ 35 w 87"/>
              <a:gd name="T1" fmla="*/ 0 h 220"/>
              <a:gd name="T2" fmla="*/ 36 w 87"/>
              <a:gd name="T3" fmla="*/ 17 h 220"/>
              <a:gd name="T4" fmla="*/ 36 w 87"/>
              <a:gd name="T5" fmla="*/ 32 h 220"/>
              <a:gd name="T6" fmla="*/ 36 w 87"/>
              <a:gd name="T7" fmla="*/ 48 h 220"/>
              <a:gd name="T8" fmla="*/ 35 w 87"/>
              <a:gd name="T9" fmla="*/ 63 h 220"/>
              <a:gd name="T10" fmla="*/ 34 w 87"/>
              <a:gd name="T11" fmla="*/ 80 h 220"/>
              <a:gd name="T12" fmla="*/ 31 w 87"/>
              <a:gd name="T13" fmla="*/ 96 h 220"/>
              <a:gd name="T14" fmla="*/ 29 w 87"/>
              <a:gd name="T15" fmla="*/ 111 h 220"/>
              <a:gd name="T16" fmla="*/ 25 w 87"/>
              <a:gd name="T17" fmla="*/ 127 h 220"/>
              <a:gd name="T18" fmla="*/ 24 w 87"/>
              <a:gd name="T19" fmla="*/ 132 h 220"/>
              <a:gd name="T20" fmla="*/ 22 w 87"/>
              <a:gd name="T21" fmla="*/ 136 h 220"/>
              <a:gd name="T22" fmla="*/ 20 w 87"/>
              <a:gd name="T23" fmla="*/ 141 h 220"/>
              <a:gd name="T24" fmla="*/ 17 w 87"/>
              <a:gd name="T25" fmla="*/ 145 h 220"/>
              <a:gd name="T26" fmla="*/ 14 w 87"/>
              <a:gd name="T27" fmla="*/ 149 h 220"/>
              <a:gd name="T28" fmla="*/ 12 w 87"/>
              <a:gd name="T29" fmla="*/ 153 h 220"/>
              <a:gd name="T30" fmla="*/ 4 w 87"/>
              <a:gd name="T31" fmla="*/ 160 h 220"/>
              <a:gd name="T32" fmla="*/ 3 w 87"/>
              <a:gd name="T33" fmla="*/ 164 h 220"/>
              <a:gd name="T34" fmla="*/ 2 w 87"/>
              <a:gd name="T35" fmla="*/ 168 h 220"/>
              <a:gd name="T36" fmla="*/ 0 w 87"/>
              <a:gd name="T37" fmla="*/ 172 h 220"/>
              <a:gd name="T38" fmla="*/ 0 w 87"/>
              <a:gd name="T39" fmla="*/ 176 h 220"/>
              <a:gd name="T40" fmla="*/ 0 w 87"/>
              <a:gd name="T41" fmla="*/ 180 h 220"/>
              <a:gd name="T42" fmla="*/ 0 w 87"/>
              <a:gd name="T43" fmla="*/ 184 h 220"/>
              <a:gd name="T44" fmla="*/ 2 w 87"/>
              <a:gd name="T45" fmla="*/ 187 h 220"/>
              <a:gd name="T46" fmla="*/ 3 w 87"/>
              <a:gd name="T47" fmla="*/ 191 h 220"/>
              <a:gd name="T48" fmla="*/ 4 w 87"/>
              <a:gd name="T49" fmla="*/ 195 h 220"/>
              <a:gd name="T50" fmla="*/ 7 w 87"/>
              <a:gd name="T51" fmla="*/ 199 h 220"/>
              <a:gd name="T52" fmla="*/ 8 w 87"/>
              <a:gd name="T53" fmla="*/ 203 h 220"/>
              <a:gd name="T54" fmla="*/ 11 w 87"/>
              <a:gd name="T55" fmla="*/ 206 h 220"/>
              <a:gd name="T56" fmla="*/ 17 w 87"/>
              <a:gd name="T57" fmla="*/ 212 h 220"/>
              <a:gd name="T58" fmla="*/ 21 w 87"/>
              <a:gd name="T59" fmla="*/ 213 h 220"/>
              <a:gd name="T60" fmla="*/ 25 w 87"/>
              <a:gd name="T61" fmla="*/ 216 h 220"/>
              <a:gd name="T62" fmla="*/ 30 w 87"/>
              <a:gd name="T63" fmla="*/ 219 h 220"/>
              <a:gd name="T64" fmla="*/ 35 w 87"/>
              <a:gd name="T65" fmla="*/ 220 h 220"/>
              <a:gd name="T66" fmla="*/ 42 w 87"/>
              <a:gd name="T67" fmla="*/ 219 h 220"/>
              <a:gd name="T68" fmla="*/ 47 w 87"/>
              <a:gd name="T69" fmla="*/ 216 h 220"/>
              <a:gd name="T70" fmla="*/ 53 w 87"/>
              <a:gd name="T71" fmla="*/ 215 h 220"/>
              <a:gd name="T72" fmla="*/ 58 w 87"/>
              <a:gd name="T73" fmla="*/ 211 h 220"/>
              <a:gd name="T74" fmla="*/ 62 w 87"/>
              <a:gd name="T75" fmla="*/ 208 h 220"/>
              <a:gd name="T76" fmla="*/ 68 w 87"/>
              <a:gd name="T77" fmla="*/ 204 h 220"/>
              <a:gd name="T78" fmla="*/ 71 w 87"/>
              <a:gd name="T79" fmla="*/ 200 h 220"/>
              <a:gd name="T80" fmla="*/ 75 w 87"/>
              <a:gd name="T81" fmla="*/ 197 h 220"/>
              <a:gd name="T82" fmla="*/ 78 w 87"/>
              <a:gd name="T83" fmla="*/ 191 h 220"/>
              <a:gd name="T84" fmla="*/ 80 w 87"/>
              <a:gd name="T85" fmla="*/ 186 h 220"/>
              <a:gd name="T86" fmla="*/ 83 w 87"/>
              <a:gd name="T87" fmla="*/ 181 h 220"/>
              <a:gd name="T88" fmla="*/ 86 w 87"/>
              <a:gd name="T89" fmla="*/ 175 h 220"/>
              <a:gd name="T90" fmla="*/ 87 w 87"/>
              <a:gd name="T91" fmla="*/ 169 h 220"/>
              <a:gd name="T92" fmla="*/ 87 w 87"/>
              <a:gd name="T93" fmla="*/ 163 h 220"/>
              <a:gd name="T94" fmla="*/ 87 w 87"/>
              <a:gd name="T95" fmla="*/ 158 h 220"/>
              <a:gd name="T96" fmla="*/ 87 w 87"/>
              <a:gd name="T97" fmla="*/ 151 h 220"/>
              <a:gd name="T98" fmla="*/ 87 w 87"/>
              <a:gd name="T99" fmla="*/ 150 h 220"/>
              <a:gd name="T100" fmla="*/ 86 w 87"/>
              <a:gd name="T101" fmla="*/ 147 h 220"/>
              <a:gd name="T102" fmla="*/ 86 w 87"/>
              <a:gd name="T103" fmla="*/ 137 h 220"/>
              <a:gd name="T104" fmla="*/ 84 w 87"/>
              <a:gd name="T105" fmla="*/ 128 h 220"/>
              <a:gd name="T106" fmla="*/ 80 w 87"/>
              <a:gd name="T107" fmla="*/ 109 h 220"/>
              <a:gd name="T108" fmla="*/ 77 w 87"/>
              <a:gd name="T109" fmla="*/ 89 h 220"/>
              <a:gd name="T110" fmla="*/ 70 w 87"/>
              <a:gd name="T111" fmla="*/ 71 h 220"/>
              <a:gd name="T112" fmla="*/ 64 w 87"/>
              <a:gd name="T113" fmla="*/ 52 h 220"/>
              <a:gd name="T114" fmla="*/ 56 w 87"/>
              <a:gd name="T115" fmla="*/ 35 h 220"/>
              <a:gd name="T116" fmla="*/ 46 w 87"/>
              <a:gd name="T117" fmla="*/ 17 h 220"/>
              <a:gd name="T118" fmla="*/ 35 w 87"/>
              <a:gd name="T119" fmla="*/ 0 h 220"/>
              <a:gd name="T120" fmla="*/ 35 w 87"/>
              <a:gd name="T121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7" h="220">
                <a:moveTo>
                  <a:pt x="35" y="0"/>
                </a:moveTo>
                <a:lnTo>
                  <a:pt x="36" y="17"/>
                </a:lnTo>
                <a:lnTo>
                  <a:pt x="36" y="32"/>
                </a:lnTo>
                <a:lnTo>
                  <a:pt x="36" y="48"/>
                </a:lnTo>
                <a:lnTo>
                  <a:pt x="35" y="63"/>
                </a:lnTo>
                <a:lnTo>
                  <a:pt x="34" y="80"/>
                </a:lnTo>
                <a:lnTo>
                  <a:pt x="31" y="96"/>
                </a:lnTo>
                <a:lnTo>
                  <a:pt x="29" y="111"/>
                </a:lnTo>
                <a:lnTo>
                  <a:pt x="25" y="127"/>
                </a:lnTo>
                <a:lnTo>
                  <a:pt x="24" y="132"/>
                </a:lnTo>
                <a:lnTo>
                  <a:pt x="22" y="136"/>
                </a:lnTo>
                <a:lnTo>
                  <a:pt x="20" y="141"/>
                </a:lnTo>
                <a:lnTo>
                  <a:pt x="17" y="145"/>
                </a:lnTo>
                <a:lnTo>
                  <a:pt x="14" y="149"/>
                </a:lnTo>
                <a:lnTo>
                  <a:pt x="12" y="153"/>
                </a:lnTo>
                <a:lnTo>
                  <a:pt x="4" y="160"/>
                </a:lnTo>
                <a:lnTo>
                  <a:pt x="3" y="164"/>
                </a:lnTo>
                <a:lnTo>
                  <a:pt x="2" y="168"/>
                </a:lnTo>
                <a:lnTo>
                  <a:pt x="0" y="172"/>
                </a:lnTo>
                <a:lnTo>
                  <a:pt x="0" y="176"/>
                </a:lnTo>
                <a:lnTo>
                  <a:pt x="0" y="180"/>
                </a:lnTo>
                <a:lnTo>
                  <a:pt x="0" y="184"/>
                </a:lnTo>
                <a:lnTo>
                  <a:pt x="2" y="187"/>
                </a:lnTo>
                <a:lnTo>
                  <a:pt x="3" y="191"/>
                </a:lnTo>
                <a:lnTo>
                  <a:pt x="4" y="195"/>
                </a:lnTo>
                <a:lnTo>
                  <a:pt x="7" y="199"/>
                </a:lnTo>
                <a:lnTo>
                  <a:pt x="8" y="203"/>
                </a:lnTo>
                <a:lnTo>
                  <a:pt x="11" y="206"/>
                </a:lnTo>
                <a:lnTo>
                  <a:pt x="17" y="212"/>
                </a:lnTo>
                <a:lnTo>
                  <a:pt x="21" y="213"/>
                </a:lnTo>
                <a:lnTo>
                  <a:pt x="25" y="216"/>
                </a:lnTo>
                <a:lnTo>
                  <a:pt x="30" y="219"/>
                </a:lnTo>
                <a:lnTo>
                  <a:pt x="35" y="220"/>
                </a:lnTo>
                <a:lnTo>
                  <a:pt x="42" y="219"/>
                </a:lnTo>
                <a:lnTo>
                  <a:pt x="47" y="216"/>
                </a:lnTo>
                <a:lnTo>
                  <a:pt x="53" y="215"/>
                </a:lnTo>
                <a:lnTo>
                  <a:pt x="58" y="211"/>
                </a:lnTo>
                <a:lnTo>
                  <a:pt x="62" y="208"/>
                </a:lnTo>
                <a:lnTo>
                  <a:pt x="68" y="204"/>
                </a:lnTo>
                <a:lnTo>
                  <a:pt x="71" y="200"/>
                </a:lnTo>
                <a:lnTo>
                  <a:pt x="75" y="197"/>
                </a:lnTo>
                <a:lnTo>
                  <a:pt x="78" y="191"/>
                </a:lnTo>
                <a:lnTo>
                  <a:pt x="80" y="186"/>
                </a:lnTo>
                <a:lnTo>
                  <a:pt x="83" y="181"/>
                </a:lnTo>
                <a:lnTo>
                  <a:pt x="86" y="175"/>
                </a:lnTo>
                <a:lnTo>
                  <a:pt x="87" y="169"/>
                </a:lnTo>
                <a:lnTo>
                  <a:pt x="87" y="163"/>
                </a:lnTo>
                <a:lnTo>
                  <a:pt x="87" y="158"/>
                </a:lnTo>
                <a:lnTo>
                  <a:pt x="87" y="151"/>
                </a:lnTo>
                <a:lnTo>
                  <a:pt x="87" y="150"/>
                </a:lnTo>
                <a:lnTo>
                  <a:pt x="86" y="147"/>
                </a:lnTo>
                <a:lnTo>
                  <a:pt x="86" y="137"/>
                </a:lnTo>
                <a:lnTo>
                  <a:pt x="84" y="128"/>
                </a:lnTo>
                <a:lnTo>
                  <a:pt x="80" y="109"/>
                </a:lnTo>
                <a:lnTo>
                  <a:pt x="77" y="89"/>
                </a:lnTo>
                <a:lnTo>
                  <a:pt x="70" y="71"/>
                </a:lnTo>
                <a:lnTo>
                  <a:pt x="64" y="52"/>
                </a:lnTo>
                <a:lnTo>
                  <a:pt x="56" y="35"/>
                </a:lnTo>
                <a:lnTo>
                  <a:pt x="46" y="17"/>
                </a:lnTo>
                <a:lnTo>
                  <a:pt x="35" y="0"/>
                </a:lnTo>
                <a:lnTo>
                  <a:pt x="35" y="0"/>
                </a:lnTo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32"/>
          <p:cNvSpPr>
            <a:spLocks/>
          </p:cNvSpPr>
          <p:nvPr/>
        </p:nvSpPr>
        <p:spPr bwMode="auto">
          <a:xfrm>
            <a:off x="7917011" y="3741621"/>
            <a:ext cx="68263" cy="174625"/>
          </a:xfrm>
          <a:custGeom>
            <a:avLst/>
            <a:gdLst>
              <a:gd name="T0" fmla="*/ 35 w 87"/>
              <a:gd name="T1" fmla="*/ 0 h 220"/>
              <a:gd name="T2" fmla="*/ 36 w 87"/>
              <a:gd name="T3" fmla="*/ 17 h 220"/>
              <a:gd name="T4" fmla="*/ 36 w 87"/>
              <a:gd name="T5" fmla="*/ 32 h 220"/>
              <a:gd name="T6" fmla="*/ 36 w 87"/>
              <a:gd name="T7" fmla="*/ 48 h 220"/>
              <a:gd name="T8" fmla="*/ 35 w 87"/>
              <a:gd name="T9" fmla="*/ 63 h 220"/>
              <a:gd name="T10" fmla="*/ 34 w 87"/>
              <a:gd name="T11" fmla="*/ 80 h 220"/>
              <a:gd name="T12" fmla="*/ 31 w 87"/>
              <a:gd name="T13" fmla="*/ 96 h 220"/>
              <a:gd name="T14" fmla="*/ 29 w 87"/>
              <a:gd name="T15" fmla="*/ 111 h 220"/>
              <a:gd name="T16" fmla="*/ 25 w 87"/>
              <a:gd name="T17" fmla="*/ 127 h 220"/>
              <a:gd name="T18" fmla="*/ 24 w 87"/>
              <a:gd name="T19" fmla="*/ 132 h 220"/>
              <a:gd name="T20" fmla="*/ 22 w 87"/>
              <a:gd name="T21" fmla="*/ 136 h 220"/>
              <a:gd name="T22" fmla="*/ 20 w 87"/>
              <a:gd name="T23" fmla="*/ 141 h 220"/>
              <a:gd name="T24" fmla="*/ 17 w 87"/>
              <a:gd name="T25" fmla="*/ 145 h 220"/>
              <a:gd name="T26" fmla="*/ 14 w 87"/>
              <a:gd name="T27" fmla="*/ 149 h 220"/>
              <a:gd name="T28" fmla="*/ 12 w 87"/>
              <a:gd name="T29" fmla="*/ 153 h 220"/>
              <a:gd name="T30" fmla="*/ 4 w 87"/>
              <a:gd name="T31" fmla="*/ 160 h 220"/>
              <a:gd name="T32" fmla="*/ 3 w 87"/>
              <a:gd name="T33" fmla="*/ 164 h 220"/>
              <a:gd name="T34" fmla="*/ 2 w 87"/>
              <a:gd name="T35" fmla="*/ 168 h 220"/>
              <a:gd name="T36" fmla="*/ 0 w 87"/>
              <a:gd name="T37" fmla="*/ 172 h 220"/>
              <a:gd name="T38" fmla="*/ 0 w 87"/>
              <a:gd name="T39" fmla="*/ 176 h 220"/>
              <a:gd name="T40" fmla="*/ 0 w 87"/>
              <a:gd name="T41" fmla="*/ 180 h 220"/>
              <a:gd name="T42" fmla="*/ 0 w 87"/>
              <a:gd name="T43" fmla="*/ 184 h 220"/>
              <a:gd name="T44" fmla="*/ 2 w 87"/>
              <a:gd name="T45" fmla="*/ 187 h 220"/>
              <a:gd name="T46" fmla="*/ 3 w 87"/>
              <a:gd name="T47" fmla="*/ 191 h 220"/>
              <a:gd name="T48" fmla="*/ 4 w 87"/>
              <a:gd name="T49" fmla="*/ 195 h 220"/>
              <a:gd name="T50" fmla="*/ 7 w 87"/>
              <a:gd name="T51" fmla="*/ 199 h 220"/>
              <a:gd name="T52" fmla="*/ 8 w 87"/>
              <a:gd name="T53" fmla="*/ 203 h 220"/>
              <a:gd name="T54" fmla="*/ 11 w 87"/>
              <a:gd name="T55" fmla="*/ 206 h 220"/>
              <a:gd name="T56" fmla="*/ 17 w 87"/>
              <a:gd name="T57" fmla="*/ 212 h 220"/>
              <a:gd name="T58" fmla="*/ 21 w 87"/>
              <a:gd name="T59" fmla="*/ 213 h 220"/>
              <a:gd name="T60" fmla="*/ 25 w 87"/>
              <a:gd name="T61" fmla="*/ 216 h 220"/>
              <a:gd name="T62" fmla="*/ 30 w 87"/>
              <a:gd name="T63" fmla="*/ 219 h 220"/>
              <a:gd name="T64" fmla="*/ 35 w 87"/>
              <a:gd name="T65" fmla="*/ 220 h 220"/>
              <a:gd name="T66" fmla="*/ 42 w 87"/>
              <a:gd name="T67" fmla="*/ 219 h 220"/>
              <a:gd name="T68" fmla="*/ 47 w 87"/>
              <a:gd name="T69" fmla="*/ 216 h 220"/>
              <a:gd name="T70" fmla="*/ 53 w 87"/>
              <a:gd name="T71" fmla="*/ 215 h 220"/>
              <a:gd name="T72" fmla="*/ 58 w 87"/>
              <a:gd name="T73" fmla="*/ 211 h 220"/>
              <a:gd name="T74" fmla="*/ 62 w 87"/>
              <a:gd name="T75" fmla="*/ 208 h 220"/>
              <a:gd name="T76" fmla="*/ 68 w 87"/>
              <a:gd name="T77" fmla="*/ 204 h 220"/>
              <a:gd name="T78" fmla="*/ 71 w 87"/>
              <a:gd name="T79" fmla="*/ 200 h 220"/>
              <a:gd name="T80" fmla="*/ 75 w 87"/>
              <a:gd name="T81" fmla="*/ 197 h 220"/>
              <a:gd name="T82" fmla="*/ 78 w 87"/>
              <a:gd name="T83" fmla="*/ 191 h 220"/>
              <a:gd name="T84" fmla="*/ 80 w 87"/>
              <a:gd name="T85" fmla="*/ 186 h 220"/>
              <a:gd name="T86" fmla="*/ 83 w 87"/>
              <a:gd name="T87" fmla="*/ 181 h 220"/>
              <a:gd name="T88" fmla="*/ 86 w 87"/>
              <a:gd name="T89" fmla="*/ 175 h 220"/>
              <a:gd name="T90" fmla="*/ 87 w 87"/>
              <a:gd name="T91" fmla="*/ 169 h 220"/>
              <a:gd name="T92" fmla="*/ 87 w 87"/>
              <a:gd name="T93" fmla="*/ 163 h 220"/>
              <a:gd name="T94" fmla="*/ 87 w 87"/>
              <a:gd name="T95" fmla="*/ 158 h 220"/>
              <a:gd name="T96" fmla="*/ 87 w 87"/>
              <a:gd name="T97" fmla="*/ 151 h 220"/>
              <a:gd name="T98" fmla="*/ 87 w 87"/>
              <a:gd name="T99" fmla="*/ 150 h 220"/>
              <a:gd name="T100" fmla="*/ 86 w 87"/>
              <a:gd name="T101" fmla="*/ 147 h 220"/>
              <a:gd name="T102" fmla="*/ 86 w 87"/>
              <a:gd name="T103" fmla="*/ 137 h 220"/>
              <a:gd name="T104" fmla="*/ 84 w 87"/>
              <a:gd name="T105" fmla="*/ 128 h 220"/>
              <a:gd name="T106" fmla="*/ 80 w 87"/>
              <a:gd name="T107" fmla="*/ 109 h 220"/>
              <a:gd name="T108" fmla="*/ 77 w 87"/>
              <a:gd name="T109" fmla="*/ 89 h 220"/>
              <a:gd name="T110" fmla="*/ 70 w 87"/>
              <a:gd name="T111" fmla="*/ 71 h 220"/>
              <a:gd name="T112" fmla="*/ 64 w 87"/>
              <a:gd name="T113" fmla="*/ 52 h 220"/>
              <a:gd name="T114" fmla="*/ 56 w 87"/>
              <a:gd name="T115" fmla="*/ 35 h 220"/>
              <a:gd name="T116" fmla="*/ 46 w 87"/>
              <a:gd name="T117" fmla="*/ 17 h 220"/>
              <a:gd name="T118" fmla="*/ 35 w 87"/>
              <a:gd name="T119" fmla="*/ 0 h 220"/>
              <a:gd name="T120" fmla="*/ 35 w 87"/>
              <a:gd name="T121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7" h="220">
                <a:moveTo>
                  <a:pt x="35" y="0"/>
                </a:moveTo>
                <a:lnTo>
                  <a:pt x="36" y="17"/>
                </a:lnTo>
                <a:lnTo>
                  <a:pt x="36" y="32"/>
                </a:lnTo>
                <a:lnTo>
                  <a:pt x="36" y="48"/>
                </a:lnTo>
                <a:lnTo>
                  <a:pt x="35" y="63"/>
                </a:lnTo>
                <a:lnTo>
                  <a:pt x="34" y="80"/>
                </a:lnTo>
                <a:lnTo>
                  <a:pt x="31" y="96"/>
                </a:lnTo>
                <a:lnTo>
                  <a:pt x="29" y="111"/>
                </a:lnTo>
                <a:lnTo>
                  <a:pt x="25" y="127"/>
                </a:lnTo>
                <a:lnTo>
                  <a:pt x="24" y="132"/>
                </a:lnTo>
                <a:lnTo>
                  <a:pt x="22" y="136"/>
                </a:lnTo>
                <a:lnTo>
                  <a:pt x="20" y="141"/>
                </a:lnTo>
                <a:lnTo>
                  <a:pt x="17" y="145"/>
                </a:lnTo>
                <a:lnTo>
                  <a:pt x="14" y="149"/>
                </a:lnTo>
                <a:lnTo>
                  <a:pt x="12" y="153"/>
                </a:lnTo>
                <a:lnTo>
                  <a:pt x="4" y="160"/>
                </a:lnTo>
                <a:lnTo>
                  <a:pt x="3" y="164"/>
                </a:lnTo>
                <a:lnTo>
                  <a:pt x="2" y="168"/>
                </a:lnTo>
                <a:lnTo>
                  <a:pt x="0" y="172"/>
                </a:lnTo>
                <a:lnTo>
                  <a:pt x="0" y="176"/>
                </a:lnTo>
                <a:lnTo>
                  <a:pt x="0" y="180"/>
                </a:lnTo>
                <a:lnTo>
                  <a:pt x="0" y="184"/>
                </a:lnTo>
                <a:lnTo>
                  <a:pt x="2" y="187"/>
                </a:lnTo>
                <a:lnTo>
                  <a:pt x="3" y="191"/>
                </a:lnTo>
                <a:lnTo>
                  <a:pt x="4" y="195"/>
                </a:lnTo>
                <a:lnTo>
                  <a:pt x="7" y="199"/>
                </a:lnTo>
                <a:lnTo>
                  <a:pt x="8" y="203"/>
                </a:lnTo>
                <a:lnTo>
                  <a:pt x="11" y="206"/>
                </a:lnTo>
                <a:lnTo>
                  <a:pt x="17" y="212"/>
                </a:lnTo>
                <a:lnTo>
                  <a:pt x="21" y="213"/>
                </a:lnTo>
                <a:lnTo>
                  <a:pt x="25" y="216"/>
                </a:lnTo>
                <a:lnTo>
                  <a:pt x="30" y="219"/>
                </a:lnTo>
                <a:lnTo>
                  <a:pt x="35" y="220"/>
                </a:lnTo>
                <a:lnTo>
                  <a:pt x="42" y="219"/>
                </a:lnTo>
                <a:lnTo>
                  <a:pt x="47" y="216"/>
                </a:lnTo>
                <a:lnTo>
                  <a:pt x="53" y="215"/>
                </a:lnTo>
                <a:lnTo>
                  <a:pt x="58" y="211"/>
                </a:lnTo>
                <a:lnTo>
                  <a:pt x="62" y="208"/>
                </a:lnTo>
                <a:lnTo>
                  <a:pt x="68" y="204"/>
                </a:lnTo>
                <a:lnTo>
                  <a:pt x="71" y="200"/>
                </a:lnTo>
                <a:lnTo>
                  <a:pt x="75" y="197"/>
                </a:lnTo>
                <a:lnTo>
                  <a:pt x="78" y="191"/>
                </a:lnTo>
                <a:lnTo>
                  <a:pt x="80" y="186"/>
                </a:lnTo>
                <a:lnTo>
                  <a:pt x="83" y="181"/>
                </a:lnTo>
                <a:lnTo>
                  <a:pt x="86" y="175"/>
                </a:lnTo>
                <a:lnTo>
                  <a:pt x="87" y="169"/>
                </a:lnTo>
                <a:lnTo>
                  <a:pt x="87" y="163"/>
                </a:lnTo>
                <a:lnTo>
                  <a:pt x="87" y="158"/>
                </a:lnTo>
                <a:lnTo>
                  <a:pt x="87" y="151"/>
                </a:lnTo>
                <a:lnTo>
                  <a:pt x="87" y="150"/>
                </a:lnTo>
                <a:lnTo>
                  <a:pt x="86" y="147"/>
                </a:lnTo>
                <a:lnTo>
                  <a:pt x="86" y="137"/>
                </a:lnTo>
                <a:lnTo>
                  <a:pt x="84" y="128"/>
                </a:lnTo>
                <a:lnTo>
                  <a:pt x="80" y="109"/>
                </a:lnTo>
                <a:lnTo>
                  <a:pt x="77" y="89"/>
                </a:lnTo>
                <a:lnTo>
                  <a:pt x="70" y="71"/>
                </a:lnTo>
                <a:lnTo>
                  <a:pt x="64" y="52"/>
                </a:lnTo>
                <a:lnTo>
                  <a:pt x="56" y="35"/>
                </a:lnTo>
                <a:lnTo>
                  <a:pt x="46" y="17"/>
                </a:lnTo>
                <a:lnTo>
                  <a:pt x="35" y="0"/>
                </a:lnTo>
                <a:lnTo>
                  <a:pt x="35" y="0"/>
                </a:lnTo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26"/>
          <p:cNvSpPr>
            <a:spLocks/>
          </p:cNvSpPr>
          <p:nvPr/>
        </p:nvSpPr>
        <p:spPr bwMode="auto">
          <a:xfrm>
            <a:off x="7051061" y="3164807"/>
            <a:ext cx="1109663" cy="533400"/>
          </a:xfrm>
          <a:custGeom>
            <a:avLst/>
            <a:gdLst>
              <a:gd name="T0" fmla="*/ 40 w 1397"/>
              <a:gd name="T1" fmla="*/ 644 h 673"/>
              <a:gd name="T2" fmla="*/ 9 w 1397"/>
              <a:gd name="T3" fmla="*/ 595 h 673"/>
              <a:gd name="T4" fmla="*/ 2 w 1397"/>
              <a:gd name="T5" fmla="*/ 568 h 673"/>
              <a:gd name="T6" fmla="*/ 0 w 1397"/>
              <a:gd name="T7" fmla="*/ 539 h 673"/>
              <a:gd name="T8" fmla="*/ 4 w 1397"/>
              <a:gd name="T9" fmla="*/ 510 h 673"/>
              <a:gd name="T10" fmla="*/ 13 w 1397"/>
              <a:gd name="T11" fmla="*/ 481 h 673"/>
              <a:gd name="T12" fmla="*/ 35 w 1397"/>
              <a:gd name="T13" fmla="*/ 446 h 673"/>
              <a:gd name="T14" fmla="*/ 74 w 1397"/>
              <a:gd name="T15" fmla="*/ 413 h 673"/>
              <a:gd name="T16" fmla="*/ 120 w 1397"/>
              <a:gd name="T17" fmla="*/ 395 h 673"/>
              <a:gd name="T18" fmla="*/ 172 w 1397"/>
              <a:gd name="T19" fmla="*/ 395 h 673"/>
              <a:gd name="T20" fmla="*/ 193 w 1397"/>
              <a:gd name="T21" fmla="*/ 384 h 673"/>
              <a:gd name="T22" fmla="*/ 187 w 1397"/>
              <a:gd name="T23" fmla="*/ 352 h 673"/>
              <a:gd name="T24" fmla="*/ 189 w 1397"/>
              <a:gd name="T25" fmla="*/ 320 h 673"/>
              <a:gd name="T26" fmla="*/ 196 w 1397"/>
              <a:gd name="T27" fmla="*/ 288 h 673"/>
              <a:gd name="T28" fmla="*/ 209 w 1397"/>
              <a:gd name="T29" fmla="*/ 259 h 673"/>
              <a:gd name="T30" fmla="*/ 239 w 1397"/>
              <a:gd name="T31" fmla="*/ 221 h 673"/>
              <a:gd name="T32" fmla="*/ 281 w 1397"/>
              <a:gd name="T33" fmla="*/ 194 h 673"/>
              <a:gd name="T34" fmla="*/ 312 w 1397"/>
              <a:gd name="T35" fmla="*/ 182 h 673"/>
              <a:gd name="T36" fmla="*/ 344 w 1397"/>
              <a:gd name="T37" fmla="*/ 177 h 673"/>
              <a:gd name="T38" fmla="*/ 366 w 1397"/>
              <a:gd name="T39" fmla="*/ 155 h 673"/>
              <a:gd name="T40" fmla="*/ 383 w 1397"/>
              <a:gd name="T41" fmla="*/ 115 h 673"/>
              <a:gd name="T42" fmla="*/ 405 w 1397"/>
              <a:gd name="T43" fmla="*/ 80 h 673"/>
              <a:gd name="T44" fmla="*/ 433 w 1397"/>
              <a:gd name="T45" fmla="*/ 50 h 673"/>
              <a:gd name="T46" fmla="*/ 467 w 1397"/>
              <a:gd name="T47" fmla="*/ 27 h 673"/>
              <a:gd name="T48" fmla="*/ 506 w 1397"/>
              <a:gd name="T49" fmla="*/ 10 h 673"/>
              <a:gd name="T50" fmla="*/ 546 w 1397"/>
              <a:gd name="T51" fmla="*/ 1 h 673"/>
              <a:gd name="T52" fmla="*/ 589 w 1397"/>
              <a:gd name="T53" fmla="*/ 0 h 673"/>
              <a:gd name="T54" fmla="*/ 636 w 1397"/>
              <a:gd name="T55" fmla="*/ 10 h 673"/>
              <a:gd name="T56" fmla="*/ 686 w 1397"/>
              <a:gd name="T57" fmla="*/ 32 h 673"/>
              <a:gd name="T58" fmla="*/ 727 w 1397"/>
              <a:gd name="T59" fmla="*/ 67 h 673"/>
              <a:gd name="T60" fmla="*/ 759 w 1397"/>
              <a:gd name="T61" fmla="*/ 111 h 673"/>
              <a:gd name="T62" fmla="*/ 789 w 1397"/>
              <a:gd name="T63" fmla="*/ 132 h 673"/>
              <a:gd name="T64" fmla="*/ 825 w 1397"/>
              <a:gd name="T65" fmla="*/ 131 h 673"/>
              <a:gd name="T66" fmla="*/ 860 w 1397"/>
              <a:gd name="T67" fmla="*/ 137 h 673"/>
              <a:gd name="T68" fmla="*/ 894 w 1397"/>
              <a:gd name="T69" fmla="*/ 149 h 673"/>
              <a:gd name="T70" fmla="*/ 924 w 1397"/>
              <a:gd name="T71" fmla="*/ 167 h 673"/>
              <a:gd name="T72" fmla="*/ 949 w 1397"/>
              <a:gd name="T73" fmla="*/ 191 h 673"/>
              <a:gd name="T74" fmla="*/ 970 w 1397"/>
              <a:gd name="T75" fmla="*/ 220 h 673"/>
              <a:gd name="T76" fmla="*/ 986 w 1397"/>
              <a:gd name="T77" fmla="*/ 254 h 673"/>
              <a:gd name="T78" fmla="*/ 995 w 1397"/>
              <a:gd name="T79" fmla="*/ 295 h 673"/>
              <a:gd name="T80" fmla="*/ 1017 w 1397"/>
              <a:gd name="T81" fmla="*/ 309 h 673"/>
              <a:gd name="T82" fmla="*/ 1059 w 1397"/>
              <a:gd name="T83" fmla="*/ 303 h 673"/>
              <a:gd name="T84" fmla="*/ 1101 w 1397"/>
              <a:gd name="T85" fmla="*/ 313 h 673"/>
              <a:gd name="T86" fmla="*/ 1136 w 1397"/>
              <a:gd name="T87" fmla="*/ 339 h 673"/>
              <a:gd name="T88" fmla="*/ 1159 w 1397"/>
              <a:gd name="T89" fmla="*/ 379 h 673"/>
              <a:gd name="T90" fmla="*/ 1164 w 1397"/>
              <a:gd name="T91" fmla="*/ 426 h 673"/>
              <a:gd name="T92" fmla="*/ 1176 w 1397"/>
              <a:gd name="T93" fmla="*/ 442 h 673"/>
              <a:gd name="T94" fmla="*/ 1210 w 1397"/>
              <a:gd name="T95" fmla="*/ 436 h 673"/>
              <a:gd name="T96" fmla="*/ 1243 w 1397"/>
              <a:gd name="T97" fmla="*/ 437 h 673"/>
              <a:gd name="T98" fmla="*/ 1275 w 1397"/>
              <a:gd name="T99" fmla="*/ 444 h 673"/>
              <a:gd name="T100" fmla="*/ 1307 w 1397"/>
              <a:gd name="T101" fmla="*/ 457 h 673"/>
              <a:gd name="T102" fmla="*/ 1334 w 1397"/>
              <a:gd name="T103" fmla="*/ 475 h 673"/>
              <a:gd name="T104" fmla="*/ 1367 w 1397"/>
              <a:gd name="T105" fmla="*/ 512 h 673"/>
              <a:gd name="T106" fmla="*/ 1384 w 1397"/>
              <a:gd name="T107" fmla="*/ 543 h 673"/>
              <a:gd name="T108" fmla="*/ 1393 w 1397"/>
              <a:gd name="T109" fmla="*/ 574 h 673"/>
              <a:gd name="T110" fmla="*/ 1397 w 1397"/>
              <a:gd name="T111" fmla="*/ 608 h 673"/>
              <a:gd name="T112" fmla="*/ 1395 w 1397"/>
              <a:gd name="T113" fmla="*/ 640 h 673"/>
              <a:gd name="T114" fmla="*/ 1385 w 1397"/>
              <a:gd name="T115" fmla="*/ 673 h 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397" h="673">
                <a:moveTo>
                  <a:pt x="75" y="673"/>
                </a:moveTo>
                <a:lnTo>
                  <a:pt x="62" y="665"/>
                </a:lnTo>
                <a:lnTo>
                  <a:pt x="50" y="655"/>
                </a:lnTo>
                <a:lnTo>
                  <a:pt x="40" y="644"/>
                </a:lnTo>
                <a:lnTo>
                  <a:pt x="30" y="634"/>
                </a:lnTo>
                <a:lnTo>
                  <a:pt x="22" y="621"/>
                </a:lnTo>
                <a:lnTo>
                  <a:pt x="15" y="609"/>
                </a:lnTo>
                <a:lnTo>
                  <a:pt x="9" y="595"/>
                </a:lnTo>
                <a:lnTo>
                  <a:pt x="8" y="589"/>
                </a:lnTo>
                <a:lnTo>
                  <a:pt x="5" y="582"/>
                </a:lnTo>
                <a:lnTo>
                  <a:pt x="4" y="574"/>
                </a:lnTo>
                <a:lnTo>
                  <a:pt x="2" y="568"/>
                </a:lnTo>
                <a:lnTo>
                  <a:pt x="1" y="561"/>
                </a:lnTo>
                <a:lnTo>
                  <a:pt x="0" y="554"/>
                </a:lnTo>
                <a:lnTo>
                  <a:pt x="0" y="546"/>
                </a:lnTo>
                <a:lnTo>
                  <a:pt x="0" y="539"/>
                </a:lnTo>
                <a:lnTo>
                  <a:pt x="0" y="532"/>
                </a:lnTo>
                <a:lnTo>
                  <a:pt x="1" y="525"/>
                </a:lnTo>
                <a:lnTo>
                  <a:pt x="1" y="517"/>
                </a:lnTo>
                <a:lnTo>
                  <a:pt x="4" y="510"/>
                </a:lnTo>
                <a:lnTo>
                  <a:pt x="5" y="503"/>
                </a:lnTo>
                <a:lnTo>
                  <a:pt x="8" y="495"/>
                </a:lnTo>
                <a:lnTo>
                  <a:pt x="9" y="489"/>
                </a:lnTo>
                <a:lnTo>
                  <a:pt x="13" y="481"/>
                </a:lnTo>
                <a:lnTo>
                  <a:pt x="15" y="475"/>
                </a:lnTo>
                <a:lnTo>
                  <a:pt x="19" y="468"/>
                </a:lnTo>
                <a:lnTo>
                  <a:pt x="27" y="457"/>
                </a:lnTo>
                <a:lnTo>
                  <a:pt x="35" y="446"/>
                </a:lnTo>
                <a:lnTo>
                  <a:pt x="43" y="436"/>
                </a:lnTo>
                <a:lnTo>
                  <a:pt x="53" y="428"/>
                </a:lnTo>
                <a:lnTo>
                  <a:pt x="63" y="419"/>
                </a:lnTo>
                <a:lnTo>
                  <a:pt x="74" y="413"/>
                </a:lnTo>
                <a:lnTo>
                  <a:pt x="85" y="407"/>
                </a:lnTo>
                <a:lnTo>
                  <a:pt x="97" y="402"/>
                </a:lnTo>
                <a:lnTo>
                  <a:pt x="109" y="398"/>
                </a:lnTo>
                <a:lnTo>
                  <a:pt x="120" y="395"/>
                </a:lnTo>
                <a:lnTo>
                  <a:pt x="133" y="393"/>
                </a:lnTo>
                <a:lnTo>
                  <a:pt x="146" y="392"/>
                </a:lnTo>
                <a:lnTo>
                  <a:pt x="159" y="393"/>
                </a:lnTo>
                <a:lnTo>
                  <a:pt x="172" y="395"/>
                </a:lnTo>
                <a:lnTo>
                  <a:pt x="185" y="397"/>
                </a:lnTo>
                <a:lnTo>
                  <a:pt x="198" y="401"/>
                </a:lnTo>
                <a:lnTo>
                  <a:pt x="195" y="392"/>
                </a:lnTo>
                <a:lnTo>
                  <a:pt x="193" y="384"/>
                </a:lnTo>
                <a:lnTo>
                  <a:pt x="190" y="376"/>
                </a:lnTo>
                <a:lnTo>
                  <a:pt x="189" y="369"/>
                </a:lnTo>
                <a:lnTo>
                  <a:pt x="189" y="360"/>
                </a:lnTo>
                <a:lnTo>
                  <a:pt x="187" y="352"/>
                </a:lnTo>
                <a:lnTo>
                  <a:pt x="187" y="344"/>
                </a:lnTo>
                <a:lnTo>
                  <a:pt x="187" y="335"/>
                </a:lnTo>
                <a:lnTo>
                  <a:pt x="189" y="327"/>
                </a:lnTo>
                <a:lnTo>
                  <a:pt x="189" y="320"/>
                </a:lnTo>
                <a:lnTo>
                  <a:pt x="190" y="312"/>
                </a:lnTo>
                <a:lnTo>
                  <a:pt x="193" y="304"/>
                </a:lnTo>
                <a:lnTo>
                  <a:pt x="194" y="296"/>
                </a:lnTo>
                <a:lnTo>
                  <a:pt x="196" y="288"/>
                </a:lnTo>
                <a:lnTo>
                  <a:pt x="199" y="281"/>
                </a:lnTo>
                <a:lnTo>
                  <a:pt x="203" y="273"/>
                </a:lnTo>
                <a:lnTo>
                  <a:pt x="207" y="266"/>
                </a:lnTo>
                <a:lnTo>
                  <a:pt x="209" y="259"/>
                </a:lnTo>
                <a:lnTo>
                  <a:pt x="215" y="252"/>
                </a:lnTo>
                <a:lnTo>
                  <a:pt x="218" y="246"/>
                </a:lnTo>
                <a:lnTo>
                  <a:pt x="229" y="233"/>
                </a:lnTo>
                <a:lnTo>
                  <a:pt x="239" y="221"/>
                </a:lnTo>
                <a:lnTo>
                  <a:pt x="252" y="211"/>
                </a:lnTo>
                <a:lnTo>
                  <a:pt x="265" y="202"/>
                </a:lnTo>
                <a:lnTo>
                  <a:pt x="273" y="198"/>
                </a:lnTo>
                <a:lnTo>
                  <a:pt x="281" y="194"/>
                </a:lnTo>
                <a:lnTo>
                  <a:pt x="287" y="190"/>
                </a:lnTo>
                <a:lnTo>
                  <a:pt x="296" y="188"/>
                </a:lnTo>
                <a:lnTo>
                  <a:pt x="304" y="184"/>
                </a:lnTo>
                <a:lnTo>
                  <a:pt x="312" y="182"/>
                </a:lnTo>
                <a:lnTo>
                  <a:pt x="319" y="180"/>
                </a:lnTo>
                <a:lnTo>
                  <a:pt x="328" y="179"/>
                </a:lnTo>
                <a:lnTo>
                  <a:pt x="336" y="177"/>
                </a:lnTo>
                <a:lnTo>
                  <a:pt x="344" y="177"/>
                </a:lnTo>
                <a:lnTo>
                  <a:pt x="353" y="177"/>
                </a:lnTo>
                <a:lnTo>
                  <a:pt x="362" y="177"/>
                </a:lnTo>
                <a:lnTo>
                  <a:pt x="363" y="166"/>
                </a:lnTo>
                <a:lnTo>
                  <a:pt x="366" y="155"/>
                </a:lnTo>
                <a:lnTo>
                  <a:pt x="370" y="145"/>
                </a:lnTo>
                <a:lnTo>
                  <a:pt x="374" y="135"/>
                </a:lnTo>
                <a:lnTo>
                  <a:pt x="378" y="125"/>
                </a:lnTo>
                <a:lnTo>
                  <a:pt x="383" y="115"/>
                </a:lnTo>
                <a:lnTo>
                  <a:pt x="388" y="106"/>
                </a:lnTo>
                <a:lnTo>
                  <a:pt x="393" y="97"/>
                </a:lnTo>
                <a:lnTo>
                  <a:pt x="398" y="89"/>
                </a:lnTo>
                <a:lnTo>
                  <a:pt x="405" y="80"/>
                </a:lnTo>
                <a:lnTo>
                  <a:pt x="411" y="72"/>
                </a:lnTo>
                <a:lnTo>
                  <a:pt x="419" y="65"/>
                </a:lnTo>
                <a:lnTo>
                  <a:pt x="425" y="57"/>
                </a:lnTo>
                <a:lnTo>
                  <a:pt x="433" y="50"/>
                </a:lnTo>
                <a:lnTo>
                  <a:pt x="442" y="44"/>
                </a:lnTo>
                <a:lnTo>
                  <a:pt x="450" y="38"/>
                </a:lnTo>
                <a:lnTo>
                  <a:pt x="459" y="32"/>
                </a:lnTo>
                <a:lnTo>
                  <a:pt x="467" y="27"/>
                </a:lnTo>
                <a:lnTo>
                  <a:pt x="476" y="22"/>
                </a:lnTo>
                <a:lnTo>
                  <a:pt x="486" y="18"/>
                </a:lnTo>
                <a:lnTo>
                  <a:pt x="495" y="14"/>
                </a:lnTo>
                <a:lnTo>
                  <a:pt x="506" y="10"/>
                </a:lnTo>
                <a:lnTo>
                  <a:pt x="515" y="8"/>
                </a:lnTo>
                <a:lnTo>
                  <a:pt x="525" y="5"/>
                </a:lnTo>
                <a:lnTo>
                  <a:pt x="535" y="3"/>
                </a:lnTo>
                <a:lnTo>
                  <a:pt x="546" y="1"/>
                </a:lnTo>
                <a:lnTo>
                  <a:pt x="556" y="0"/>
                </a:lnTo>
                <a:lnTo>
                  <a:pt x="567" y="0"/>
                </a:lnTo>
                <a:lnTo>
                  <a:pt x="578" y="0"/>
                </a:lnTo>
                <a:lnTo>
                  <a:pt x="589" y="0"/>
                </a:lnTo>
                <a:lnTo>
                  <a:pt x="599" y="1"/>
                </a:lnTo>
                <a:lnTo>
                  <a:pt x="611" y="4"/>
                </a:lnTo>
                <a:lnTo>
                  <a:pt x="623" y="6"/>
                </a:lnTo>
                <a:lnTo>
                  <a:pt x="636" y="10"/>
                </a:lnTo>
                <a:lnTo>
                  <a:pt x="649" y="14"/>
                </a:lnTo>
                <a:lnTo>
                  <a:pt x="662" y="19"/>
                </a:lnTo>
                <a:lnTo>
                  <a:pt x="674" y="26"/>
                </a:lnTo>
                <a:lnTo>
                  <a:pt x="686" y="32"/>
                </a:lnTo>
                <a:lnTo>
                  <a:pt x="697" y="40"/>
                </a:lnTo>
                <a:lnTo>
                  <a:pt x="708" y="49"/>
                </a:lnTo>
                <a:lnTo>
                  <a:pt x="718" y="57"/>
                </a:lnTo>
                <a:lnTo>
                  <a:pt x="727" y="67"/>
                </a:lnTo>
                <a:lnTo>
                  <a:pt x="736" y="78"/>
                </a:lnTo>
                <a:lnTo>
                  <a:pt x="744" y="88"/>
                </a:lnTo>
                <a:lnTo>
                  <a:pt x="752" y="100"/>
                </a:lnTo>
                <a:lnTo>
                  <a:pt x="759" y="111"/>
                </a:lnTo>
                <a:lnTo>
                  <a:pt x="766" y="123"/>
                </a:lnTo>
                <a:lnTo>
                  <a:pt x="771" y="136"/>
                </a:lnTo>
                <a:lnTo>
                  <a:pt x="780" y="133"/>
                </a:lnTo>
                <a:lnTo>
                  <a:pt x="789" y="132"/>
                </a:lnTo>
                <a:lnTo>
                  <a:pt x="798" y="132"/>
                </a:lnTo>
                <a:lnTo>
                  <a:pt x="807" y="131"/>
                </a:lnTo>
                <a:lnTo>
                  <a:pt x="816" y="131"/>
                </a:lnTo>
                <a:lnTo>
                  <a:pt x="825" y="131"/>
                </a:lnTo>
                <a:lnTo>
                  <a:pt x="834" y="132"/>
                </a:lnTo>
                <a:lnTo>
                  <a:pt x="843" y="133"/>
                </a:lnTo>
                <a:lnTo>
                  <a:pt x="852" y="135"/>
                </a:lnTo>
                <a:lnTo>
                  <a:pt x="860" y="137"/>
                </a:lnTo>
                <a:lnTo>
                  <a:pt x="869" y="140"/>
                </a:lnTo>
                <a:lnTo>
                  <a:pt x="877" y="142"/>
                </a:lnTo>
                <a:lnTo>
                  <a:pt x="885" y="145"/>
                </a:lnTo>
                <a:lnTo>
                  <a:pt x="894" y="149"/>
                </a:lnTo>
                <a:lnTo>
                  <a:pt x="902" y="153"/>
                </a:lnTo>
                <a:lnTo>
                  <a:pt x="908" y="158"/>
                </a:lnTo>
                <a:lnTo>
                  <a:pt x="916" y="162"/>
                </a:lnTo>
                <a:lnTo>
                  <a:pt x="924" y="167"/>
                </a:lnTo>
                <a:lnTo>
                  <a:pt x="930" y="173"/>
                </a:lnTo>
                <a:lnTo>
                  <a:pt x="937" y="179"/>
                </a:lnTo>
                <a:lnTo>
                  <a:pt x="943" y="185"/>
                </a:lnTo>
                <a:lnTo>
                  <a:pt x="949" y="191"/>
                </a:lnTo>
                <a:lnTo>
                  <a:pt x="955" y="198"/>
                </a:lnTo>
                <a:lnTo>
                  <a:pt x="960" y="204"/>
                </a:lnTo>
                <a:lnTo>
                  <a:pt x="965" y="212"/>
                </a:lnTo>
                <a:lnTo>
                  <a:pt x="970" y="220"/>
                </a:lnTo>
                <a:lnTo>
                  <a:pt x="974" y="228"/>
                </a:lnTo>
                <a:lnTo>
                  <a:pt x="979" y="235"/>
                </a:lnTo>
                <a:lnTo>
                  <a:pt x="982" y="244"/>
                </a:lnTo>
                <a:lnTo>
                  <a:pt x="986" y="254"/>
                </a:lnTo>
                <a:lnTo>
                  <a:pt x="988" y="261"/>
                </a:lnTo>
                <a:lnTo>
                  <a:pt x="991" y="272"/>
                </a:lnTo>
                <a:lnTo>
                  <a:pt x="993" y="283"/>
                </a:lnTo>
                <a:lnTo>
                  <a:pt x="995" y="295"/>
                </a:lnTo>
                <a:lnTo>
                  <a:pt x="996" y="307"/>
                </a:lnTo>
                <a:lnTo>
                  <a:pt x="996" y="318"/>
                </a:lnTo>
                <a:lnTo>
                  <a:pt x="1006" y="313"/>
                </a:lnTo>
                <a:lnTo>
                  <a:pt x="1017" y="309"/>
                </a:lnTo>
                <a:lnTo>
                  <a:pt x="1027" y="305"/>
                </a:lnTo>
                <a:lnTo>
                  <a:pt x="1037" y="303"/>
                </a:lnTo>
                <a:lnTo>
                  <a:pt x="1049" y="303"/>
                </a:lnTo>
                <a:lnTo>
                  <a:pt x="1059" y="303"/>
                </a:lnTo>
                <a:lnTo>
                  <a:pt x="1070" y="304"/>
                </a:lnTo>
                <a:lnTo>
                  <a:pt x="1080" y="305"/>
                </a:lnTo>
                <a:lnTo>
                  <a:pt x="1090" y="309"/>
                </a:lnTo>
                <a:lnTo>
                  <a:pt x="1101" y="313"/>
                </a:lnTo>
                <a:lnTo>
                  <a:pt x="1110" y="318"/>
                </a:lnTo>
                <a:lnTo>
                  <a:pt x="1119" y="323"/>
                </a:lnTo>
                <a:lnTo>
                  <a:pt x="1128" y="331"/>
                </a:lnTo>
                <a:lnTo>
                  <a:pt x="1136" y="339"/>
                </a:lnTo>
                <a:lnTo>
                  <a:pt x="1142" y="348"/>
                </a:lnTo>
                <a:lnTo>
                  <a:pt x="1149" y="357"/>
                </a:lnTo>
                <a:lnTo>
                  <a:pt x="1155" y="367"/>
                </a:lnTo>
                <a:lnTo>
                  <a:pt x="1159" y="379"/>
                </a:lnTo>
                <a:lnTo>
                  <a:pt x="1162" y="391"/>
                </a:lnTo>
                <a:lnTo>
                  <a:pt x="1164" y="402"/>
                </a:lnTo>
                <a:lnTo>
                  <a:pt x="1166" y="414"/>
                </a:lnTo>
                <a:lnTo>
                  <a:pt x="1164" y="426"/>
                </a:lnTo>
                <a:lnTo>
                  <a:pt x="1163" y="437"/>
                </a:lnTo>
                <a:lnTo>
                  <a:pt x="1160" y="449"/>
                </a:lnTo>
                <a:lnTo>
                  <a:pt x="1168" y="446"/>
                </a:lnTo>
                <a:lnTo>
                  <a:pt x="1176" y="442"/>
                </a:lnTo>
                <a:lnTo>
                  <a:pt x="1185" y="441"/>
                </a:lnTo>
                <a:lnTo>
                  <a:pt x="1193" y="439"/>
                </a:lnTo>
                <a:lnTo>
                  <a:pt x="1202" y="437"/>
                </a:lnTo>
                <a:lnTo>
                  <a:pt x="1210" y="436"/>
                </a:lnTo>
                <a:lnTo>
                  <a:pt x="1219" y="436"/>
                </a:lnTo>
                <a:lnTo>
                  <a:pt x="1226" y="436"/>
                </a:lnTo>
                <a:lnTo>
                  <a:pt x="1235" y="436"/>
                </a:lnTo>
                <a:lnTo>
                  <a:pt x="1243" y="437"/>
                </a:lnTo>
                <a:lnTo>
                  <a:pt x="1251" y="437"/>
                </a:lnTo>
                <a:lnTo>
                  <a:pt x="1260" y="440"/>
                </a:lnTo>
                <a:lnTo>
                  <a:pt x="1268" y="441"/>
                </a:lnTo>
                <a:lnTo>
                  <a:pt x="1275" y="444"/>
                </a:lnTo>
                <a:lnTo>
                  <a:pt x="1283" y="446"/>
                </a:lnTo>
                <a:lnTo>
                  <a:pt x="1291" y="449"/>
                </a:lnTo>
                <a:lnTo>
                  <a:pt x="1299" y="453"/>
                </a:lnTo>
                <a:lnTo>
                  <a:pt x="1307" y="457"/>
                </a:lnTo>
                <a:lnTo>
                  <a:pt x="1313" y="461"/>
                </a:lnTo>
                <a:lnTo>
                  <a:pt x="1321" y="464"/>
                </a:lnTo>
                <a:lnTo>
                  <a:pt x="1327" y="470"/>
                </a:lnTo>
                <a:lnTo>
                  <a:pt x="1334" y="475"/>
                </a:lnTo>
                <a:lnTo>
                  <a:pt x="1340" y="480"/>
                </a:lnTo>
                <a:lnTo>
                  <a:pt x="1345" y="485"/>
                </a:lnTo>
                <a:lnTo>
                  <a:pt x="1357" y="498"/>
                </a:lnTo>
                <a:lnTo>
                  <a:pt x="1367" y="512"/>
                </a:lnTo>
                <a:lnTo>
                  <a:pt x="1373" y="519"/>
                </a:lnTo>
                <a:lnTo>
                  <a:pt x="1376" y="526"/>
                </a:lnTo>
                <a:lnTo>
                  <a:pt x="1380" y="534"/>
                </a:lnTo>
                <a:lnTo>
                  <a:pt x="1384" y="543"/>
                </a:lnTo>
                <a:lnTo>
                  <a:pt x="1387" y="551"/>
                </a:lnTo>
                <a:lnTo>
                  <a:pt x="1389" y="559"/>
                </a:lnTo>
                <a:lnTo>
                  <a:pt x="1392" y="567"/>
                </a:lnTo>
                <a:lnTo>
                  <a:pt x="1393" y="574"/>
                </a:lnTo>
                <a:lnTo>
                  <a:pt x="1395" y="583"/>
                </a:lnTo>
                <a:lnTo>
                  <a:pt x="1396" y="591"/>
                </a:lnTo>
                <a:lnTo>
                  <a:pt x="1397" y="599"/>
                </a:lnTo>
                <a:lnTo>
                  <a:pt x="1397" y="608"/>
                </a:lnTo>
                <a:lnTo>
                  <a:pt x="1397" y="616"/>
                </a:lnTo>
                <a:lnTo>
                  <a:pt x="1396" y="625"/>
                </a:lnTo>
                <a:lnTo>
                  <a:pt x="1396" y="633"/>
                </a:lnTo>
                <a:lnTo>
                  <a:pt x="1395" y="640"/>
                </a:lnTo>
                <a:lnTo>
                  <a:pt x="1392" y="649"/>
                </a:lnTo>
                <a:lnTo>
                  <a:pt x="1391" y="657"/>
                </a:lnTo>
                <a:lnTo>
                  <a:pt x="1388" y="665"/>
                </a:lnTo>
                <a:lnTo>
                  <a:pt x="1385" y="673"/>
                </a:lnTo>
                <a:lnTo>
                  <a:pt x="1385" y="673"/>
                </a:lnTo>
                <a:lnTo>
                  <a:pt x="75" y="673"/>
                </a:lnTo>
                <a:lnTo>
                  <a:pt x="75" y="673"/>
                </a:lnTo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7048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RASCAL Defines Atmospheric Source Term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Determines radionuclides available for release</a:t>
            </a:r>
          </a:p>
          <a:p>
            <a:pPr lvl="1"/>
            <a:r>
              <a:rPr lang="en-US" dirty="0"/>
              <a:t>May be single nuclide or complex core damage</a:t>
            </a:r>
          </a:p>
          <a:p>
            <a:pPr lvl="1"/>
            <a:r>
              <a:rPr lang="en-US" dirty="0"/>
              <a:t>Time-dependent isotopes and activity</a:t>
            </a:r>
          </a:p>
          <a:p>
            <a:r>
              <a:rPr lang="en-US" dirty="0"/>
              <a:t>Source material may be filtered, reduced, or decayed 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2819400" y="4343400"/>
            <a:ext cx="6781800" cy="2209800"/>
            <a:chOff x="404700" y="3983383"/>
            <a:chExt cx="8891700" cy="2874617"/>
          </a:xfrm>
        </p:grpSpPr>
        <p:sp>
          <p:nvSpPr>
            <p:cNvPr id="84" name="Right Arrow 83"/>
            <p:cNvSpPr/>
            <p:nvPr/>
          </p:nvSpPr>
          <p:spPr>
            <a:xfrm>
              <a:off x="2239933" y="3983383"/>
              <a:ext cx="1191849" cy="548046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2070687" y="4077003"/>
              <a:ext cx="1390514" cy="340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Wind</a:t>
              </a:r>
              <a:endParaRPr lang="en-US" dirty="0"/>
            </a:p>
          </p:txBody>
        </p:sp>
        <p:sp>
          <p:nvSpPr>
            <p:cNvPr id="86" name="Right Arrow 85"/>
            <p:cNvSpPr/>
            <p:nvPr/>
          </p:nvSpPr>
          <p:spPr>
            <a:xfrm rot="5400000">
              <a:off x="5540655" y="5577849"/>
              <a:ext cx="323714" cy="337137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Right Arrow 86"/>
            <p:cNvSpPr/>
            <p:nvPr/>
          </p:nvSpPr>
          <p:spPr>
            <a:xfrm rot="5400000">
              <a:off x="7271092" y="5621273"/>
              <a:ext cx="323714" cy="337137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Isosceles Triangle 87"/>
            <p:cNvSpPr/>
            <p:nvPr/>
          </p:nvSpPr>
          <p:spPr>
            <a:xfrm rot="16200000">
              <a:off x="5001625" y="1691850"/>
              <a:ext cx="493022" cy="6877332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Can 88"/>
            <p:cNvSpPr/>
            <p:nvPr/>
          </p:nvSpPr>
          <p:spPr>
            <a:xfrm>
              <a:off x="404700" y="4659485"/>
              <a:ext cx="777624" cy="2136655"/>
            </a:xfrm>
            <a:prstGeom prst="can">
              <a:avLst/>
            </a:prstGeom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Cube 89"/>
            <p:cNvSpPr/>
            <p:nvPr/>
          </p:nvSpPr>
          <p:spPr>
            <a:xfrm>
              <a:off x="710622" y="4989670"/>
              <a:ext cx="1328159" cy="1865901"/>
            </a:xfrm>
            <a:prstGeom prst="cube">
              <a:avLst/>
            </a:prstGeom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594063" y="5712966"/>
              <a:ext cx="1244678" cy="780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Generation of Source Material</a:t>
              </a:r>
            </a:p>
          </p:txBody>
        </p:sp>
        <p:sp>
          <p:nvSpPr>
            <p:cNvPr id="92" name="Isosceles Triangle 91"/>
            <p:cNvSpPr/>
            <p:nvPr/>
          </p:nvSpPr>
          <p:spPr>
            <a:xfrm rot="16200000">
              <a:off x="5119562" y="2681162"/>
              <a:ext cx="493022" cy="7860654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 w="12700"/>
            <a:scene3d>
              <a:camera prst="isometricLeftDown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5802714" y="4986915"/>
              <a:ext cx="1390514" cy="340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Plume</a:t>
              </a: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5843976" y="6381063"/>
              <a:ext cx="2526190" cy="340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Dose/Concentration</a:t>
              </a:r>
            </a:p>
          </p:txBody>
        </p:sp>
        <p:sp>
          <p:nvSpPr>
            <p:cNvPr id="95" name="Freeform 10"/>
            <p:cNvSpPr>
              <a:spLocks noEditPoints="1"/>
            </p:cNvSpPr>
            <p:nvPr/>
          </p:nvSpPr>
          <p:spPr bwMode="auto">
            <a:xfrm>
              <a:off x="8367959" y="6115469"/>
              <a:ext cx="203200" cy="460375"/>
            </a:xfrm>
            <a:custGeom>
              <a:avLst/>
              <a:gdLst>
                <a:gd name="T0" fmla="*/ 142 w 254"/>
                <a:gd name="T1" fmla="*/ 559 h 579"/>
                <a:gd name="T2" fmla="*/ 159 w 254"/>
                <a:gd name="T3" fmla="*/ 577 h 579"/>
                <a:gd name="T4" fmla="*/ 174 w 254"/>
                <a:gd name="T5" fmla="*/ 579 h 579"/>
                <a:gd name="T6" fmla="*/ 194 w 254"/>
                <a:gd name="T7" fmla="*/ 570 h 579"/>
                <a:gd name="T8" fmla="*/ 203 w 254"/>
                <a:gd name="T9" fmla="*/ 551 h 579"/>
                <a:gd name="T10" fmla="*/ 204 w 254"/>
                <a:gd name="T11" fmla="*/ 171 h 579"/>
                <a:gd name="T12" fmla="*/ 210 w 254"/>
                <a:gd name="T13" fmla="*/ 165 h 579"/>
                <a:gd name="T14" fmla="*/ 217 w 254"/>
                <a:gd name="T15" fmla="*/ 171 h 579"/>
                <a:gd name="T16" fmla="*/ 217 w 254"/>
                <a:gd name="T17" fmla="*/ 328 h 579"/>
                <a:gd name="T18" fmla="*/ 225 w 254"/>
                <a:gd name="T19" fmla="*/ 340 h 579"/>
                <a:gd name="T20" fmla="*/ 239 w 254"/>
                <a:gd name="T21" fmla="*/ 344 h 579"/>
                <a:gd name="T22" fmla="*/ 251 w 254"/>
                <a:gd name="T23" fmla="*/ 336 h 579"/>
                <a:gd name="T24" fmla="*/ 254 w 254"/>
                <a:gd name="T25" fmla="*/ 326 h 579"/>
                <a:gd name="T26" fmla="*/ 251 w 254"/>
                <a:gd name="T27" fmla="*/ 132 h 579"/>
                <a:gd name="T28" fmla="*/ 239 w 254"/>
                <a:gd name="T29" fmla="*/ 124 h 579"/>
                <a:gd name="T30" fmla="*/ 15 w 254"/>
                <a:gd name="T31" fmla="*/ 124 h 579"/>
                <a:gd name="T32" fmla="*/ 3 w 254"/>
                <a:gd name="T33" fmla="*/ 132 h 579"/>
                <a:gd name="T34" fmla="*/ 0 w 254"/>
                <a:gd name="T35" fmla="*/ 326 h 579"/>
                <a:gd name="T36" fmla="*/ 6 w 254"/>
                <a:gd name="T37" fmla="*/ 339 h 579"/>
                <a:gd name="T38" fmla="*/ 19 w 254"/>
                <a:gd name="T39" fmla="*/ 344 h 579"/>
                <a:gd name="T40" fmla="*/ 32 w 254"/>
                <a:gd name="T41" fmla="*/ 339 h 579"/>
                <a:gd name="T42" fmla="*/ 38 w 254"/>
                <a:gd name="T43" fmla="*/ 326 h 579"/>
                <a:gd name="T44" fmla="*/ 38 w 254"/>
                <a:gd name="T45" fmla="*/ 168 h 579"/>
                <a:gd name="T46" fmla="*/ 46 w 254"/>
                <a:gd name="T47" fmla="*/ 165 h 579"/>
                <a:gd name="T48" fmla="*/ 51 w 254"/>
                <a:gd name="T49" fmla="*/ 171 h 579"/>
                <a:gd name="T50" fmla="*/ 51 w 254"/>
                <a:gd name="T51" fmla="*/ 554 h 579"/>
                <a:gd name="T52" fmla="*/ 64 w 254"/>
                <a:gd name="T53" fmla="*/ 573 h 579"/>
                <a:gd name="T54" fmla="*/ 82 w 254"/>
                <a:gd name="T55" fmla="*/ 579 h 579"/>
                <a:gd name="T56" fmla="*/ 101 w 254"/>
                <a:gd name="T57" fmla="*/ 574 h 579"/>
                <a:gd name="T58" fmla="*/ 113 w 254"/>
                <a:gd name="T59" fmla="*/ 554 h 579"/>
                <a:gd name="T60" fmla="*/ 115 w 254"/>
                <a:gd name="T61" fmla="*/ 350 h 579"/>
                <a:gd name="T62" fmla="*/ 119 w 254"/>
                <a:gd name="T63" fmla="*/ 341 h 579"/>
                <a:gd name="T64" fmla="*/ 128 w 254"/>
                <a:gd name="T65" fmla="*/ 338 h 579"/>
                <a:gd name="T66" fmla="*/ 135 w 254"/>
                <a:gd name="T67" fmla="*/ 341 h 579"/>
                <a:gd name="T68" fmla="*/ 141 w 254"/>
                <a:gd name="T69" fmla="*/ 350 h 579"/>
                <a:gd name="T70" fmla="*/ 141 w 254"/>
                <a:gd name="T71" fmla="*/ 547 h 579"/>
                <a:gd name="T72" fmla="*/ 73 w 254"/>
                <a:gd name="T73" fmla="*/ 39 h 579"/>
                <a:gd name="T74" fmla="*/ 84 w 254"/>
                <a:gd name="T75" fmla="*/ 19 h 579"/>
                <a:gd name="T76" fmla="*/ 101 w 254"/>
                <a:gd name="T77" fmla="*/ 6 h 579"/>
                <a:gd name="T78" fmla="*/ 121 w 254"/>
                <a:gd name="T79" fmla="*/ 0 h 579"/>
                <a:gd name="T80" fmla="*/ 144 w 254"/>
                <a:gd name="T81" fmla="*/ 2 h 579"/>
                <a:gd name="T82" fmla="*/ 163 w 254"/>
                <a:gd name="T83" fmla="*/ 12 h 579"/>
                <a:gd name="T84" fmla="*/ 177 w 254"/>
                <a:gd name="T85" fmla="*/ 28 h 579"/>
                <a:gd name="T86" fmla="*/ 183 w 254"/>
                <a:gd name="T87" fmla="*/ 49 h 579"/>
                <a:gd name="T88" fmla="*/ 182 w 254"/>
                <a:gd name="T89" fmla="*/ 66 h 579"/>
                <a:gd name="T90" fmla="*/ 174 w 254"/>
                <a:gd name="T91" fmla="*/ 85 h 579"/>
                <a:gd name="T92" fmla="*/ 159 w 254"/>
                <a:gd name="T93" fmla="*/ 101 h 579"/>
                <a:gd name="T94" fmla="*/ 138 w 254"/>
                <a:gd name="T95" fmla="*/ 109 h 579"/>
                <a:gd name="T96" fmla="*/ 116 w 254"/>
                <a:gd name="T97" fmla="*/ 109 h 579"/>
                <a:gd name="T98" fmla="*/ 95 w 254"/>
                <a:gd name="T99" fmla="*/ 101 h 579"/>
                <a:gd name="T100" fmla="*/ 80 w 254"/>
                <a:gd name="T101" fmla="*/ 85 h 579"/>
                <a:gd name="T102" fmla="*/ 72 w 254"/>
                <a:gd name="T103" fmla="*/ 66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4" h="579">
                  <a:moveTo>
                    <a:pt x="141" y="547"/>
                  </a:moveTo>
                  <a:lnTo>
                    <a:pt x="141" y="550"/>
                  </a:lnTo>
                  <a:lnTo>
                    <a:pt x="141" y="554"/>
                  </a:lnTo>
                  <a:lnTo>
                    <a:pt x="142" y="559"/>
                  </a:lnTo>
                  <a:lnTo>
                    <a:pt x="144" y="565"/>
                  </a:lnTo>
                  <a:lnTo>
                    <a:pt x="148" y="569"/>
                  </a:lnTo>
                  <a:lnTo>
                    <a:pt x="154" y="573"/>
                  </a:lnTo>
                  <a:lnTo>
                    <a:pt x="159" y="577"/>
                  </a:lnTo>
                  <a:lnTo>
                    <a:pt x="165" y="578"/>
                  </a:lnTo>
                  <a:lnTo>
                    <a:pt x="168" y="579"/>
                  </a:lnTo>
                  <a:lnTo>
                    <a:pt x="172" y="579"/>
                  </a:lnTo>
                  <a:lnTo>
                    <a:pt x="174" y="579"/>
                  </a:lnTo>
                  <a:lnTo>
                    <a:pt x="178" y="578"/>
                  </a:lnTo>
                  <a:lnTo>
                    <a:pt x="183" y="577"/>
                  </a:lnTo>
                  <a:lnTo>
                    <a:pt x="190" y="574"/>
                  </a:lnTo>
                  <a:lnTo>
                    <a:pt x="194" y="570"/>
                  </a:lnTo>
                  <a:lnTo>
                    <a:pt x="198" y="565"/>
                  </a:lnTo>
                  <a:lnTo>
                    <a:pt x="201" y="560"/>
                  </a:lnTo>
                  <a:lnTo>
                    <a:pt x="203" y="554"/>
                  </a:lnTo>
                  <a:lnTo>
                    <a:pt x="203" y="551"/>
                  </a:lnTo>
                  <a:lnTo>
                    <a:pt x="204" y="548"/>
                  </a:lnTo>
                  <a:lnTo>
                    <a:pt x="204" y="547"/>
                  </a:lnTo>
                  <a:lnTo>
                    <a:pt x="204" y="171"/>
                  </a:lnTo>
                  <a:lnTo>
                    <a:pt x="204" y="171"/>
                  </a:lnTo>
                  <a:lnTo>
                    <a:pt x="204" y="168"/>
                  </a:lnTo>
                  <a:lnTo>
                    <a:pt x="205" y="167"/>
                  </a:lnTo>
                  <a:lnTo>
                    <a:pt x="208" y="165"/>
                  </a:lnTo>
                  <a:lnTo>
                    <a:pt x="210" y="165"/>
                  </a:lnTo>
                  <a:lnTo>
                    <a:pt x="212" y="165"/>
                  </a:lnTo>
                  <a:lnTo>
                    <a:pt x="214" y="167"/>
                  </a:lnTo>
                  <a:lnTo>
                    <a:pt x="216" y="168"/>
                  </a:lnTo>
                  <a:lnTo>
                    <a:pt x="217" y="171"/>
                  </a:lnTo>
                  <a:lnTo>
                    <a:pt x="217" y="171"/>
                  </a:lnTo>
                  <a:lnTo>
                    <a:pt x="217" y="171"/>
                  </a:lnTo>
                  <a:lnTo>
                    <a:pt x="217" y="326"/>
                  </a:lnTo>
                  <a:lnTo>
                    <a:pt x="217" y="328"/>
                  </a:lnTo>
                  <a:lnTo>
                    <a:pt x="218" y="332"/>
                  </a:lnTo>
                  <a:lnTo>
                    <a:pt x="220" y="336"/>
                  </a:lnTo>
                  <a:lnTo>
                    <a:pt x="222" y="339"/>
                  </a:lnTo>
                  <a:lnTo>
                    <a:pt x="225" y="340"/>
                  </a:lnTo>
                  <a:lnTo>
                    <a:pt x="229" y="343"/>
                  </a:lnTo>
                  <a:lnTo>
                    <a:pt x="231" y="344"/>
                  </a:lnTo>
                  <a:lnTo>
                    <a:pt x="235" y="344"/>
                  </a:lnTo>
                  <a:lnTo>
                    <a:pt x="239" y="344"/>
                  </a:lnTo>
                  <a:lnTo>
                    <a:pt x="243" y="343"/>
                  </a:lnTo>
                  <a:lnTo>
                    <a:pt x="245" y="340"/>
                  </a:lnTo>
                  <a:lnTo>
                    <a:pt x="249" y="339"/>
                  </a:lnTo>
                  <a:lnTo>
                    <a:pt x="251" y="336"/>
                  </a:lnTo>
                  <a:lnTo>
                    <a:pt x="253" y="332"/>
                  </a:lnTo>
                  <a:lnTo>
                    <a:pt x="254" y="328"/>
                  </a:lnTo>
                  <a:lnTo>
                    <a:pt x="254" y="326"/>
                  </a:lnTo>
                  <a:lnTo>
                    <a:pt x="254" y="326"/>
                  </a:lnTo>
                  <a:lnTo>
                    <a:pt x="254" y="142"/>
                  </a:lnTo>
                  <a:lnTo>
                    <a:pt x="254" y="138"/>
                  </a:lnTo>
                  <a:lnTo>
                    <a:pt x="253" y="134"/>
                  </a:lnTo>
                  <a:lnTo>
                    <a:pt x="251" y="132"/>
                  </a:lnTo>
                  <a:lnTo>
                    <a:pt x="249" y="129"/>
                  </a:lnTo>
                  <a:lnTo>
                    <a:pt x="245" y="127"/>
                  </a:lnTo>
                  <a:lnTo>
                    <a:pt x="243" y="125"/>
                  </a:lnTo>
                  <a:lnTo>
                    <a:pt x="239" y="124"/>
                  </a:lnTo>
                  <a:lnTo>
                    <a:pt x="235" y="124"/>
                  </a:lnTo>
                  <a:lnTo>
                    <a:pt x="235" y="124"/>
                  </a:lnTo>
                  <a:lnTo>
                    <a:pt x="19" y="124"/>
                  </a:lnTo>
                  <a:lnTo>
                    <a:pt x="15" y="124"/>
                  </a:lnTo>
                  <a:lnTo>
                    <a:pt x="11" y="125"/>
                  </a:lnTo>
                  <a:lnTo>
                    <a:pt x="9" y="127"/>
                  </a:lnTo>
                  <a:lnTo>
                    <a:pt x="6" y="129"/>
                  </a:lnTo>
                  <a:lnTo>
                    <a:pt x="3" y="132"/>
                  </a:lnTo>
                  <a:lnTo>
                    <a:pt x="1" y="134"/>
                  </a:lnTo>
                  <a:lnTo>
                    <a:pt x="0" y="138"/>
                  </a:lnTo>
                  <a:lnTo>
                    <a:pt x="0" y="142"/>
                  </a:lnTo>
                  <a:lnTo>
                    <a:pt x="0" y="326"/>
                  </a:lnTo>
                  <a:lnTo>
                    <a:pt x="0" y="328"/>
                  </a:lnTo>
                  <a:lnTo>
                    <a:pt x="1" y="332"/>
                  </a:lnTo>
                  <a:lnTo>
                    <a:pt x="3" y="336"/>
                  </a:lnTo>
                  <a:lnTo>
                    <a:pt x="6" y="339"/>
                  </a:lnTo>
                  <a:lnTo>
                    <a:pt x="9" y="340"/>
                  </a:lnTo>
                  <a:lnTo>
                    <a:pt x="11" y="343"/>
                  </a:lnTo>
                  <a:lnTo>
                    <a:pt x="15" y="344"/>
                  </a:lnTo>
                  <a:lnTo>
                    <a:pt x="19" y="344"/>
                  </a:lnTo>
                  <a:lnTo>
                    <a:pt x="23" y="344"/>
                  </a:lnTo>
                  <a:lnTo>
                    <a:pt x="27" y="343"/>
                  </a:lnTo>
                  <a:lnTo>
                    <a:pt x="29" y="340"/>
                  </a:lnTo>
                  <a:lnTo>
                    <a:pt x="32" y="339"/>
                  </a:lnTo>
                  <a:lnTo>
                    <a:pt x="35" y="336"/>
                  </a:lnTo>
                  <a:lnTo>
                    <a:pt x="36" y="332"/>
                  </a:lnTo>
                  <a:lnTo>
                    <a:pt x="37" y="328"/>
                  </a:lnTo>
                  <a:lnTo>
                    <a:pt x="38" y="326"/>
                  </a:lnTo>
                  <a:lnTo>
                    <a:pt x="38" y="326"/>
                  </a:lnTo>
                  <a:lnTo>
                    <a:pt x="38" y="326"/>
                  </a:lnTo>
                  <a:lnTo>
                    <a:pt x="38" y="171"/>
                  </a:lnTo>
                  <a:lnTo>
                    <a:pt x="38" y="168"/>
                  </a:lnTo>
                  <a:lnTo>
                    <a:pt x="40" y="167"/>
                  </a:lnTo>
                  <a:lnTo>
                    <a:pt x="42" y="165"/>
                  </a:lnTo>
                  <a:lnTo>
                    <a:pt x="45" y="165"/>
                  </a:lnTo>
                  <a:lnTo>
                    <a:pt x="46" y="165"/>
                  </a:lnTo>
                  <a:lnTo>
                    <a:pt x="49" y="167"/>
                  </a:lnTo>
                  <a:lnTo>
                    <a:pt x="50" y="168"/>
                  </a:lnTo>
                  <a:lnTo>
                    <a:pt x="51" y="171"/>
                  </a:lnTo>
                  <a:lnTo>
                    <a:pt x="51" y="171"/>
                  </a:lnTo>
                  <a:lnTo>
                    <a:pt x="51" y="171"/>
                  </a:lnTo>
                  <a:lnTo>
                    <a:pt x="51" y="547"/>
                  </a:lnTo>
                  <a:lnTo>
                    <a:pt x="51" y="550"/>
                  </a:lnTo>
                  <a:lnTo>
                    <a:pt x="51" y="554"/>
                  </a:lnTo>
                  <a:lnTo>
                    <a:pt x="53" y="559"/>
                  </a:lnTo>
                  <a:lnTo>
                    <a:pt x="57" y="565"/>
                  </a:lnTo>
                  <a:lnTo>
                    <a:pt x="59" y="569"/>
                  </a:lnTo>
                  <a:lnTo>
                    <a:pt x="64" y="573"/>
                  </a:lnTo>
                  <a:lnTo>
                    <a:pt x="69" y="577"/>
                  </a:lnTo>
                  <a:lnTo>
                    <a:pt x="76" y="578"/>
                  </a:lnTo>
                  <a:lnTo>
                    <a:pt x="79" y="579"/>
                  </a:lnTo>
                  <a:lnTo>
                    <a:pt x="82" y="579"/>
                  </a:lnTo>
                  <a:lnTo>
                    <a:pt x="85" y="579"/>
                  </a:lnTo>
                  <a:lnTo>
                    <a:pt x="89" y="578"/>
                  </a:lnTo>
                  <a:lnTo>
                    <a:pt x="94" y="577"/>
                  </a:lnTo>
                  <a:lnTo>
                    <a:pt x="101" y="574"/>
                  </a:lnTo>
                  <a:lnTo>
                    <a:pt x="104" y="570"/>
                  </a:lnTo>
                  <a:lnTo>
                    <a:pt x="108" y="565"/>
                  </a:lnTo>
                  <a:lnTo>
                    <a:pt x="112" y="560"/>
                  </a:lnTo>
                  <a:lnTo>
                    <a:pt x="113" y="554"/>
                  </a:lnTo>
                  <a:lnTo>
                    <a:pt x="115" y="551"/>
                  </a:lnTo>
                  <a:lnTo>
                    <a:pt x="115" y="548"/>
                  </a:lnTo>
                  <a:lnTo>
                    <a:pt x="115" y="547"/>
                  </a:lnTo>
                  <a:lnTo>
                    <a:pt x="115" y="350"/>
                  </a:lnTo>
                  <a:lnTo>
                    <a:pt x="115" y="348"/>
                  </a:lnTo>
                  <a:lnTo>
                    <a:pt x="116" y="345"/>
                  </a:lnTo>
                  <a:lnTo>
                    <a:pt x="116" y="343"/>
                  </a:lnTo>
                  <a:lnTo>
                    <a:pt x="119" y="341"/>
                  </a:lnTo>
                  <a:lnTo>
                    <a:pt x="120" y="340"/>
                  </a:lnTo>
                  <a:lnTo>
                    <a:pt x="123" y="339"/>
                  </a:lnTo>
                  <a:lnTo>
                    <a:pt x="125" y="338"/>
                  </a:lnTo>
                  <a:lnTo>
                    <a:pt x="128" y="338"/>
                  </a:lnTo>
                  <a:lnTo>
                    <a:pt x="130" y="338"/>
                  </a:lnTo>
                  <a:lnTo>
                    <a:pt x="132" y="339"/>
                  </a:lnTo>
                  <a:lnTo>
                    <a:pt x="134" y="340"/>
                  </a:lnTo>
                  <a:lnTo>
                    <a:pt x="135" y="341"/>
                  </a:lnTo>
                  <a:lnTo>
                    <a:pt x="138" y="343"/>
                  </a:lnTo>
                  <a:lnTo>
                    <a:pt x="139" y="345"/>
                  </a:lnTo>
                  <a:lnTo>
                    <a:pt x="139" y="348"/>
                  </a:lnTo>
                  <a:lnTo>
                    <a:pt x="141" y="350"/>
                  </a:lnTo>
                  <a:lnTo>
                    <a:pt x="141" y="350"/>
                  </a:lnTo>
                  <a:lnTo>
                    <a:pt x="141" y="350"/>
                  </a:lnTo>
                  <a:lnTo>
                    <a:pt x="141" y="547"/>
                  </a:lnTo>
                  <a:lnTo>
                    <a:pt x="141" y="547"/>
                  </a:lnTo>
                  <a:close/>
                  <a:moveTo>
                    <a:pt x="71" y="54"/>
                  </a:moveTo>
                  <a:lnTo>
                    <a:pt x="71" y="49"/>
                  </a:lnTo>
                  <a:lnTo>
                    <a:pt x="72" y="44"/>
                  </a:lnTo>
                  <a:lnTo>
                    <a:pt x="73" y="39"/>
                  </a:lnTo>
                  <a:lnTo>
                    <a:pt x="75" y="34"/>
                  </a:lnTo>
                  <a:lnTo>
                    <a:pt x="77" y="28"/>
                  </a:lnTo>
                  <a:lnTo>
                    <a:pt x="80" y="23"/>
                  </a:lnTo>
                  <a:lnTo>
                    <a:pt x="84" y="19"/>
                  </a:lnTo>
                  <a:lnTo>
                    <a:pt x="88" y="15"/>
                  </a:lnTo>
                  <a:lnTo>
                    <a:pt x="91" y="12"/>
                  </a:lnTo>
                  <a:lnTo>
                    <a:pt x="95" y="9"/>
                  </a:lnTo>
                  <a:lnTo>
                    <a:pt x="101" y="6"/>
                  </a:lnTo>
                  <a:lnTo>
                    <a:pt x="106" y="4"/>
                  </a:lnTo>
                  <a:lnTo>
                    <a:pt x="111" y="2"/>
                  </a:lnTo>
                  <a:lnTo>
                    <a:pt x="116" y="1"/>
                  </a:lnTo>
                  <a:lnTo>
                    <a:pt x="121" y="0"/>
                  </a:lnTo>
                  <a:lnTo>
                    <a:pt x="128" y="0"/>
                  </a:lnTo>
                  <a:lnTo>
                    <a:pt x="133" y="0"/>
                  </a:lnTo>
                  <a:lnTo>
                    <a:pt x="138" y="1"/>
                  </a:lnTo>
                  <a:lnTo>
                    <a:pt x="144" y="2"/>
                  </a:lnTo>
                  <a:lnTo>
                    <a:pt x="150" y="4"/>
                  </a:lnTo>
                  <a:lnTo>
                    <a:pt x="154" y="6"/>
                  </a:lnTo>
                  <a:lnTo>
                    <a:pt x="159" y="9"/>
                  </a:lnTo>
                  <a:lnTo>
                    <a:pt x="163" y="12"/>
                  </a:lnTo>
                  <a:lnTo>
                    <a:pt x="166" y="15"/>
                  </a:lnTo>
                  <a:lnTo>
                    <a:pt x="170" y="19"/>
                  </a:lnTo>
                  <a:lnTo>
                    <a:pt x="174" y="23"/>
                  </a:lnTo>
                  <a:lnTo>
                    <a:pt x="177" y="28"/>
                  </a:lnTo>
                  <a:lnTo>
                    <a:pt x="179" y="34"/>
                  </a:lnTo>
                  <a:lnTo>
                    <a:pt x="181" y="39"/>
                  </a:lnTo>
                  <a:lnTo>
                    <a:pt x="182" y="44"/>
                  </a:lnTo>
                  <a:lnTo>
                    <a:pt x="183" y="49"/>
                  </a:lnTo>
                  <a:lnTo>
                    <a:pt x="183" y="54"/>
                  </a:lnTo>
                  <a:lnTo>
                    <a:pt x="183" y="54"/>
                  </a:lnTo>
                  <a:lnTo>
                    <a:pt x="183" y="61"/>
                  </a:lnTo>
                  <a:lnTo>
                    <a:pt x="182" y="66"/>
                  </a:lnTo>
                  <a:lnTo>
                    <a:pt x="181" y="71"/>
                  </a:lnTo>
                  <a:lnTo>
                    <a:pt x="179" y="76"/>
                  </a:lnTo>
                  <a:lnTo>
                    <a:pt x="177" y="81"/>
                  </a:lnTo>
                  <a:lnTo>
                    <a:pt x="174" y="85"/>
                  </a:lnTo>
                  <a:lnTo>
                    <a:pt x="170" y="89"/>
                  </a:lnTo>
                  <a:lnTo>
                    <a:pt x="166" y="93"/>
                  </a:lnTo>
                  <a:lnTo>
                    <a:pt x="163" y="97"/>
                  </a:lnTo>
                  <a:lnTo>
                    <a:pt x="159" y="101"/>
                  </a:lnTo>
                  <a:lnTo>
                    <a:pt x="154" y="103"/>
                  </a:lnTo>
                  <a:lnTo>
                    <a:pt x="150" y="106"/>
                  </a:lnTo>
                  <a:lnTo>
                    <a:pt x="144" y="107"/>
                  </a:lnTo>
                  <a:lnTo>
                    <a:pt x="138" y="109"/>
                  </a:lnTo>
                  <a:lnTo>
                    <a:pt x="133" y="110"/>
                  </a:lnTo>
                  <a:lnTo>
                    <a:pt x="128" y="110"/>
                  </a:lnTo>
                  <a:lnTo>
                    <a:pt x="121" y="110"/>
                  </a:lnTo>
                  <a:lnTo>
                    <a:pt x="116" y="109"/>
                  </a:lnTo>
                  <a:lnTo>
                    <a:pt x="111" y="107"/>
                  </a:lnTo>
                  <a:lnTo>
                    <a:pt x="106" y="106"/>
                  </a:lnTo>
                  <a:lnTo>
                    <a:pt x="101" y="103"/>
                  </a:lnTo>
                  <a:lnTo>
                    <a:pt x="95" y="101"/>
                  </a:lnTo>
                  <a:lnTo>
                    <a:pt x="91" y="97"/>
                  </a:lnTo>
                  <a:lnTo>
                    <a:pt x="88" y="93"/>
                  </a:lnTo>
                  <a:lnTo>
                    <a:pt x="84" y="89"/>
                  </a:lnTo>
                  <a:lnTo>
                    <a:pt x="80" y="85"/>
                  </a:lnTo>
                  <a:lnTo>
                    <a:pt x="77" y="81"/>
                  </a:lnTo>
                  <a:lnTo>
                    <a:pt x="75" y="76"/>
                  </a:lnTo>
                  <a:lnTo>
                    <a:pt x="73" y="71"/>
                  </a:lnTo>
                  <a:lnTo>
                    <a:pt x="72" y="66"/>
                  </a:lnTo>
                  <a:lnTo>
                    <a:pt x="71" y="61"/>
                  </a:lnTo>
                  <a:lnTo>
                    <a:pt x="71" y="54"/>
                  </a:lnTo>
                  <a:lnTo>
                    <a:pt x="71" y="5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10"/>
            <p:cNvSpPr>
              <a:spLocks noEditPoints="1"/>
            </p:cNvSpPr>
            <p:nvPr/>
          </p:nvSpPr>
          <p:spPr bwMode="auto">
            <a:xfrm>
              <a:off x="8164757" y="6256547"/>
              <a:ext cx="203200" cy="460375"/>
            </a:xfrm>
            <a:custGeom>
              <a:avLst/>
              <a:gdLst>
                <a:gd name="T0" fmla="*/ 142 w 254"/>
                <a:gd name="T1" fmla="*/ 559 h 579"/>
                <a:gd name="T2" fmla="*/ 159 w 254"/>
                <a:gd name="T3" fmla="*/ 577 h 579"/>
                <a:gd name="T4" fmla="*/ 174 w 254"/>
                <a:gd name="T5" fmla="*/ 579 h 579"/>
                <a:gd name="T6" fmla="*/ 194 w 254"/>
                <a:gd name="T7" fmla="*/ 570 h 579"/>
                <a:gd name="T8" fmla="*/ 203 w 254"/>
                <a:gd name="T9" fmla="*/ 551 h 579"/>
                <a:gd name="T10" fmla="*/ 204 w 254"/>
                <a:gd name="T11" fmla="*/ 171 h 579"/>
                <a:gd name="T12" fmla="*/ 210 w 254"/>
                <a:gd name="T13" fmla="*/ 165 h 579"/>
                <a:gd name="T14" fmla="*/ 217 w 254"/>
                <a:gd name="T15" fmla="*/ 171 h 579"/>
                <a:gd name="T16" fmla="*/ 217 w 254"/>
                <a:gd name="T17" fmla="*/ 328 h 579"/>
                <a:gd name="T18" fmla="*/ 225 w 254"/>
                <a:gd name="T19" fmla="*/ 340 h 579"/>
                <a:gd name="T20" fmla="*/ 239 w 254"/>
                <a:gd name="T21" fmla="*/ 344 h 579"/>
                <a:gd name="T22" fmla="*/ 251 w 254"/>
                <a:gd name="T23" fmla="*/ 336 h 579"/>
                <a:gd name="T24" fmla="*/ 254 w 254"/>
                <a:gd name="T25" fmla="*/ 326 h 579"/>
                <a:gd name="T26" fmla="*/ 251 w 254"/>
                <a:gd name="T27" fmla="*/ 132 h 579"/>
                <a:gd name="T28" fmla="*/ 239 w 254"/>
                <a:gd name="T29" fmla="*/ 124 h 579"/>
                <a:gd name="T30" fmla="*/ 15 w 254"/>
                <a:gd name="T31" fmla="*/ 124 h 579"/>
                <a:gd name="T32" fmla="*/ 3 w 254"/>
                <a:gd name="T33" fmla="*/ 132 h 579"/>
                <a:gd name="T34" fmla="*/ 0 w 254"/>
                <a:gd name="T35" fmla="*/ 326 h 579"/>
                <a:gd name="T36" fmla="*/ 6 w 254"/>
                <a:gd name="T37" fmla="*/ 339 h 579"/>
                <a:gd name="T38" fmla="*/ 19 w 254"/>
                <a:gd name="T39" fmla="*/ 344 h 579"/>
                <a:gd name="T40" fmla="*/ 32 w 254"/>
                <a:gd name="T41" fmla="*/ 339 h 579"/>
                <a:gd name="T42" fmla="*/ 38 w 254"/>
                <a:gd name="T43" fmla="*/ 326 h 579"/>
                <a:gd name="T44" fmla="*/ 38 w 254"/>
                <a:gd name="T45" fmla="*/ 168 h 579"/>
                <a:gd name="T46" fmla="*/ 46 w 254"/>
                <a:gd name="T47" fmla="*/ 165 h 579"/>
                <a:gd name="T48" fmla="*/ 51 w 254"/>
                <a:gd name="T49" fmla="*/ 171 h 579"/>
                <a:gd name="T50" fmla="*/ 51 w 254"/>
                <a:gd name="T51" fmla="*/ 554 h 579"/>
                <a:gd name="T52" fmla="*/ 64 w 254"/>
                <a:gd name="T53" fmla="*/ 573 h 579"/>
                <a:gd name="T54" fmla="*/ 82 w 254"/>
                <a:gd name="T55" fmla="*/ 579 h 579"/>
                <a:gd name="T56" fmla="*/ 101 w 254"/>
                <a:gd name="T57" fmla="*/ 574 h 579"/>
                <a:gd name="T58" fmla="*/ 113 w 254"/>
                <a:gd name="T59" fmla="*/ 554 h 579"/>
                <a:gd name="T60" fmla="*/ 115 w 254"/>
                <a:gd name="T61" fmla="*/ 350 h 579"/>
                <a:gd name="T62" fmla="*/ 119 w 254"/>
                <a:gd name="T63" fmla="*/ 341 h 579"/>
                <a:gd name="T64" fmla="*/ 128 w 254"/>
                <a:gd name="T65" fmla="*/ 338 h 579"/>
                <a:gd name="T66" fmla="*/ 135 w 254"/>
                <a:gd name="T67" fmla="*/ 341 h 579"/>
                <a:gd name="T68" fmla="*/ 141 w 254"/>
                <a:gd name="T69" fmla="*/ 350 h 579"/>
                <a:gd name="T70" fmla="*/ 141 w 254"/>
                <a:gd name="T71" fmla="*/ 547 h 579"/>
                <a:gd name="T72" fmla="*/ 73 w 254"/>
                <a:gd name="T73" fmla="*/ 39 h 579"/>
                <a:gd name="T74" fmla="*/ 84 w 254"/>
                <a:gd name="T75" fmla="*/ 19 h 579"/>
                <a:gd name="T76" fmla="*/ 101 w 254"/>
                <a:gd name="T77" fmla="*/ 6 h 579"/>
                <a:gd name="T78" fmla="*/ 121 w 254"/>
                <a:gd name="T79" fmla="*/ 0 h 579"/>
                <a:gd name="T80" fmla="*/ 144 w 254"/>
                <a:gd name="T81" fmla="*/ 2 h 579"/>
                <a:gd name="T82" fmla="*/ 163 w 254"/>
                <a:gd name="T83" fmla="*/ 12 h 579"/>
                <a:gd name="T84" fmla="*/ 177 w 254"/>
                <a:gd name="T85" fmla="*/ 28 h 579"/>
                <a:gd name="T86" fmla="*/ 183 w 254"/>
                <a:gd name="T87" fmla="*/ 49 h 579"/>
                <a:gd name="T88" fmla="*/ 182 w 254"/>
                <a:gd name="T89" fmla="*/ 66 h 579"/>
                <a:gd name="T90" fmla="*/ 174 w 254"/>
                <a:gd name="T91" fmla="*/ 85 h 579"/>
                <a:gd name="T92" fmla="*/ 159 w 254"/>
                <a:gd name="T93" fmla="*/ 101 h 579"/>
                <a:gd name="T94" fmla="*/ 138 w 254"/>
                <a:gd name="T95" fmla="*/ 109 h 579"/>
                <a:gd name="T96" fmla="*/ 116 w 254"/>
                <a:gd name="T97" fmla="*/ 109 h 579"/>
                <a:gd name="T98" fmla="*/ 95 w 254"/>
                <a:gd name="T99" fmla="*/ 101 h 579"/>
                <a:gd name="T100" fmla="*/ 80 w 254"/>
                <a:gd name="T101" fmla="*/ 85 h 579"/>
                <a:gd name="T102" fmla="*/ 72 w 254"/>
                <a:gd name="T103" fmla="*/ 66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4" h="579">
                  <a:moveTo>
                    <a:pt x="141" y="547"/>
                  </a:moveTo>
                  <a:lnTo>
                    <a:pt x="141" y="550"/>
                  </a:lnTo>
                  <a:lnTo>
                    <a:pt x="141" y="554"/>
                  </a:lnTo>
                  <a:lnTo>
                    <a:pt x="142" y="559"/>
                  </a:lnTo>
                  <a:lnTo>
                    <a:pt x="144" y="565"/>
                  </a:lnTo>
                  <a:lnTo>
                    <a:pt x="148" y="569"/>
                  </a:lnTo>
                  <a:lnTo>
                    <a:pt x="154" y="573"/>
                  </a:lnTo>
                  <a:lnTo>
                    <a:pt x="159" y="577"/>
                  </a:lnTo>
                  <a:lnTo>
                    <a:pt x="165" y="578"/>
                  </a:lnTo>
                  <a:lnTo>
                    <a:pt x="168" y="579"/>
                  </a:lnTo>
                  <a:lnTo>
                    <a:pt x="172" y="579"/>
                  </a:lnTo>
                  <a:lnTo>
                    <a:pt x="174" y="579"/>
                  </a:lnTo>
                  <a:lnTo>
                    <a:pt x="178" y="578"/>
                  </a:lnTo>
                  <a:lnTo>
                    <a:pt x="183" y="577"/>
                  </a:lnTo>
                  <a:lnTo>
                    <a:pt x="190" y="574"/>
                  </a:lnTo>
                  <a:lnTo>
                    <a:pt x="194" y="570"/>
                  </a:lnTo>
                  <a:lnTo>
                    <a:pt x="198" y="565"/>
                  </a:lnTo>
                  <a:lnTo>
                    <a:pt x="201" y="560"/>
                  </a:lnTo>
                  <a:lnTo>
                    <a:pt x="203" y="554"/>
                  </a:lnTo>
                  <a:lnTo>
                    <a:pt x="203" y="551"/>
                  </a:lnTo>
                  <a:lnTo>
                    <a:pt x="204" y="548"/>
                  </a:lnTo>
                  <a:lnTo>
                    <a:pt x="204" y="547"/>
                  </a:lnTo>
                  <a:lnTo>
                    <a:pt x="204" y="171"/>
                  </a:lnTo>
                  <a:lnTo>
                    <a:pt x="204" y="171"/>
                  </a:lnTo>
                  <a:lnTo>
                    <a:pt x="204" y="168"/>
                  </a:lnTo>
                  <a:lnTo>
                    <a:pt x="205" y="167"/>
                  </a:lnTo>
                  <a:lnTo>
                    <a:pt x="208" y="165"/>
                  </a:lnTo>
                  <a:lnTo>
                    <a:pt x="210" y="165"/>
                  </a:lnTo>
                  <a:lnTo>
                    <a:pt x="212" y="165"/>
                  </a:lnTo>
                  <a:lnTo>
                    <a:pt x="214" y="167"/>
                  </a:lnTo>
                  <a:lnTo>
                    <a:pt x="216" y="168"/>
                  </a:lnTo>
                  <a:lnTo>
                    <a:pt x="217" y="171"/>
                  </a:lnTo>
                  <a:lnTo>
                    <a:pt x="217" y="171"/>
                  </a:lnTo>
                  <a:lnTo>
                    <a:pt x="217" y="171"/>
                  </a:lnTo>
                  <a:lnTo>
                    <a:pt x="217" y="326"/>
                  </a:lnTo>
                  <a:lnTo>
                    <a:pt x="217" y="328"/>
                  </a:lnTo>
                  <a:lnTo>
                    <a:pt x="218" y="332"/>
                  </a:lnTo>
                  <a:lnTo>
                    <a:pt x="220" y="336"/>
                  </a:lnTo>
                  <a:lnTo>
                    <a:pt x="222" y="339"/>
                  </a:lnTo>
                  <a:lnTo>
                    <a:pt x="225" y="340"/>
                  </a:lnTo>
                  <a:lnTo>
                    <a:pt x="229" y="343"/>
                  </a:lnTo>
                  <a:lnTo>
                    <a:pt x="231" y="344"/>
                  </a:lnTo>
                  <a:lnTo>
                    <a:pt x="235" y="344"/>
                  </a:lnTo>
                  <a:lnTo>
                    <a:pt x="239" y="344"/>
                  </a:lnTo>
                  <a:lnTo>
                    <a:pt x="243" y="343"/>
                  </a:lnTo>
                  <a:lnTo>
                    <a:pt x="245" y="340"/>
                  </a:lnTo>
                  <a:lnTo>
                    <a:pt x="249" y="339"/>
                  </a:lnTo>
                  <a:lnTo>
                    <a:pt x="251" y="336"/>
                  </a:lnTo>
                  <a:lnTo>
                    <a:pt x="253" y="332"/>
                  </a:lnTo>
                  <a:lnTo>
                    <a:pt x="254" y="328"/>
                  </a:lnTo>
                  <a:lnTo>
                    <a:pt x="254" y="326"/>
                  </a:lnTo>
                  <a:lnTo>
                    <a:pt x="254" y="326"/>
                  </a:lnTo>
                  <a:lnTo>
                    <a:pt x="254" y="142"/>
                  </a:lnTo>
                  <a:lnTo>
                    <a:pt x="254" y="138"/>
                  </a:lnTo>
                  <a:lnTo>
                    <a:pt x="253" y="134"/>
                  </a:lnTo>
                  <a:lnTo>
                    <a:pt x="251" y="132"/>
                  </a:lnTo>
                  <a:lnTo>
                    <a:pt x="249" y="129"/>
                  </a:lnTo>
                  <a:lnTo>
                    <a:pt x="245" y="127"/>
                  </a:lnTo>
                  <a:lnTo>
                    <a:pt x="243" y="125"/>
                  </a:lnTo>
                  <a:lnTo>
                    <a:pt x="239" y="124"/>
                  </a:lnTo>
                  <a:lnTo>
                    <a:pt x="235" y="124"/>
                  </a:lnTo>
                  <a:lnTo>
                    <a:pt x="235" y="124"/>
                  </a:lnTo>
                  <a:lnTo>
                    <a:pt x="19" y="124"/>
                  </a:lnTo>
                  <a:lnTo>
                    <a:pt x="15" y="124"/>
                  </a:lnTo>
                  <a:lnTo>
                    <a:pt x="11" y="125"/>
                  </a:lnTo>
                  <a:lnTo>
                    <a:pt x="9" y="127"/>
                  </a:lnTo>
                  <a:lnTo>
                    <a:pt x="6" y="129"/>
                  </a:lnTo>
                  <a:lnTo>
                    <a:pt x="3" y="132"/>
                  </a:lnTo>
                  <a:lnTo>
                    <a:pt x="1" y="134"/>
                  </a:lnTo>
                  <a:lnTo>
                    <a:pt x="0" y="138"/>
                  </a:lnTo>
                  <a:lnTo>
                    <a:pt x="0" y="142"/>
                  </a:lnTo>
                  <a:lnTo>
                    <a:pt x="0" y="326"/>
                  </a:lnTo>
                  <a:lnTo>
                    <a:pt x="0" y="328"/>
                  </a:lnTo>
                  <a:lnTo>
                    <a:pt x="1" y="332"/>
                  </a:lnTo>
                  <a:lnTo>
                    <a:pt x="3" y="336"/>
                  </a:lnTo>
                  <a:lnTo>
                    <a:pt x="6" y="339"/>
                  </a:lnTo>
                  <a:lnTo>
                    <a:pt x="9" y="340"/>
                  </a:lnTo>
                  <a:lnTo>
                    <a:pt x="11" y="343"/>
                  </a:lnTo>
                  <a:lnTo>
                    <a:pt x="15" y="344"/>
                  </a:lnTo>
                  <a:lnTo>
                    <a:pt x="19" y="344"/>
                  </a:lnTo>
                  <a:lnTo>
                    <a:pt x="23" y="344"/>
                  </a:lnTo>
                  <a:lnTo>
                    <a:pt x="27" y="343"/>
                  </a:lnTo>
                  <a:lnTo>
                    <a:pt x="29" y="340"/>
                  </a:lnTo>
                  <a:lnTo>
                    <a:pt x="32" y="339"/>
                  </a:lnTo>
                  <a:lnTo>
                    <a:pt x="35" y="336"/>
                  </a:lnTo>
                  <a:lnTo>
                    <a:pt x="36" y="332"/>
                  </a:lnTo>
                  <a:lnTo>
                    <a:pt x="37" y="328"/>
                  </a:lnTo>
                  <a:lnTo>
                    <a:pt x="38" y="326"/>
                  </a:lnTo>
                  <a:lnTo>
                    <a:pt x="38" y="326"/>
                  </a:lnTo>
                  <a:lnTo>
                    <a:pt x="38" y="326"/>
                  </a:lnTo>
                  <a:lnTo>
                    <a:pt x="38" y="171"/>
                  </a:lnTo>
                  <a:lnTo>
                    <a:pt x="38" y="168"/>
                  </a:lnTo>
                  <a:lnTo>
                    <a:pt x="40" y="167"/>
                  </a:lnTo>
                  <a:lnTo>
                    <a:pt x="42" y="165"/>
                  </a:lnTo>
                  <a:lnTo>
                    <a:pt x="45" y="165"/>
                  </a:lnTo>
                  <a:lnTo>
                    <a:pt x="46" y="165"/>
                  </a:lnTo>
                  <a:lnTo>
                    <a:pt x="49" y="167"/>
                  </a:lnTo>
                  <a:lnTo>
                    <a:pt x="50" y="168"/>
                  </a:lnTo>
                  <a:lnTo>
                    <a:pt x="51" y="171"/>
                  </a:lnTo>
                  <a:lnTo>
                    <a:pt x="51" y="171"/>
                  </a:lnTo>
                  <a:lnTo>
                    <a:pt x="51" y="171"/>
                  </a:lnTo>
                  <a:lnTo>
                    <a:pt x="51" y="547"/>
                  </a:lnTo>
                  <a:lnTo>
                    <a:pt x="51" y="550"/>
                  </a:lnTo>
                  <a:lnTo>
                    <a:pt x="51" y="554"/>
                  </a:lnTo>
                  <a:lnTo>
                    <a:pt x="53" y="559"/>
                  </a:lnTo>
                  <a:lnTo>
                    <a:pt x="57" y="565"/>
                  </a:lnTo>
                  <a:lnTo>
                    <a:pt x="59" y="569"/>
                  </a:lnTo>
                  <a:lnTo>
                    <a:pt x="64" y="573"/>
                  </a:lnTo>
                  <a:lnTo>
                    <a:pt x="69" y="577"/>
                  </a:lnTo>
                  <a:lnTo>
                    <a:pt x="76" y="578"/>
                  </a:lnTo>
                  <a:lnTo>
                    <a:pt x="79" y="579"/>
                  </a:lnTo>
                  <a:lnTo>
                    <a:pt x="82" y="579"/>
                  </a:lnTo>
                  <a:lnTo>
                    <a:pt x="85" y="579"/>
                  </a:lnTo>
                  <a:lnTo>
                    <a:pt x="89" y="578"/>
                  </a:lnTo>
                  <a:lnTo>
                    <a:pt x="94" y="577"/>
                  </a:lnTo>
                  <a:lnTo>
                    <a:pt x="101" y="574"/>
                  </a:lnTo>
                  <a:lnTo>
                    <a:pt x="104" y="570"/>
                  </a:lnTo>
                  <a:lnTo>
                    <a:pt x="108" y="565"/>
                  </a:lnTo>
                  <a:lnTo>
                    <a:pt x="112" y="560"/>
                  </a:lnTo>
                  <a:lnTo>
                    <a:pt x="113" y="554"/>
                  </a:lnTo>
                  <a:lnTo>
                    <a:pt x="115" y="551"/>
                  </a:lnTo>
                  <a:lnTo>
                    <a:pt x="115" y="548"/>
                  </a:lnTo>
                  <a:lnTo>
                    <a:pt x="115" y="547"/>
                  </a:lnTo>
                  <a:lnTo>
                    <a:pt x="115" y="350"/>
                  </a:lnTo>
                  <a:lnTo>
                    <a:pt x="115" y="348"/>
                  </a:lnTo>
                  <a:lnTo>
                    <a:pt x="116" y="345"/>
                  </a:lnTo>
                  <a:lnTo>
                    <a:pt x="116" y="343"/>
                  </a:lnTo>
                  <a:lnTo>
                    <a:pt x="119" y="341"/>
                  </a:lnTo>
                  <a:lnTo>
                    <a:pt x="120" y="340"/>
                  </a:lnTo>
                  <a:lnTo>
                    <a:pt x="123" y="339"/>
                  </a:lnTo>
                  <a:lnTo>
                    <a:pt x="125" y="338"/>
                  </a:lnTo>
                  <a:lnTo>
                    <a:pt x="128" y="338"/>
                  </a:lnTo>
                  <a:lnTo>
                    <a:pt x="130" y="338"/>
                  </a:lnTo>
                  <a:lnTo>
                    <a:pt x="132" y="339"/>
                  </a:lnTo>
                  <a:lnTo>
                    <a:pt x="134" y="340"/>
                  </a:lnTo>
                  <a:lnTo>
                    <a:pt x="135" y="341"/>
                  </a:lnTo>
                  <a:lnTo>
                    <a:pt x="138" y="343"/>
                  </a:lnTo>
                  <a:lnTo>
                    <a:pt x="139" y="345"/>
                  </a:lnTo>
                  <a:lnTo>
                    <a:pt x="139" y="348"/>
                  </a:lnTo>
                  <a:lnTo>
                    <a:pt x="141" y="350"/>
                  </a:lnTo>
                  <a:lnTo>
                    <a:pt x="141" y="350"/>
                  </a:lnTo>
                  <a:lnTo>
                    <a:pt x="141" y="350"/>
                  </a:lnTo>
                  <a:lnTo>
                    <a:pt x="141" y="547"/>
                  </a:lnTo>
                  <a:lnTo>
                    <a:pt x="141" y="547"/>
                  </a:lnTo>
                  <a:close/>
                  <a:moveTo>
                    <a:pt x="71" y="54"/>
                  </a:moveTo>
                  <a:lnTo>
                    <a:pt x="71" y="49"/>
                  </a:lnTo>
                  <a:lnTo>
                    <a:pt x="72" y="44"/>
                  </a:lnTo>
                  <a:lnTo>
                    <a:pt x="73" y="39"/>
                  </a:lnTo>
                  <a:lnTo>
                    <a:pt x="75" y="34"/>
                  </a:lnTo>
                  <a:lnTo>
                    <a:pt x="77" y="28"/>
                  </a:lnTo>
                  <a:lnTo>
                    <a:pt x="80" y="23"/>
                  </a:lnTo>
                  <a:lnTo>
                    <a:pt x="84" y="19"/>
                  </a:lnTo>
                  <a:lnTo>
                    <a:pt x="88" y="15"/>
                  </a:lnTo>
                  <a:lnTo>
                    <a:pt x="91" y="12"/>
                  </a:lnTo>
                  <a:lnTo>
                    <a:pt x="95" y="9"/>
                  </a:lnTo>
                  <a:lnTo>
                    <a:pt x="101" y="6"/>
                  </a:lnTo>
                  <a:lnTo>
                    <a:pt x="106" y="4"/>
                  </a:lnTo>
                  <a:lnTo>
                    <a:pt x="111" y="2"/>
                  </a:lnTo>
                  <a:lnTo>
                    <a:pt x="116" y="1"/>
                  </a:lnTo>
                  <a:lnTo>
                    <a:pt x="121" y="0"/>
                  </a:lnTo>
                  <a:lnTo>
                    <a:pt x="128" y="0"/>
                  </a:lnTo>
                  <a:lnTo>
                    <a:pt x="133" y="0"/>
                  </a:lnTo>
                  <a:lnTo>
                    <a:pt x="138" y="1"/>
                  </a:lnTo>
                  <a:lnTo>
                    <a:pt x="144" y="2"/>
                  </a:lnTo>
                  <a:lnTo>
                    <a:pt x="150" y="4"/>
                  </a:lnTo>
                  <a:lnTo>
                    <a:pt x="154" y="6"/>
                  </a:lnTo>
                  <a:lnTo>
                    <a:pt x="159" y="9"/>
                  </a:lnTo>
                  <a:lnTo>
                    <a:pt x="163" y="12"/>
                  </a:lnTo>
                  <a:lnTo>
                    <a:pt x="166" y="15"/>
                  </a:lnTo>
                  <a:lnTo>
                    <a:pt x="170" y="19"/>
                  </a:lnTo>
                  <a:lnTo>
                    <a:pt x="174" y="23"/>
                  </a:lnTo>
                  <a:lnTo>
                    <a:pt x="177" y="28"/>
                  </a:lnTo>
                  <a:lnTo>
                    <a:pt x="179" y="34"/>
                  </a:lnTo>
                  <a:lnTo>
                    <a:pt x="181" y="39"/>
                  </a:lnTo>
                  <a:lnTo>
                    <a:pt x="182" y="44"/>
                  </a:lnTo>
                  <a:lnTo>
                    <a:pt x="183" y="49"/>
                  </a:lnTo>
                  <a:lnTo>
                    <a:pt x="183" y="54"/>
                  </a:lnTo>
                  <a:lnTo>
                    <a:pt x="183" y="54"/>
                  </a:lnTo>
                  <a:lnTo>
                    <a:pt x="183" y="61"/>
                  </a:lnTo>
                  <a:lnTo>
                    <a:pt x="182" y="66"/>
                  </a:lnTo>
                  <a:lnTo>
                    <a:pt x="181" y="71"/>
                  </a:lnTo>
                  <a:lnTo>
                    <a:pt x="179" y="76"/>
                  </a:lnTo>
                  <a:lnTo>
                    <a:pt x="177" y="81"/>
                  </a:lnTo>
                  <a:lnTo>
                    <a:pt x="174" y="85"/>
                  </a:lnTo>
                  <a:lnTo>
                    <a:pt x="170" y="89"/>
                  </a:lnTo>
                  <a:lnTo>
                    <a:pt x="166" y="93"/>
                  </a:lnTo>
                  <a:lnTo>
                    <a:pt x="163" y="97"/>
                  </a:lnTo>
                  <a:lnTo>
                    <a:pt x="159" y="101"/>
                  </a:lnTo>
                  <a:lnTo>
                    <a:pt x="154" y="103"/>
                  </a:lnTo>
                  <a:lnTo>
                    <a:pt x="150" y="106"/>
                  </a:lnTo>
                  <a:lnTo>
                    <a:pt x="144" y="107"/>
                  </a:lnTo>
                  <a:lnTo>
                    <a:pt x="138" y="109"/>
                  </a:lnTo>
                  <a:lnTo>
                    <a:pt x="133" y="110"/>
                  </a:lnTo>
                  <a:lnTo>
                    <a:pt x="128" y="110"/>
                  </a:lnTo>
                  <a:lnTo>
                    <a:pt x="121" y="110"/>
                  </a:lnTo>
                  <a:lnTo>
                    <a:pt x="116" y="109"/>
                  </a:lnTo>
                  <a:lnTo>
                    <a:pt x="111" y="107"/>
                  </a:lnTo>
                  <a:lnTo>
                    <a:pt x="106" y="106"/>
                  </a:lnTo>
                  <a:lnTo>
                    <a:pt x="101" y="103"/>
                  </a:lnTo>
                  <a:lnTo>
                    <a:pt x="95" y="101"/>
                  </a:lnTo>
                  <a:lnTo>
                    <a:pt x="91" y="97"/>
                  </a:lnTo>
                  <a:lnTo>
                    <a:pt x="88" y="93"/>
                  </a:lnTo>
                  <a:lnTo>
                    <a:pt x="84" y="89"/>
                  </a:lnTo>
                  <a:lnTo>
                    <a:pt x="80" y="85"/>
                  </a:lnTo>
                  <a:lnTo>
                    <a:pt x="77" y="81"/>
                  </a:lnTo>
                  <a:lnTo>
                    <a:pt x="75" y="76"/>
                  </a:lnTo>
                  <a:lnTo>
                    <a:pt x="73" y="71"/>
                  </a:lnTo>
                  <a:lnTo>
                    <a:pt x="72" y="66"/>
                  </a:lnTo>
                  <a:lnTo>
                    <a:pt x="71" y="61"/>
                  </a:lnTo>
                  <a:lnTo>
                    <a:pt x="71" y="54"/>
                  </a:lnTo>
                  <a:lnTo>
                    <a:pt x="71" y="5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10"/>
            <p:cNvSpPr>
              <a:spLocks noEditPoints="1"/>
            </p:cNvSpPr>
            <p:nvPr/>
          </p:nvSpPr>
          <p:spPr bwMode="auto">
            <a:xfrm>
              <a:off x="5600913" y="6174855"/>
              <a:ext cx="203200" cy="460375"/>
            </a:xfrm>
            <a:custGeom>
              <a:avLst/>
              <a:gdLst>
                <a:gd name="T0" fmla="*/ 142 w 254"/>
                <a:gd name="T1" fmla="*/ 559 h 579"/>
                <a:gd name="T2" fmla="*/ 159 w 254"/>
                <a:gd name="T3" fmla="*/ 577 h 579"/>
                <a:gd name="T4" fmla="*/ 174 w 254"/>
                <a:gd name="T5" fmla="*/ 579 h 579"/>
                <a:gd name="T6" fmla="*/ 194 w 254"/>
                <a:gd name="T7" fmla="*/ 570 h 579"/>
                <a:gd name="T8" fmla="*/ 203 w 254"/>
                <a:gd name="T9" fmla="*/ 551 h 579"/>
                <a:gd name="T10" fmla="*/ 204 w 254"/>
                <a:gd name="T11" fmla="*/ 171 h 579"/>
                <a:gd name="T12" fmla="*/ 210 w 254"/>
                <a:gd name="T13" fmla="*/ 165 h 579"/>
                <a:gd name="T14" fmla="*/ 217 w 254"/>
                <a:gd name="T15" fmla="*/ 171 h 579"/>
                <a:gd name="T16" fmla="*/ 217 w 254"/>
                <a:gd name="T17" fmla="*/ 328 h 579"/>
                <a:gd name="T18" fmla="*/ 225 w 254"/>
                <a:gd name="T19" fmla="*/ 340 h 579"/>
                <a:gd name="T20" fmla="*/ 239 w 254"/>
                <a:gd name="T21" fmla="*/ 344 h 579"/>
                <a:gd name="T22" fmla="*/ 251 w 254"/>
                <a:gd name="T23" fmla="*/ 336 h 579"/>
                <a:gd name="T24" fmla="*/ 254 w 254"/>
                <a:gd name="T25" fmla="*/ 326 h 579"/>
                <a:gd name="T26" fmla="*/ 251 w 254"/>
                <a:gd name="T27" fmla="*/ 132 h 579"/>
                <a:gd name="T28" fmla="*/ 239 w 254"/>
                <a:gd name="T29" fmla="*/ 124 h 579"/>
                <a:gd name="T30" fmla="*/ 15 w 254"/>
                <a:gd name="T31" fmla="*/ 124 h 579"/>
                <a:gd name="T32" fmla="*/ 3 w 254"/>
                <a:gd name="T33" fmla="*/ 132 h 579"/>
                <a:gd name="T34" fmla="*/ 0 w 254"/>
                <a:gd name="T35" fmla="*/ 326 h 579"/>
                <a:gd name="T36" fmla="*/ 6 w 254"/>
                <a:gd name="T37" fmla="*/ 339 h 579"/>
                <a:gd name="T38" fmla="*/ 19 w 254"/>
                <a:gd name="T39" fmla="*/ 344 h 579"/>
                <a:gd name="T40" fmla="*/ 32 w 254"/>
                <a:gd name="T41" fmla="*/ 339 h 579"/>
                <a:gd name="T42" fmla="*/ 38 w 254"/>
                <a:gd name="T43" fmla="*/ 326 h 579"/>
                <a:gd name="T44" fmla="*/ 38 w 254"/>
                <a:gd name="T45" fmla="*/ 168 h 579"/>
                <a:gd name="T46" fmla="*/ 46 w 254"/>
                <a:gd name="T47" fmla="*/ 165 h 579"/>
                <a:gd name="T48" fmla="*/ 51 w 254"/>
                <a:gd name="T49" fmla="*/ 171 h 579"/>
                <a:gd name="T50" fmla="*/ 51 w 254"/>
                <a:gd name="T51" fmla="*/ 554 h 579"/>
                <a:gd name="T52" fmla="*/ 64 w 254"/>
                <a:gd name="T53" fmla="*/ 573 h 579"/>
                <a:gd name="T54" fmla="*/ 82 w 254"/>
                <a:gd name="T55" fmla="*/ 579 h 579"/>
                <a:gd name="T56" fmla="*/ 101 w 254"/>
                <a:gd name="T57" fmla="*/ 574 h 579"/>
                <a:gd name="T58" fmla="*/ 113 w 254"/>
                <a:gd name="T59" fmla="*/ 554 h 579"/>
                <a:gd name="T60" fmla="*/ 115 w 254"/>
                <a:gd name="T61" fmla="*/ 350 h 579"/>
                <a:gd name="T62" fmla="*/ 119 w 254"/>
                <a:gd name="T63" fmla="*/ 341 h 579"/>
                <a:gd name="T64" fmla="*/ 128 w 254"/>
                <a:gd name="T65" fmla="*/ 338 h 579"/>
                <a:gd name="T66" fmla="*/ 135 w 254"/>
                <a:gd name="T67" fmla="*/ 341 h 579"/>
                <a:gd name="T68" fmla="*/ 141 w 254"/>
                <a:gd name="T69" fmla="*/ 350 h 579"/>
                <a:gd name="T70" fmla="*/ 141 w 254"/>
                <a:gd name="T71" fmla="*/ 547 h 579"/>
                <a:gd name="T72" fmla="*/ 73 w 254"/>
                <a:gd name="T73" fmla="*/ 39 h 579"/>
                <a:gd name="T74" fmla="*/ 84 w 254"/>
                <a:gd name="T75" fmla="*/ 19 h 579"/>
                <a:gd name="T76" fmla="*/ 101 w 254"/>
                <a:gd name="T77" fmla="*/ 6 h 579"/>
                <a:gd name="T78" fmla="*/ 121 w 254"/>
                <a:gd name="T79" fmla="*/ 0 h 579"/>
                <a:gd name="T80" fmla="*/ 144 w 254"/>
                <a:gd name="T81" fmla="*/ 2 h 579"/>
                <a:gd name="T82" fmla="*/ 163 w 254"/>
                <a:gd name="T83" fmla="*/ 12 h 579"/>
                <a:gd name="T84" fmla="*/ 177 w 254"/>
                <a:gd name="T85" fmla="*/ 28 h 579"/>
                <a:gd name="T86" fmla="*/ 183 w 254"/>
                <a:gd name="T87" fmla="*/ 49 h 579"/>
                <a:gd name="T88" fmla="*/ 182 w 254"/>
                <a:gd name="T89" fmla="*/ 66 h 579"/>
                <a:gd name="T90" fmla="*/ 174 w 254"/>
                <a:gd name="T91" fmla="*/ 85 h 579"/>
                <a:gd name="T92" fmla="*/ 159 w 254"/>
                <a:gd name="T93" fmla="*/ 101 h 579"/>
                <a:gd name="T94" fmla="*/ 138 w 254"/>
                <a:gd name="T95" fmla="*/ 109 h 579"/>
                <a:gd name="T96" fmla="*/ 116 w 254"/>
                <a:gd name="T97" fmla="*/ 109 h 579"/>
                <a:gd name="T98" fmla="*/ 95 w 254"/>
                <a:gd name="T99" fmla="*/ 101 h 579"/>
                <a:gd name="T100" fmla="*/ 80 w 254"/>
                <a:gd name="T101" fmla="*/ 85 h 579"/>
                <a:gd name="T102" fmla="*/ 72 w 254"/>
                <a:gd name="T103" fmla="*/ 66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4" h="579">
                  <a:moveTo>
                    <a:pt x="141" y="547"/>
                  </a:moveTo>
                  <a:lnTo>
                    <a:pt x="141" y="550"/>
                  </a:lnTo>
                  <a:lnTo>
                    <a:pt x="141" y="554"/>
                  </a:lnTo>
                  <a:lnTo>
                    <a:pt x="142" y="559"/>
                  </a:lnTo>
                  <a:lnTo>
                    <a:pt x="144" y="565"/>
                  </a:lnTo>
                  <a:lnTo>
                    <a:pt x="148" y="569"/>
                  </a:lnTo>
                  <a:lnTo>
                    <a:pt x="154" y="573"/>
                  </a:lnTo>
                  <a:lnTo>
                    <a:pt x="159" y="577"/>
                  </a:lnTo>
                  <a:lnTo>
                    <a:pt x="165" y="578"/>
                  </a:lnTo>
                  <a:lnTo>
                    <a:pt x="168" y="579"/>
                  </a:lnTo>
                  <a:lnTo>
                    <a:pt x="172" y="579"/>
                  </a:lnTo>
                  <a:lnTo>
                    <a:pt x="174" y="579"/>
                  </a:lnTo>
                  <a:lnTo>
                    <a:pt x="178" y="578"/>
                  </a:lnTo>
                  <a:lnTo>
                    <a:pt x="183" y="577"/>
                  </a:lnTo>
                  <a:lnTo>
                    <a:pt x="190" y="574"/>
                  </a:lnTo>
                  <a:lnTo>
                    <a:pt x="194" y="570"/>
                  </a:lnTo>
                  <a:lnTo>
                    <a:pt x="198" y="565"/>
                  </a:lnTo>
                  <a:lnTo>
                    <a:pt x="201" y="560"/>
                  </a:lnTo>
                  <a:lnTo>
                    <a:pt x="203" y="554"/>
                  </a:lnTo>
                  <a:lnTo>
                    <a:pt x="203" y="551"/>
                  </a:lnTo>
                  <a:lnTo>
                    <a:pt x="204" y="548"/>
                  </a:lnTo>
                  <a:lnTo>
                    <a:pt x="204" y="547"/>
                  </a:lnTo>
                  <a:lnTo>
                    <a:pt x="204" y="171"/>
                  </a:lnTo>
                  <a:lnTo>
                    <a:pt x="204" y="171"/>
                  </a:lnTo>
                  <a:lnTo>
                    <a:pt x="204" y="168"/>
                  </a:lnTo>
                  <a:lnTo>
                    <a:pt x="205" y="167"/>
                  </a:lnTo>
                  <a:lnTo>
                    <a:pt x="208" y="165"/>
                  </a:lnTo>
                  <a:lnTo>
                    <a:pt x="210" y="165"/>
                  </a:lnTo>
                  <a:lnTo>
                    <a:pt x="212" y="165"/>
                  </a:lnTo>
                  <a:lnTo>
                    <a:pt x="214" y="167"/>
                  </a:lnTo>
                  <a:lnTo>
                    <a:pt x="216" y="168"/>
                  </a:lnTo>
                  <a:lnTo>
                    <a:pt x="217" y="171"/>
                  </a:lnTo>
                  <a:lnTo>
                    <a:pt x="217" y="171"/>
                  </a:lnTo>
                  <a:lnTo>
                    <a:pt x="217" y="171"/>
                  </a:lnTo>
                  <a:lnTo>
                    <a:pt x="217" y="326"/>
                  </a:lnTo>
                  <a:lnTo>
                    <a:pt x="217" y="328"/>
                  </a:lnTo>
                  <a:lnTo>
                    <a:pt x="218" y="332"/>
                  </a:lnTo>
                  <a:lnTo>
                    <a:pt x="220" y="336"/>
                  </a:lnTo>
                  <a:lnTo>
                    <a:pt x="222" y="339"/>
                  </a:lnTo>
                  <a:lnTo>
                    <a:pt x="225" y="340"/>
                  </a:lnTo>
                  <a:lnTo>
                    <a:pt x="229" y="343"/>
                  </a:lnTo>
                  <a:lnTo>
                    <a:pt x="231" y="344"/>
                  </a:lnTo>
                  <a:lnTo>
                    <a:pt x="235" y="344"/>
                  </a:lnTo>
                  <a:lnTo>
                    <a:pt x="239" y="344"/>
                  </a:lnTo>
                  <a:lnTo>
                    <a:pt x="243" y="343"/>
                  </a:lnTo>
                  <a:lnTo>
                    <a:pt x="245" y="340"/>
                  </a:lnTo>
                  <a:lnTo>
                    <a:pt x="249" y="339"/>
                  </a:lnTo>
                  <a:lnTo>
                    <a:pt x="251" y="336"/>
                  </a:lnTo>
                  <a:lnTo>
                    <a:pt x="253" y="332"/>
                  </a:lnTo>
                  <a:lnTo>
                    <a:pt x="254" y="328"/>
                  </a:lnTo>
                  <a:lnTo>
                    <a:pt x="254" y="326"/>
                  </a:lnTo>
                  <a:lnTo>
                    <a:pt x="254" y="326"/>
                  </a:lnTo>
                  <a:lnTo>
                    <a:pt x="254" y="142"/>
                  </a:lnTo>
                  <a:lnTo>
                    <a:pt x="254" y="138"/>
                  </a:lnTo>
                  <a:lnTo>
                    <a:pt x="253" y="134"/>
                  </a:lnTo>
                  <a:lnTo>
                    <a:pt x="251" y="132"/>
                  </a:lnTo>
                  <a:lnTo>
                    <a:pt x="249" y="129"/>
                  </a:lnTo>
                  <a:lnTo>
                    <a:pt x="245" y="127"/>
                  </a:lnTo>
                  <a:lnTo>
                    <a:pt x="243" y="125"/>
                  </a:lnTo>
                  <a:lnTo>
                    <a:pt x="239" y="124"/>
                  </a:lnTo>
                  <a:lnTo>
                    <a:pt x="235" y="124"/>
                  </a:lnTo>
                  <a:lnTo>
                    <a:pt x="235" y="124"/>
                  </a:lnTo>
                  <a:lnTo>
                    <a:pt x="19" y="124"/>
                  </a:lnTo>
                  <a:lnTo>
                    <a:pt x="15" y="124"/>
                  </a:lnTo>
                  <a:lnTo>
                    <a:pt x="11" y="125"/>
                  </a:lnTo>
                  <a:lnTo>
                    <a:pt x="9" y="127"/>
                  </a:lnTo>
                  <a:lnTo>
                    <a:pt x="6" y="129"/>
                  </a:lnTo>
                  <a:lnTo>
                    <a:pt x="3" y="132"/>
                  </a:lnTo>
                  <a:lnTo>
                    <a:pt x="1" y="134"/>
                  </a:lnTo>
                  <a:lnTo>
                    <a:pt x="0" y="138"/>
                  </a:lnTo>
                  <a:lnTo>
                    <a:pt x="0" y="142"/>
                  </a:lnTo>
                  <a:lnTo>
                    <a:pt x="0" y="326"/>
                  </a:lnTo>
                  <a:lnTo>
                    <a:pt x="0" y="328"/>
                  </a:lnTo>
                  <a:lnTo>
                    <a:pt x="1" y="332"/>
                  </a:lnTo>
                  <a:lnTo>
                    <a:pt x="3" y="336"/>
                  </a:lnTo>
                  <a:lnTo>
                    <a:pt x="6" y="339"/>
                  </a:lnTo>
                  <a:lnTo>
                    <a:pt x="9" y="340"/>
                  </a:lnTo>
                  <a:lnTo>
                    <a:pt x="11" y="343"/>
                  </a:lnTo>
                  <a:lnTo>
                    <a:pt x="15" y="344"/>
                  </a:lnTo>
                  <a:lnTo>
                    <a:pt x="19" y="344"/>
                  </a:lnTo>
                  <a:lnTo>
                    <a:pt x="23" y="344"/>
                  </a:lnTo>
                  <a:lnTo>
                    <a:pt x="27" y="343"/>
                  </a:lnTo>
                  <a:lnTo>
                    <a:pt x="29" y="340"/>
                  </a:lnTo>
                  <a:lnTo>
                    <a:pt x="32" y="339"/>
                  </a:lnTo>
                  <a:lnTo>
                    <a:pt x="35" y="336"/>
                  </a:lnTo>
                  <a:lnTo>
                    <a:pt x="36" y="332"/>
                  </a:lnTo>
                  <a:lnTo>
                    <a:pt x="37" y="328"/>
                  </a:lnTo>
                  <a:lnTo>
                    <a:pt x="38" y="326"/>
                  </a:lnTo>
                  <a:lnTo>
                    <a:pt x="38" y="326"/>
                  </a:lnTo>
                  <a:lnTo>
                    <a:pt x="38" y="326"/>
                  </a:lnTo>
                  <a:lnTo>
                    <a:pt x="38" y="171"/>
                  </a:lnTo>
                  <a:lnTo>
                    <a:pt x="38" y="168"/>
                  </a:lnTo>
                  <a:lnTo>
                    <a:pt x="40" y="167"/>
                  </a:lnTo>
                  <a:lnTo>
                    <a:pt x="42" y="165"/>
                  </a:lnTo>
                  <a:lnTo>
                    <a:pt x="45" y="165"/>
                  </a:lnTo>
                  <a:lnTo>
                    <a:pt x="46" y="165"/>
                  </a:lnTo>
                  <a:lnTo>
                    <a:pt x="49" y="167"/>
                  </a:lnTo>
                  <a:lnTo>
                    <a:pt x="50" y="168"/>
                  </a:lnTo>
                  <a:lnTo>
                    <a:pt x="51" y="171"/>
                  </a:lnTo>
                  <a:lnTo>
                    <a:pt x="51" y="171"/>
                  </a:lnTo>
                  <a:lnTo>
                    <a:pt x="51" y="171"/>
                  </a:lnTo>
                  <a:lnTo>
                    <a:pt x="51" y="547"/>
                  </a:lnTo>
                  <a:lnTo>
                    <a:pt x="51" y="550"/>
                  </a:lnTo>
                  <a:lnTo>
                    <a:pt x="51" y="554"/>
                  </a:lnTo>
                  <a:lnTo>
                    <a:pt x="53" y="559"/>
                  </a:lnTo>
                  <a:lnTo>
                    <a:pt x="57" y="565"/>
                  </a:lnTo>
                  <a:lnTo>
                    <a:pt x="59" y="569"/>
                  </a:lnTo>
                  <a:lnTo>
                    <a:pt x="64" y="573"/>
                  </a:lnTo>
                  <a:lnTo>
                    <a:pt x="69" y="577"/>
                  </a:lnTo>
                  <a:lnTo>
                    <a:pt x="76" y="578"/>
                  </a:lnTo>
                  <a:lnTo>
                    <a:pt x="79" y="579"/>
                  </a:lnTo>
                  <a:lnTo>
                    <a:pt x="82" y="579"/>
                  </a:lnTo>
                  <a:lnTo>
                    <a:pt x="85" y="579"/>
                  </a:lnTo>
                  <a:lnTo>
                    <a:pt x="89" y="578"/>
                  </a:lnTo>
                  <a:lnTo>
                    <a:pt x="94" y="577"/>
                  </a:lnTo>
                  <a:lnTo>
                    <a:pt x="101" y="574"/>
                  </a:lnTo>
                  <a:lnTo>
                    <a:pt x="104" y="570"/>
                  </a:lnTo>
                  <a:lnTo>
                    <a:pt x="108" y="565"/>
                  </a:lnTo>
                  <a:lnTo>
                    <a:pt x="112" y="560"/>
                  </a:lnTo>
                  <a:lnTo>
                    <a:pt x="113" y="554"/>
                  </a:lnTo>
                  <a:lnTo>
                    <a:pt x="115" y="551"/>
                  </a:lnTo>
                  <a:lnTo>
                    <a:pt x="115" y="548"/>
                  </a:lnTo>
                  <a:lnTo>
                    <a:pt x="115" y="547"/>
                  </a:lnTo>
                  <a:lnTo>
                    <a:pt x="115" y="350"/>
                  </a:lnTo>
                  <a:lnTo>
                    <a:pt x="115" y="348"/>
                  </a:lnTo>
                  <a:lnTo>
                    <a:pt x="116" y="345"/>
                  </a:lnTo>
                  <a:lnTo>
                    <a:pt x="116" y="343"/>
                  </a:lnTo>
                  <a:lnTo>
                    <a:pt x="119" y="341"/>
                  </a:lnTo>
                  <a:lnTo>
                    <a:pt x="120" y="340"/>
                  </a:lnTo>
                  <a:lnTo>
                    <a:pt x="123" y="339"/>
                  </a:lnTo>
                  <a:lnTo>
                    <a:pt x="125" y="338"/>
                  </a:lnTo>
                  <a:lnTo>
                    <a:pt x="128" y="338"/>
                  </a:lnTo>
                  <a:lnTo>
                    <a:pt x="130" y="338"/>
                  </a:lnTo>
                  <a:lnTo>
                    <a:pt x="132" y="339"/>
                  </a:lnTo>
                  <a:lnTo>
                    <a:pt x="134" y="340"/>
                  </a:lnTo>
                  <a:lnTo>
                    <a:pt x="135" y="341"/>
                  </a:lnTo>
                  <a:lnTo>
                    <a:pt x="138" y="343"/>
                  </a:lnTo>
                  <a:lnTo>
                    <a:pt x="139" y="345"/>
                  </a:lnTo>
                  <a:lnTo>
                    <a:pt x="139" y="348"/>
                  </a:lnTo>
                  <a:lnTo>
                    <a:pt x="141" y="350"/>
                  </a:lnTo>
                  <a:lnTo>
                    <a:pt x="141" y="350"/>
                  </a:lnTo>
                  <a:lnTo>
                    <a:pt x="141" y="350"/>
                  </a:lnTo>
                  <a:lnTo>
                    <a:pt x="141" y="547"/>
                  </a:lnTo>
                  <a:lnTo>
                    <a:pt x="141" y="547"/>
                  </a:lnTo>
                  <a:close/>
                  <a:moveTo>
                    <a:pt x="71" y="54"/>
                  </a:moveTo>
                  <a:lnTo>
                    <a:pt x="71" y="49"/>
                  </a:lnTo>
                  <a:lnTo>
                    <a:pt x="72" y="44"/>
                  </a:lnTo>
                  <a:lnTo>
                    <a:pt x="73" y="39"/>
                  </a:lnTo>
                  <a:lnTo>
                    <a:pt x="75" y="34"/>
                  </a:lnTo>
                  <a:lnTo>
                    <a:pt x="77" y="28"/>
                  </a:lnTo>
                  <a:lnTo>
                    <a:pt x="80" y="23"/>
                  </a:lnTo>
                  <a:lnTo>
                    <a:pt x="84" y="19"/>
                  </a:lnTo>
                  <a:lnTo>
                    <a:pt x="88" y="15"/>
                  </a:lnTo>
                  <a:lnTo>
                    <a:pt x="91" y="12"/>
                  </a:lnTo>
                  <a:lnTo>
                    <a:pt x="95" y="9"/>
                  </a:lnTo>
                  <a:lnTo>
                    <a:pt x="101" y="6"/>
                  </a:lnTo>
                  <a:lnTo>
                    <a:pt x="106" y="4"/>
                  </a:lnTo>
                  <a:lnTo>
                    <a:pt x="111" y="2"/>
                  </a:lnTo>
                  <a:lnTo>
                    <a:pt x="116" y="1"/>
                  </a:lnTo>
                  <a:lnTo>
                    <a:pt x="121" y="0"/>
                  </a:lnTo>
                  <a:lnTo>
                    <a:pt x="128" y="0"/>
                  </a:lnTo>
                  <a:lnTo>
                    <a:pt x="133" y="0"/>
                  </a:lnTo>
                  <a:lnTo>
                    <a:pt x="138" y="1"/>
                  </a:lnTo>
                  <a:lnTo>
                    <a:pt x="144" y="2"/>
                  </a:lnTo>
                  <a:lnTo>
                    <a:pt x="150" y="4"/>
                  </a:lnTo>
                  <a:lnTo>
                    <a:pt x="154" y="6"/>
                  </a:lnTo>
                  <a:lnTo>
                    <a:pt x="159" y="9"/>
                  </a:lnTo>
                  <a:lnTo>
                    <a:pt x="163" y="12"/>
                  </a:lnTo>
                  <a:lnTo>
                    <a:pt x="166" y="15"/>
                  </a:lnTo>
                  <a:lnTo>
                    <a:pt x="170" y="19"/>
                  </a:lnTo>
                  <a:lnTo>
                    <a:pt x="174" y="23"/>
                  </a:lnTo>
                  <a:lnTo>
                    <a:pt x="177" y="28"/>
                  </a:lnTo>
                  <a:lnTo>
                    <a:pt x="179" y="34"/>
                  </a:lnTo>
                  <a:lnTo>
                    <a:pt x="181" y="39"/>
                  </a:lnTo>
                  <a:lnTo>
                    <a:pt x="182" y="44"/>
                  </a:lnTo>
                  <a:lnTo>
                    <a:pt x="183" y="49"/>
                  </a:lnTo>
                  <a:lnTo>
                    <a:pt x="183" y="54"/>
                  </a:lnTo>
                  <a:lnTo>
                    <a:pt x="183" y="54"/>
                  </a:lnTo>
                  <a:lnTo>
                    <a:pt x="183" y="61"/>
                  </a:lnTo>
                  <a:lnTo>
                    <a:pt x="182" y="66"/>
                  </a:lnTo>
                  <a:lnTo>
                    <a:pt x="181" y="71"/>
                  </a:lnTo>
                  <a:lnTo>
                    <a:pt x="179" y="76"/>
                  </a:lnTo>
                  <a:lnTo>
                    <a:pt x="177" y="81"/>
                  </a:lnTo>
                  <a:lnTo>
                    <a:pt x="174" y="85"/>
                  </a:lnTo>
                  <a:lnTo>
                    <a:pt x="170" y="89"/>
                  </a:lnTo>
                  <a:lnTo>
                    <a:pt x="166" y="93"/>
                  </a:lnTo>
                  <a:lnTo>
                    <a:pt x="163" y="97"/>
                  </a:lnTo>
                  <a:lnTo>
                    <a:pt x="159" y="101"/>
                  </a:lnTo>
                  <a:lnTo>
                    <a:pt x="154" y="103"/>
                  </a:lnTo>
                  <a:lnTo>
                    <a:pt x="150" y="106"/>
                  </a:lnTo>
                  <a:lnTo>
                    <a:pt x="144" y="107"/>
                  </a:lnTo>
                  <a:lnTo>
                    <a:pt x="138" y="109"/>
                  </a:lnTo>
                  <a:lnTo>
                    <a:pt x="133" y="110"/>
                  </a:lnTo>
                  <a:lnTo>
                    <a:pt x="128" y="110"/>
                  </a:lnTo>
                  <a:lnTo>
                    <a:pt x="121" y="110"/>
                  </a:lnTo>
                  <a:lnTo>
                    <a:pt x="116" y="109"/>
                  </a:lnTo>
                  <a:lnTo>
                    <a:pt x="111" y="107"/>
                  </a:lnTo>
                  <a:lnTo>
                    <a:pt x="106" y="106"/>
                  </a:lnTo>
                  <a:lnTo>
                    <a:pt x="101" y="103"/>
                  </a:lnTo>
                  <a:lnTo>
                    <a:pt x="95" y="101"/>
                  </a:lnTo>
                  <a:lnTo>
                    <a:pt x="91" y="97"/>
                  </a:lnTo>
                  <a:lnTo>
                    <a:pt x="88" y="93"/>
                  </a:lnTo>
                  <a:lnTo>
                    <a:pt x="84" y="89"/>
                  </a:lnTo>
                  <a:lnTo>
                    <a:pt x="80" y="85"/>
                  </a:lnTo>
                  <a:lnTo>
                    <a:pt x="77" y="81"/>
                  </a:lnTo>
                  <a:lnTo>
                    <a:pt x="75" y="76"/>
                  </a:lnTo>
                  <a:lnTo>
                    <a:pt x="73" y="71"/>
                  </a:lnTo>
                  <a:lnTo>
                    <a:pt x="72" y="66"/>
                  </a:lnTo>
                  <a:lnTo>
                    <a:pt x="71" y="61"/>
                  </a:lnTo>
                  <a:lnTo>
                    <a:pt x="71" y="54"/>
                  </a:lnTo>
                  <a:lnTo>
                    <a:pt x="71" y="5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1332360" y="4465821"/>
              <a:ext cx="1390514" cy="5605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Atmospheric Source Term</a:t>
              </a:r>
            </a:p>
          </p:txBody>
        </p:sp>
        <p:grpSp>
          <p:nvGrpSpPr>
            <p:cNvPr id="99" name="Group 98"/>
            <p:cNvGrpSpPr/>
            <p:nvPr/>
          </p:nvGrpSpPr>
          <p:grpSpPr>
            <a:xfrm>
              <a:off x="5804113" y="3983383"/>
              <a:ext cx="1109663" cy="912811"/>
              <a:chOff x="10493927" y="3306764"/>
              <a:chExt cx="1109663" cy="912811"/>
            </a:xfrm>
            <a:solidFill>
              <a:schemeClr val="accent1"/>
            </a:solidFill>
          </p:grpSpPr>
          <p:sp>
            <p:nvSpPr>
              <p:cNvPr id="100" name="Freeform 32"/>
              <p:cNvSpPr>
                <a:spLocks/>
              </p:cNvSpPr>
              <p:nvPr/>
            </p:nvSpPr>
            <p:spPr bwMode="auto">
              <a:xfrm>
                <a:off x="10644808" y="4005280"/>
                <a:ext cx="68263" cy="174625"/>
              </a:xfrm>
              <a:custGeom>
                <a:avLst/>
                <a:gdLst>
                  <a:gd name="T0" fmla="*/ 35 w 87"/>
                  <a:gd name="T1" fmla="*/ 0 h 220"/>
                  <a:gd name="T2" fmla="*/ 36 w 87"/>
                  <a:gd name="T3" fmla="*/ 17 h 220"/>
                  <a:gd name="T4" fmla="*/ 36 w 87"/>
                  <a:gd name="T5" fmla="*/ 32 h 220"/>
                  <a:gd name="T6" fmla="*/ 36 w 87"/>
                  <a:gd name="T7" fmla="*/ 48 h 220"/>
                  <a:gd name="T8" fmla="*/ 35 w 87"/>
                  <a:gd name="T9" fmla="*/ 63 h 220"/>
                  <a:gd name="T10" fmla="*/ 34 w 87"/>
                  <a:gd name="T11" fmla="*/ 80 h 220"/>
                  <a:gd name="T12" fmla="*/ 31 w 87"/>
                  <a:gd name="T13" fmla="*/ 96 h 220"/>
                  <a:gd name="T14" fmla="*/ 29 w 87"/>
                  <a:gd name="T15" fmla="*/ 111 h 220"/>
                  <a:gd name="T16" fmla="*/ 25 w 87"/>
                  <a:gd name="T17" fmla="*/ 127 h 220"/>
                  <a:gd name="T18" fmla="*/ 24 w 87"/>
                  <a:gd name="T19" fmla="*/ 132 h 220"/>
                  <a:gd name="T20" fmla="*/ 22 w 87"/>
                  <a:gd name="T21" fmla="*/ 136 h 220"/>
                  <a:gd name="T22" fmla="*/ 20 w 87"/>
                  <a:gd name="T23" fmla="*/ 141 h 220"/>
                  <a:gd name="T24" fmla="*/ 17 w 87"/>
                  <a:gd name="T25" fmla="*/ 145 h 220"/>
                  <a:gd name="T26" fmla="*/ 14 w 87"/>
                  <a:gd name="T27" fmla="*/ 149 h 220"/>
                  <a:gd name="T28" fmla="*/ 12 w 87"/>
                  <a:gd name="T29" fmla="*/ 153 h 220"/>
                  <a:gd name="T30" fmla="*/ 4 w 87"/>
                  <a:gd name="T31" fmla="*/ 160 h 220"/>
                  <a:gd name="T32" fmla="*/ 3 w 87"/>
                  <a:gd name="T33" fmla="*/ 164 h 220"/>
                  <a:gd name="T34" fmla="*/ 2 w 87"/>
                  <a:gd name="T35" fmla="*/ 168 h 220"/>
                  <a:gd name="T36" fmla="*/ 0 w 87"/>
                  <a:gd name="T37" fmla="*/ 172 h 220"/>
                  <a:gd name="T38" fmla="*/ 0 w 87"/>
                  <a:gd name="T39" fmla="*/ 176 h 220"/>
                  <a:gd name="T40" fmla="*/ 0 w 87"/>
                  <a:gd name="T41" fmla="*/ 180 h 220"/>
                  <a:gd name="T42" fmla="*/ 0 w 87"/>
                  <a:gd name="T43" fmla="*/ 184 h 220"/>
                  <a:gd name="T44" fmla="*/ 2 w 87"/>
                  <a:gd name="T45" fmla="*/ 187 h 220"/>
                  <a:gd name="T46" fmla="*/ 3 w 87"/>
                  <a:gd name="T47" fmla="*/ 191 h 220"/>
                  <a:gd name="T48" fmla="*/ 4 w 87"/>
                  <a:gd name="T49" fmla="*/ 195 h 220"/>
                  <a:gd name="T50" fmla="*/ 7 w 87"/>
                  <a:gd name="T51" fmla="*/ 199 h 220"/>
                  <a:gd name="T52" fmla="*/ 8 w 87"/>
                  <a:gd name="T53" fmla="*/ 203 h 220"/>
                  <a:gd name="T54" fmla="*/ 11 w 87"/>
                  <a:gd name="T55" fmla="*/ 206 h 220"/>
                  <a:gd name="T56" fmla="*/ 17 w 87"/>
                  <a:gd name="T57" fmla="*/ 212 h 220"/>
                  <a:gd name="T58" fmla="*/ 21 w 87"/>
                  <a:gd name="T59" fmla="*/ 213 h 220"/>
                  <a:gd name="T60" fmla="*/ 25 w 87"/>
                  <a:gd name="T61" fmla="*/ 216 h 220"/>
                  <a:gd name="T62" fmla="*/ 30 w 87"/>
                  <a:gd name="T63" fmla="*/ 219 h 220"/>
                  <a:gd name="T64" fmla="*/ 35 w 87"/>
                  <a:gd name="T65" fmla="*/ 220 h 220"/>
                  <a:gd name="T66" fmla="*/ 42 w 87"/>
                  <a:gd name="T67" fmla="*/ 219 h 220"/>
                  <a:gd name="T68" fmla="*/ 47 w 87"/>
                  <a:gd name="T69" fmla="*/ 216 h 220"/>
                  <a:gd name="T70" fmla="*/ 53 w 87"/>
                  <a:gd name="T71" fmla="*/ 215 h 220"/>
                  <a:gd name="T72" fmla="*/ 58 w 87"/>
                  <a:gd name="T73" fmla="*/ 211 h 220"/>
                  <a:gd name="T74" fmla="*/ 62 w 87"/>
                  <a:gd name="T75" fmla="*/ 208 h 220"/>
                  <a:gd name="T76" fmla="*/ 68 w 87"/>
                  <a:gd name="T77" fmla="*/ 204 h 220"/>
                  <a:gd name="T78" fmla="*/ 71 w 87"/>
                  <a:gd name="T79" fmla="*/ 200 h 220"/>
                  <a:gd name="T80" fmla="*/ 75 w 87"/>
                  <a:gd name="T81" fmla="*/ 197 h 220"/>
                  <a:gd name="T82" fmla="*/ 78 w 87"/>
                  <a:gd name="T83" fmla="*/ 191 h 220"/>
                  <a:gd name="T84" fmla="*/ 80 w 87"/>
                  <a:gd name="T85" fmla="*/ 186 h 220"/>
                  <a:gd name="T86" fmla="*/ 83 w 87"/>
                  <a:gd name="T87" fmla="*/ 181 h 220"/>
                  <a:gd name="T88" fmla="*/ 86 w 87"/>
                  <a:gd name="T89" fmla="*/ 175 h 220"/>
                  <a:gd name="T90" fmla="*/ 87 w 87"/>
                  <a:gd name="T91" fmla="*/ 169 h 220"/>
                  <a:gd name="T92" fmla="*/ 87 w 87"/>
                  <a:gd name="T93" fmla="*/ 163 h 220"/>
                  <a:gd name="T94" fmla="*/ 87 w 87"/>
                  <a:gd name="T95" fmla="*/ 158 h 220"/>
                  <a:gd name="T96" fmla="*/ 87 w 87"/>
                  <a:gd name="T97" fmla="*/ 151 h 220"/>
                  <a:gd name="T98" fmla="*/ 87 w 87"/>
                  <a:gd name="T99" fmla="*/ 150 h 220"/>
                  <a:gd name="T100" fmla="*/ 86 w 87"/>
                  <a:gd name="T101" fmla="*/ 147 h 220"/>
                  <a:gd name="T102" fmla="*/ 86 w 87"/>
                  <a:gd name="T103" fmla="*/ 137 h 220"/>
                  <a:gd name="T104" fmla="*/ 84 w 87"/>
                  <a:gd name="T105" fmla="*/ 128 h 220"/>
                  <a:gd name="T106" fmla="*/ 80 w 87"/>
                  <a:gd name="T107" fmla="*/ 109 h 220"/>
                  <a:gd name="T108" fmla="*/ 77 w 87"/>
                  <a:gd name="T109" fmla="*/ 89 h 220"/>
                  <a:gd name="T110" fmla="*/ 70 w 87"/>
                  <a:gd name="T111" fmla="*/ 71 h 220"/>
                  <a:gd name="T112" fmla="*/ 64 w 87"/>
                  <a:gd name="T113" fmla="*/ 52 h 220"/>
                  <a:gd name="T114" fmla="*/ 56 w 87"/>
                  <a:gd name="T115" fmla="*/ 35 h 220"/>
                  <a:gd name="T116" fmla="*/ 46 w 87"/>
                  <a:gd name="T117" fmla="*/ 17 h 220"/>
                  <a:gd name="T118" fmla="*/ 35 w 87"/>
                  <a:gd name="T119" fmla="*/ 0 h 220"/>
                  <a:gd name="T120" fmla="*/ 35 w 87"/>
                  <a:gd name="T121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7" h="220">
                    <a:moveTo>
                      <a:pt x="35" y="0"/>
                    </a:moveTo>
                    <a:lnTo>
                      <a:pt x="36" y="17"/>
                    </a:lnTo>
                    <a:lnTo>
                      <a:pt x="36" y="32"/>
                    </a:lnTo>
                    <a:lnTo>
                      <a:pt x="36" y="48"/>
                    </a:lnTo>
                    <a:lnTo>
                      <a:pt x="35" y="63"/>
                    </a:lnTo>
                    <a:lnTo>
                      <a:pt x="34" y="80"/>
                    </a:lnTo>
                    <a:lnTo>
                      <a:pt x="31" y="96"/>
                    </a:lnTo>
                    <a:lnTo>
                      <a:pt x="29" y="111"/>
                    </a:lnTo>
                    <a:lnTo>
                      <a:pt x="25" y="127"/>
                    </a:lnTo>
                    <a:lnTo>
                      <a:pt x="24" y="132"/>
                    </a:lnTo>
                    <a:lnTo>
                      <a:pt x="22" y="136"/>
                    </a:lnTo>
                    <a:lnTo>
                      <a:pt x="20" y="141"/>
                    </a:lnTo>
                    <a:lnTo>
                      <a:pt x="17" y="145"/>
                    </a:lnTo>
                    <a:lnTo>
                      <a:pt x="14" y="149"/>
                    </a:lnTo>
                    <a:lnTo>
                      <a:pt x="12" y="153"/>
                    </a:lnTo>
                    <a:lnTo>
                      <a:pt x="4" y="160"/>
                    </a:lnTo>
                    <a:lnTo>
                      <a:pt x="3" y="164"/>
                    </a:lnTo>
                    <a:lnTo>
                      <a:pt x="2" y="168"/>
                    </a:lnTo>
                    <a:lnTo>
                      <a:pt x="0" y="172"/>
                    </a:lnTo>
                    <a:lnTo>
                      <a:pt x="0" y="176"/>
                    </a:lnTo>
                    <a:lnTo>
                      <a:pt x="0" y="180"/>
                    </a:lnTo>
                    <a:lnTo>
                      <a:pt x="0" y="184"/>
                    </a:lnTo>
                    <a:lnTo>
                      <a:pt x="2" y="187"/>
                    </a:lnTo>
                    <a:lnTo>
                      <a:pt x="3" y="191"/>
                    </a:lnTo>
                    <a:lnTo>
                      <a:pt x="4" y="195"/>
                    </a:lnTo>
                    <a:lnTo>
                      <a:pt x="7" y="199"/>
                    </a:lnTo>
                    <a:lnTo>
                      <a:pt x="8" y="203"/>
                    </a:lnTo>
                    <a:lnTo>
                      <a:pt x="11" y="206"/>
                    </a:lnTo>
                    <a:lnTo>
                      <a:pt x="17" y="212"/>
                    </a:lnTo>
                    <a:lnTo>
                      <a:pt x="21" y="213"/>
                    </a:lnTo>
                    <a:lnTo>
                      <a:pt x="25" y="216"/>
                    </a:lnTo>
                    <a:lnTo>
                      <a:pt x="30" y="219"/>
                    </a:lnTo>
                    <a:lnTo>
                      <a:pt x="35" y="220"/>
                    </a:lnTo>
                    <a:lnTo>
                      <a:pt x="42" y="219"/>
                    </a:lnTo>
                    <a:lnTo>
                      <a:pt x="47" y="216"/>
                    </a:lnTo>
                    <a:lnTo>
                      <a:pt x="53" y="215"/>
                    </a:lnTo>
                    <a:lnTo>
                      <a:pt x="58" y="211"/>
                    </a:lnTo>
                    <a:lnTo>
                      <a:pt x="62" y="208"/>
                    </a:lnTo>
                    <a:lnTo>
                      <a:pt x="68" y="204"/>
                    </a:lnTo>
                    <a:lnTo>
                      <a:pt x="71" y="200"/>
                    </a:lnTo>
                    <a:lnTo>
                      <a:pt x="75" y="197"/>
                    </a:lnTo>
                    <a:lnTo>
                      <a:pt x="78" y="191"/>
                    </a:lnTo>
                    <a:lnTo>
                      <a:pt x="80" y="186"/>
                    </a:lnTo>
                    <a:lnTo>
                      <a:pt x="83" y="181"/>
                    </a:lnTo>
                    <a:lnTo>
                      <a:pt x="86" y="175"/>
                    </a:lnTo>
                    <a:lnTo>
                      <a:pt x="87" y="169"/>
                    </a:lnTo>
                    <a:lnTo>
                      <a:pt x="87" y="163"/>
                    </a:lnTo>
                    <a:lnTo>
                      <a:pt x="87" y="158"/>
                    </a:lnTo>
                    <a:lnTo>
                      <a:pt x="87" y="151"/>
                    </a:lnTo>
                    <a:lnTo>
                      <a:pt x="87" y="150"/>
                    </a:lnTo>
                    <a:lnTo>
                      <a:pt x="86" y="147"/>
                    </a:lnTo>
                    <a:lnTo>
                      <a:pt x="86" y="137"/>
                    </a:lnTo>
                    <a:lnTo>
                      <a:pt x="84" y="128"/>
                    </a:lnTo>
                    <a:lnTo>
                      <a:pt x="80" y="109"/>
                    </a:lnTo>
                    <a:lnTo>
                      <a:pt x="77" y="89"/>
                    </a:lnTo>
                    <a:lnTo>
                      <a:pt x="70" y="71"/>
                    </a:lnTo>
                    <a:lnTo>
                      <a:pt x="64" y="52"/>
                    </a:lnTo>
                    <a:lnTo>
                      <a:pt x="56" y="35"/>
                    </a:lnTo>
                    <a:lnTo>
                      <a:pt x="46" y="17"/>
                    </a:lnTo>
                    <a:lnTo>
                      <a:pt x="35" y="0"/>
                    </a:lnTo>
                    <a:lnTo>
                      <a:pt x="35" y="0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Freeform 32"/>
              <p:cNvSpPr>
                <a:spLocks/>
              </p:cNvSpPr>
              <p:nvPr/>
            </p:nvSpPr>
            <p:spPr bwMode="auto">
              <a:xfrm>
                <a:off x="10790272" y="3926941"/>
                <a:ext cx="68263" cy="174625"/>
              </a:xfrm>
              <a:custGeom>
                <a:avLst/>
                <a:gdLst>
                  <a:gd name="T0" fmla="*/ 35 w 87"/>
                  <a:gd name="T1" fmla="*/ 0 h 220"/>
                  <a:gd name="T2" fmla="*/ 36 w 87"/>
                  <a:gd name="T3" fmla="*/ 17 h 220"/>
                  <a:gd name="T4" fmla="*/ 36 w 87"/>
                  <a:gd name="T5" fmla="*/ 32 h 220"/>
                  <a:gd name="T6" fmla="*/ 36 w 87"/>
                  <a:gd name="T7" fmla="*/ 48 h 220"/>
                  <a:gd name="T8" fmla="*/ 35 w 87"/>
                  <a:gd name="T9" fmla="*/ 63 h 220"/>
                  <a:gd name="T10" fmla="*/ 34 w 87"/>
                  <a:gd name="T11" fmla="*/ 80 h 220"/>
                  <a:gd name="T12" fmla="*/ 31 w 87"/>
                  <a:gd name="T13" fmla="*/ 96 h 220"/>
                  <a:gd name="T14" fmla="*/ 29 w 87"/>
                  <a:gd name="T15" fmla="*/ 111 h 220"/>
                  <a:gd name="T16" fmla="*/ 25 w 87"/>
                  <a:gd name="T17" fmla="*/ 127 h 220"/>
                  <a:gd name="T18" fmla="*/ 24 w 87"/>
                  <a:gd name="T19" fmla="*/ 132 h 220"/>
                  <a:gd name="T20" fmla="*/ 22 w 87"/>
                  <a:gd name="T21" fmla="*/ 136 h 220"/>
                  <a:gd name="T22" fmla="*/ 20 w 87"/>
                  <a:gd name="T23" fmla="*/ 141 h 220"/>
                  <a:gd name="T24" fmla="*/ 17 w 87"/>
                  <a:gd name="T25" fmla="*/ 145 h 220"/>
                  <a:gd name="T26" fmla="*/ 14 w 87"/>
                  <a:gd name="T27" fmla="*/ 149 h 220"/>
                  <a:gd name="T28" fmla="*/ 12 w 87"/>
                  <a:gd name="T29" fmla="*/ 153 h 220"/>
                  <a:gd name="T30" fmla="*/ 4 w 87"/>
                  <a:gd name="T31" fmla="*/ 160 h 220"/>
                  <a:gd name="T32" fmla="*/ 3 w 87"/>
                  <a:gd name="T33" fmla="*/ 164 h 220"/>
                  <a:gd name="T34" fmla="*/ 2 w 87"/>
                  <a:gd name="T35" fmla="*/ 168 h 220"/>
                  <a:gd name="T36" fmla="*/ 0 w 87"/>
                  <a:gd name="T37" fmla="*/ 172 h 220"/>
                  <a:gd name="T38" fmla="*/ 0 w 87"/>
                  <a:gd name="T39" fmla="*/ 176 h 220"/>
                  <a:gd name="T40" fmla="*/ 0 w 87"/>
                  <a:gd name="T41" fmla="*/ 180 h 220"/>
                  <a:gd name="T42" fmla="*/ 0 w 87"/>
                  <a:gd name="T43" fmla="*/ 184 h 220"/>
                  <a:gd name="T44" fmla="*/ 2 w 87"/>
                  <a:gd name="T45" fmla="*/ 187 h 220"/>
                  <a:gd name="T46" fmla="*/ 3 w 87"/>
                  <a:gd name="T47" fmla="*/ 191 h 220"/>
                  <a:gd name="T48" fmla="*/ 4 w 87"/>
                  <a:gd name="T49" fmla="*/ 195 h 220"/>
                  <a:gd name="T50" fmla="*/ 7 w 87"/>
                  <a:gd name="T51" fmla="*/ 199 h 220"/>
                  <a:gd name="T52" fmla="*/ 8 w 87"/>
                  <a:gd name="T53" fmla="*/ 203 h 220"/>
                  <a:gd name="T54" fmla="*/ 11 w 87"/>
                  <a:gd name="T55" fmla="*/ 206 h 220"/>
                  <a:gd name="T56" fmla="*/ 17 w 87"/>
                  <a:gd name="T57" fmla="*/ 212 h 220"/>
                  <a:gd name="T58" fmla="*/ 21 w 87"/>
                  <a:gd name="T59" fmla="*/ 213 h 220"/>
                  <a:gd name="T60" fmla="*/ 25 w 87"/>
                  <a:gd name="T61" fmla="*/ 216 h 220"/>
                  <a:gd name="T62" fmla="*/ 30 w 87"/>
                  <a:gd name="T63" fmla="*/ 219 h 220"/>
                  <a:gd name="T64" fmla="*/ 35 w 87"/>
                  <a:gd name="T65" fmla="*/ 220 h 220"/>
                  <a:gd name="T66" fmla="*/ 42 w 87"/>
                  <a:gd name="T67" fmla="*/ 219 h 220"/>
                  <a:gd name="T68" fmla="*/ 47 w 87"/>
                  <a:gd name="T69" fmla="*/ 216 h 220"/>
                  <a:gd name="T70" fmla="*/ 53 w 87"/>
                  <a:gd name="T71" fmla="*/ 215 h 220"/>
                  <a:gd name="T72" fmla="*/ 58 w 87"/>
                  <a:gd name="T73" fmla="*/ 211 h 220"/>
                  <a:gd name="T74" fmla="*/ 62 w 87"/>
                  <a:gd name="T75" fmla="*/ 208 h 220"/>
                  <a:gd name="T76" fmla="*/ 68 w 87"/>
                  <a:gd name="T77" fmla="*/ 204 h 220"/>
                  <a:gd name="T78" fmla="*/ 71 w 87"/>
                  <a:gd name="T79" fmla="*/ 200 h 220"/>
                  <a:gd name="T80" fmla="*/ 75 w 87"/>
                  <a:gd name="T81" fmla="*/ 197 h 220"/>
                  <a:gd name="T82" fmla="*/ 78 w 87"/>
                  <a:gd name="T83" fmla="*/ 191 h 220"/>
                  <a:gd name="T84" fmla="*/ 80 w 87"/>
                  <a:gd name="T85" fmla="*/ 186 h 220"/>
                  <a:gd name="T86" fmla="*/ 83 w 87"/>
                  <a:gd name="T87" fmla="*/ 181 h 220"/>
                  <a:gd name="T88" fmla="*/ 86 w 87"/>
                  <a:gd name="T89" fmla="*/ 175 h 220"/>
                  <a:gd name="T90" fmla="*/ 87 w 87"/>
                  <a:gd name="T91" fmla="*/ 169 h 220"/>
                  <a:gd name="T92" fmla="*/ 87 w 87"/>
                  <a:gd name="T93" fmla="*/ 163 h 220"/>
                  <a:gd name="T94" fmla="*/ 87 w 87"/>
                  <a:gd name="T95" fmla="*/ 158 h 220"/>
                  <a:gd name="T96" fmla="*/ 87 w 87"/>
                  <a:gd name="T97" fmla="*/ 151 h 220"/>
                  <a:gd name="T98" fmla="*/ 87 w 87"/>
                  <a:gd name="T99" fmla="*/ 150 h 220"/>
                  <a:gd name="T100" fmla="*/ 86 w 87"/>
                  <a:gd name="T101" fmla="*/ 147 h 220"/>
                  <a:gd name="T102" fmla="*/ 86 w 87"/>
                  <a:gd name="T103" fmla="*/ 137 h 220"/>
                  <a:gd name="T104" fmla="*/ 84 w 87"/>
                  <a:gd name="T105" fmla="*/ 128 h 220"/>
                  <a:gd name="T106" fmla="*/ 80 w 87"/>
                  <a:gd name="T107" fmla="*/ 109 h 220"/>
                  <a:gd name="T108" fmla="*/ 77 w 87"/>
                  <a:gd name="T109" fmla="*/ 89 h 220"/>
                  <a:gd name="T110" fmla="*/ 70 w 87"/>
                  <a:gd name="T111" fmla="*/ 71 h 220"/>
                  <a:gd name="T112" fmla="*/ 64 w 87"/>
                  <a:gd name="T113" fmla="*/ 52 h 220"/>
                  <a:gd name="T114" fmla="*/ 56 w 87"/>
                  <a:gd name="T115" fmla="*/ 35 h 220"/>
                  <a:gd name="T116" fmla="*/ 46 w 87"/>
                  <a:gd name="T117" fmla="*/ 17 h 220"/>
                  <a:gd name="T118" fmla="*/ 35 w 87"/>
                  <a:gd name="T119" fmla="*/ 0 h 220"/>
                  <a:gd name="T120" fmla="*/ 35 w 87"/>
                  <a:gd name="T121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7" h="220">
                    <a:moveTo>
                      <a:pt x="35" y="0"/>
                    </a:moveTo>
                    <a:lnTo>
                      <a:pt x="36" y="17"/>
                    </a:lnTo>
                    <a:lnTo>
                      <a:pt x="36" y="32"/>
                    </a:lnTo>
                    <a:lnTo>
                      <a:pt x="36" y="48"/>
                    </a:lnTo>
                    <a:lnTo>
                      <a:pt x="35" y="63"/>
                    </a:lnTo>
                    <a:lnTo>
                      <a:pt x="34" y="80"/>
                    </a:lnTo>
                    <a:lnTo>
                      <a:pt x="31" y="96"/>
                    </a:lnTo>
                    <a:lnTo>
                      <a:pt x="29" y="111"/>
                    </a:lnTo>
                    <a:lnTo>
                      <a:pt x="25" y="127"/>
                    </a:lnTo>
                    <a:lnTo>
                      <a:pt x="24" y="132"/>
                    </a:lnTo>
                    <a:lnTo>
                      <a:pt x="22" y="136"/>
                    </a:lnTo>
                    <a:lnTo>
                      <a:pt x="20" y="141"/>
                    </a:lnTo>
                    <a:lnTo>
                      <a:pt x="17" y="145"/>
                    </a:lnTo>
                    <a:lnTo>
                      <a:pt x="14" y="149"/>
                    </a:lnTo>
                    <a:lnTo>
                      <a:pt x="12" y="153"/>
                    </a:lnTo>
                    <a:lnTo>
                      <a:pt x="4" y="160"/>
                    </a:lnTo>
                    <a:lnTo>
                      <a:pt x="3" y="164"/>
                    </a:lnTo>
                    <a:lnTo>
                      <a:pt x="2" y="168"/>
                    </a:lnTo>
                    <a:lnTo>
                      <a:pt x="0" y="172"/>
                    </a:lnTo>
                    <a:lnTo>
                      <a:pt x="0" y="176"/>
                    </a:lnTo>
                    <a:lnTo>
                      <a:pt x="0" y="180"/>
                    </a:lnTo>
                    <a:lnTo>
                      <a:pt x="0" y="184"/>
                    </a:lnTo>
                    <a:lnTo>
                      <a:pt x="2" y="187"/>
                    </a:lnTo>
                    <a:lnTo>
                      <a:pt x="3" y="191"/>
                    </a:lnTo>
                    <a:lnTo>
                      <a:pt x="4" y="195"/>
                    </a:lnTo>
                    <a:lnTo>
                      <a:pt x="7" y="199"/>
                    </a:lnTo>
                    <a:lnTo>
                      <a:pt x="8" y="203"/>
                    </a:lnTo>
                    <a:lnTo>
                      <a:pt x="11" y="206"/>
                    </a:lnTo>
                    <a:lnTo>
                      <a:pt x="17" y="212"/>
                    </a:lnTo>
                    <a:lnTo>
                      <a:pt x="21" y="213"/>
                    </a:lnTo>
                    <a:lnTo>
                      <a:pt x="25" y="216"/>
                    </a:lnTo>
                    <a:lnTo>
                      <a:pt x="30" y="219"/>
                    </a:lnTo>
                    <a:lnTo>
                      <a:pt x="35" y="220"/>
                    </a:lnTo>
                    <a:lnTo>
                      <a:pt x="42" y="219"/>
                    </a:lnTo>
                    <a:lnTo>
                      <a:pt x="47" y="216"/>
                    </a:lnTo>
                    <a:lnTo>
                      <a:pt x="53" y="215"/>
                    </a:lnTo>
                    <a:lnTo>
                      <a:pt x="58" y="211"/>
                    </a:lnTo>
                    <a:lnTo>
                      <a:pt x="62" y="208"/>
                    </a:lnTo>
                    <a:lnTo>
                      <a:pt x="68" y="204"/>
                    </a:lnTo>
                    <a:lnTo>
                      <a:pt x="71" y="200"/>
                    </a:lnTo>
                    <a:lnTo>
                      <a:pt x="75" y="197"/>
                    </a:lnTo>
                    <a:lnTo>
                      <a:pt x="78" y="191"/>
                    </a:lnTo>
                    <a:lnTo>
                      <a:pt x="80" y="186"/>
                    </a:lnTo>
                    <a:lnTo>
                      <a:pt x="83" y="181"/>
                    </a:lnTo>
                    <a:lnTo>
                      <a:pt x="86" y="175"/>
                    </a:lnTo>
                    <a:lnTo>
                      <a:pt x="87" y="169"/>
                    </a:lnTo>
                    <a:lnTo>
                      <a:pt x="87" y="163"/>
                    </a:lnTo>
                    <a:lnTo>
                      <a:pt x="87" y="158"/>
                    </a:lnTo>
                    <a:lnTo>
                      <a:pt x="87" y="151"/>
                    </a:lnTo>
                    <a:lnTo>
                      <a:pt x="87" y="150"/>
                    </a:lnTo>
                    <a:lnTo>
                      <a:pt x="86" y="147"/>
                    </a:lnTo>
                    <a:lnTo>
                      <a:pt x="86" y="137"/>
                    </a:lnTo>
                    <a:lnTo>
                      <a:pt x="84" y="128"/>
                    </a:lnTo>
                    <a:lnTo>
                      <a:pt x="80" y="109"/>
                    </a:lnTo>
                    <a:lnTo>
                      <a:pt x="77" y="89"/>
                    </a:lnTo>
                    <a:lnTo>
                      <a:pt x="70" y="71"/>
                    </a:lnTo>
                    <a:lnTo>
                      <a:pt x="64" y="52"/>
                    </a:lnTo>
                    <a:lnTo>
                      <a:pt x="56" y="35"/>
                    </a:lnTo>
                    <a:lnTo>
                      <a:pt x="46" y="17"/>
                    </a:lnTo>
                    <a:lnTo>
                      <a:pt x="35" y="0"/>
                    </a:lnTo>
                    <a:lnTo>
                      <a:pt x="35" y="0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" name="Freeform 32"/>
              <p:cNvSpPr>
                <a:spLocks/>
              </p:cNvSpPr>
              <p:nvPr/>
            </p:nvSpPr>
            <p:spPr bwMode="auto">
              <a:xfrm>
                <a:off x="10935736" y="4014253"/>
                <a:ext cx="68263" cy="174625"/>
              </a:xfrm>
              <a:custGeom>
                <a:avLst/>
                <a:gdLst>
                  <a:gd name="T0" fmla="*/ 35 w 87"/>
                  <a:gd name="T1" fmla="*/ 0 h 220"/>
                  <a:gd name="T2" fmla="*/ 36 w 87"/>
                  <a:gd name="T3" fmla="*/ 17 h 220"/>
                  <a:gd name="T4" fmla="*/ 36 w 87"/>
                  <a:gd name="T5" fmla="*/ 32 h 220"/>
                  <a:gd name="T6" fmla="*/ 36 w 87"/>
                  <a:gd name="T7" fmla="*/ 48 h 220"/>
                  <a:gd name="T8" fmla="*/ 35 w 87"/>
                  <a:gd name="T9" fmla="*/ 63 h 220"/>
                  <a:gd name="T10" fmla="*/ 34 w 87"/>
                  <a:gd name="T11" fmla="*/ 80 h 220"/>
                  <a:gd name="T12" fmla="*/ 31 w 87"/>
                  <a:gd name="T13" fmla="*/ 96 h 220"/>
                  <a:gd name="T14" fmla="*/ 29 w 87"/>
                  <a:gd name="T15" fmla="*/ 111 h 220"/>
                  <a:gd name="T16" fmla="*/ 25 w 87"/>
                  <a:gd name="T17" fmla="*/ 127 h 220"/>
                  <a:gd name="T18" fmla="*/ 24 w 87"/>
                  <a:gd name="T19" fmla="*/ 132 h 220"/>
                  <a:gd name="T20" fmla="*/ 22 w 87"/>
                  <a:gd name="T21" fmla="*/ 136 h 220"/>
                  <a:gd name="T22" fmla="*/ 20 w 87"/>
                  <a:gd name="T23" fmla="*/ 141 h 220"/>
                  <a:gd name="T24" fmla="*/ 17 w 87"/>
                  <a:gd name="T25" fmla="*/ 145 h 220"/>
                  <a:gd name="T26" fmla="*/ 14 w 87"/>
                  <a:gd name="T27" fmla="*/ 149 h 220"/>
                  <a:gd name="T28" fmla="*/ 12 w 87"/>
                  <a:gd name="T29" fmla="*/ 153 h 220"/>
                  <a:gd name="T30" fmla="*/ 4 w 87"/>
                  <a:gd name="T31" fmla="*/ 160 h 220"/>
                  <a:gd name="T32" fmla="*/ 3 w 87"/>
                  <a:gd name="T33" fmla="*/ 164 h 220"/>
                  <a:gd name="T34" fmla="*/ 2 w 87"/>
                  <a:gd name="T35" fmla="*/ 168 h 220"/>
                  <a:gd name="T36" fmla="*/ 0 w 87"/>
                  <a:gd name="T37" fmla="*/ 172 h 220"/>
                  <a:gd name="T38" fmla="*/ 0 w 87"/>
                  <a:gd name="T39" fmla="*/ 176 h 220"/>
                  <a:gd name="T40" fmla="*/ 0 w 87"/>
                  <a:gd name="T41" fmla="*/ 180 h 220"/>
                  <a:gd name="T42" fmla="*/ 0 w 87"/>
                  <a:gd name="T43" fmla="*/ 184 h 220"/>
                  <a:gd name="T44" fmla="*/ 2 w 87"/>
                  <a:gd name="T45" fmla="*/ 187 h 220"/>
                  <a:gd name="T46" fmla="*/ 3 w 87"/>
                  <a:gd name="T47" fmla="*/ 191 h 220"/>
                  <a:gd name="T48" fmla="*/ 4 w 87"/>
                  <a:gd name="T49" fmla="*/ 195 h 220"/>
                  <a:gd name="T50" fmla="*/ 7 w 87"/>
                  <a:gd name="T51" fmla="*/ 199 h 220"/>
                  <a:gd name="T52" fmla="*/ 8 w 87"/>
                  <a:gd name="T53" fmla="*/ 203 h 220"/>
                  <a:gd name="T54" fmla="*/ 11 w 87"/>
                  <a:gd name="T55" fmla="*/ 206 h 220"/>
                  <a:gd name="T56" fmla="*/ 17 w 87"/>
                  <a:gd name="T57" fmla="*/ 212 h 220"/>
                  <a:gd name="T58" fmla="*/ 21 w 87"/>
                  <a:gd name="T59" fmla="*/ 213 h 220"/>
                  <a:gd name="T60" fmla="*/ 25 w 87"/>
                  <a:gd name="T61" fmla="*/ 216 h 220"/>
                  <a:gd name="T62" fmla="*/ 30 w 87"/>
                  <a:gd name="T63" fmla="*/ 219 h 220"/>
                  <a:gd name="T64" fmla="*/ 35 w 87"/>
                  <a:gd name="T65" fmla="*/ 220 h 220"/>
                  <a:gd name="T66" fmla="*/ 42 w 87"/>
                  <a:gd name="T67" fmla="*/ 219 h 220"/>
                  <a:gd name="T68" fmla="*/ 47 w 87"/>
                  <a:gd name="T69" fmla="*/ 216 h 220"/>
                  <a:gd name="T70" fmla="*/ 53 w 87"/>
                  <a:gd name="T71" fmla="*/ 215 h 220"/>
                  <a:gd name="T72" fmla="*/ 58 w 87"/>
                  <a:gd name="T73" fmla="*/ 211 h 220"/>
                  <a:gd name="T74" fmla="*/ 62 w 87"/>
                  <a:gd name="T75" fmla="*/ 208 h 220"/>
                  <a:gd name="T76" fmla="*/ 68 w 87"/>
                  <a:gd name="T77" fmla="*/ 204 h 220"/>
                  <a:gd name="T78" fmla="*/ 71 w 87"/>
                  <a:gd name="T79" fmla="*/ 200 h 220"/>
                  <a:gd name="T80" fmla="*/ 75 w 87"/>
                  <a:gd name="T81" fmla="*/ 197 h 220"/>
                  <a:gd name="T82" fmla="*/ 78 w 87"/>
                  <a:gd name="T83" fmla="*/ 191 h 220"/>
                  <a:gd name="T84" fmla="*/ 80 w 87"/>
                  <a:gd name="T85" fmla="*/ 186 h 220"/>
                  <a:gd name="T86" fmla="*/ 83 w 87"/>
                  <a:gd name="T87" fmla="*/ 181 h 220"/>
                  <a:gd name="T88" fmla="*/ 86 w 87"/>
                  <a:gd name="T89" fmla="*/ 175 h 220"/>
                  <a:gd name="T90" fmla="*/ 87 w 87"/>
                  <a:gd name="T91" fmla="*/ 169 h 220"/>
                  <a:gd name="T92" fmla="*/ 87 w 87"/>
                  <a:gd name="T93" fmla="*/ 163 h 220"/>
                  <a:gd name="T94" fmla="*/ 87 w 87"/>
                  <a:gd name="T95" fmla="*/ 158 h 220"/>
                  <a:gd name="T96" fmla="*/ 87 w 87"/>
                  <a:gd name="T97" fmla="*/ 151 h 220"/>
                  <a:gd name="T98" fmla="*/ 87 w 87"/>
                  <a:gd name="T99" fmla="*/ 150 h 220"/>
                  <a:gd name="T100" fmla="*/ 86 w 87"/>
                  <a:gd name="T101" fmla="*/ 147 h 220"/>
                  <a:gd name="T102" fmla="*/ 86 w 87"/>
                  <a:gd name="T103" fmla="*/ 137 h 220"/>
                  <a:gd name="T104" fmla="*/ 84 w 87"/>
                  <a:gd name="T105" fmla="*/ 128 h 220"/>
                  <a:gd name="T106" fmla="*/ 80 w 87"/>
                  <a:gd name="T107" fmla="*/ 109 h 220"/>
                  <a:gd name="T108" fmla="*/ 77 w 87"/>
                  <a:gd name="T109" fmla="*/ 89 h 220"/>
                  <a:gd name="T110" fmla="*/ 70 w 87"/>
                  <a:gd name="T111" fmla="*/ 71 h 220"/>
                  <a:gd name="T112" fmla="*/ 64 w 87"/>
                  <a:gd name="T113" fmla="*/ 52 h 220"/>
                  <a:gd name="T114" fmla="*/ 56 w 87"/>
                  <a:gd name="T115" fmla="*/ 35 h 220"/>
                  <a:gd name="T116" fmla="*/ 46 w 87"/>
                  <a:gd name="T117" fmla="*/ 17 h 220"/>
                  <a:gd name="T118" fmla="*/ 35 w 87"/>
                  <a:gd name="T119" fmla="*/ 0 h 220"/>
                  <a:gd name="T120" fmla="*/ 35 w 87"/>
                  <a:gd name="T121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7" h="220">
                    <a:moveTo>
                      <a:pt x="35" y="0"/>
                    </a:moveTo>
                    <a:lnTo>
                      <a:pt x="36" y="17"/>
                    </a:lnTo>
                    <a:lnTo>
                      <a:pt x="36" y="32"/>
                    </a:lnTo>
                    <a:lnTo>
                      <a:pt x="36" y="48"/>
                    </a:lnTo>
                    <a:lnTo>
                      <a:pt x="35" y="63"/>
                    </a:lnTo>
                    <a:lnTo>
                      <a:pt x="34" y="80"/>
                    </a:lnTo>
                    <a:lnTo>
                      <a:pt x="31" y="96"/>
                    </a:lnTo>
                    <a:lnTo>
                      <a:pt x="29" y="111"/>
                    </a:lnTo>
                    <a:lnTo>
                      <a:pt x="25" y="127"/>
                    </a:lnTo>
                    <a:lnTo>
                      <a:pt x="24" y="132"/>
                    </a:lnTo>
                    <a:lnTo>
                      <a:pt x="22" y="136"/>
                    </a:lnTo>
                    <a:lnTo>
                      <a:pt x="20" y="141"/>
                    </a:lnTo>
                    <a:lnTo>
                      <a:pt x="17" y="145"/>
                    </a:lnTo>
                    <a:lnTo>
                      <a:pt x="14" y="149"/>
                    </a:lnTo>
                    <a:lnTo>
                      <a:pt x="12" y="153"/>
                    </a:lnTo>
                    <a:lnTo>
                      <a:pt x="4" y="160"/>
                    </a:lnTo>
                    <a:lnTo>
                      <a:pt x="3" y="164"/>
                    </a:lnTo>
                    <a:lnTo>
                      <a:pt x="2" y="168"/>
                    </a:lnTo>
                    <a:lnTo>
                      <a:pt x="0" y="172"/>
                    </a:lnTo>
                    <a:lnTo>
                      <a:pt x="0" y="176"/>
                    </a:lnTo>
                    <a:lnTo>
                      <a:pt x="0" y="180"/>
                    </a:lnTo>
                    <a:lnTo>
                      <a:pt x="0" y="184"/>
                    </a:lnTo>
                    <a:lnTo>
                      <a:pt x="2" y="187"/>
                    </a:lnTo>
                    <a:lnTo>
                      <a:pt x="3" y="191"/>
                    </a:lnTo>
                    <a:lnTo>
                      <a:pt x="4" y="195"/>
                    </a:lnTo>
                    <a:lnTo>
                      <a:pt x="7" y="199"/>
                    </a:lnTo>
                    <a:lnTo>
                      <a:pt x="8" y="203"/>
                    </a:lnTo>
                    <a:lnTo>
                      <a:pt x="11" y="206"/>
                    </a:lnTo>
                    <a:lnTo>
                      <a:pt x="17" y="212"/>
                    </a:lnTo>
                    <a:lnTo>
                      <a:pt x="21" y="213"/>
                    </a:lnTo>
                    <a:lnTo>
                      <a:pt x="25" y="216"/>
                    </a:lnTo>
                    <a:lnTo>
                      <a:pt x="30" y="219"/>
                    </a:lnTo>
                    <a:lnTo>
                      <a:pt x="35" y="220"/>
                    </a:lnTo>
                    <a:lnTo>
                      <a:pt x="42" y="219"/>
                    </a:lnTo>
                    <a:lnTo>
                      <a:pt x="47" y="216"/>
                    </a:lnTo>
                    <a:lnTo>
                      <a:pt x="53" y="215"/>
                    </a:lnTo>
                    <a:lnTo>
                      <a:pt x="58" y="211"/>
                    </a:lnTo>
                    <a:lnTo>
                      <a:pt x="62" y="208"/>
                    </a:lnTo>
                    <a:lnTo>
                      <a:pt x="68" y="204"/>
                    </a:lnTo>
                    <a:lnTo>
                      <a:pt x="71" y="200"/>
                    </a:lnTo>
                    <a:lnTo>
                      <a:pt x="75" y="197"/>
                    </a:lnTo>
                    <a:lnTo>
                      <a:pt x="78" y="191"/>
                    </a:lnTo>
                    <a:lnTo>
                      <a:pt x="80" y="186"/>
                    </a:lnTo>
                    <a:lnTo>
                      <a:pt x="83" y="181"/>
                    </a:lnTo>
                    <a:lnTo>
                      <a:pt x="86" y="175"/>
                    </a:lnTo>
                    <a:lnTo>
                      <a:pt x="87" y="169"/>
                    </a:lnTo>
                    <a:lnTo>
                      <a:pt x="87" y="163"/>
                    </a:lnTo>
                    <a:lnTo>
                      <a:pt x="87" y="158"/>
                    </a:lnTo>
                    <a:lnTo>
                      <a:pt x="87" y="151"/>
                    </a:lnTo>
                    <a:lnTo>
                      <a:pt x="87" y="150"/>
                    </a:lnTo>
                    <a:lnTo>
                      <a:pt x="86" y="147"/>
                    </a:lnTo>
                    <a:lnTo>
                      <a:pt x="86" y="137"/>
                    </a:lnTo>
                    <a:lnTo>
                      <a:pt x="84" y="128"/>
                    </a:lnTo>
                    <a:lnTo>
                      <a:pt x="80" y="109"/>
                    </a:lnTo>
                    <a:lnTo>
                      <a:pt x="77" y="89"/>
                    </a:lnTo>
                    <a:lnTo>
                      <a:pt x="70" y="71"/>
                    </a:lnTo>
                    <a:lnTo>
                      <a:pt x="64" y="52"/>
                    </a:lnTo>
                    <a:lnTo>
                      <a:pt x="56" y="35"/>
                    </a:lnTo>
                    <a:lnTo>
                      <a:pt x="46" y="17"/>
                    </a:lnTo>
                    <a:lnTo>
                      <a:pt x="35" y="0"/>
                    </a:lnTo>
                    <a:lnTo>
                      <a:pt x="35" y="0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" name="Freeform 32"/>
              <p:cNvSpPr>
                <a:spLocks/>
              </p:cNvSpPr>
              <p:nvPr/>
            </p:nvSpPr>
            <p:spPr bwMode="auto">
              <a:xfrm>
                <a:off x="11081200" y="3892551"/>
                <a:ext cx="68263" cy="174625"/>
              </a:xfrm>
              <a:custGeom>
                <a:avLst/>
                <a:gdLst>
                  <a:gd name="T0" fmla="*/ 35 w 87"/>
                  <a:gd name="T1" fmla="*/ 0 h 220"/>
                  <a:gd name="T2" fmla="*/ 36 w 87"/>
                  <a:gd name="T3" fmla="*/ 17 h 220"/>
                  <a:gd name="T4" fmla="*/ 36 w 87"/>
                  <a:gd name="T5" fmla="*/ 32 h 220"/>
                  <a:gd name="T6" fmla="*/ 36 w 87"/>
                  <a:gd name="T7" fmla="*/ 48 h 220"/>
                  <a:gd name="T8" fmla="*/ 35 w 87"/>
                  <a:gd name="T9" fmla="*/ 63 h 220"/>
                  <a:gd name="T10" fmla="*/ 34 w 87"/>
                  <a:gd name="T11" fmla="*/ 80 h 220"/>
                  <a:gd name="T12" fmla="*/ 31 w 87"/>
                  <a:gd name="T13" fmla="*/ 96 h 220"/>
                  <a:gd name="T14" fmla="*/ 29 w 87"/>
                  <a:gd name="T15" fmla="*/ 111 h 220"/>
                  <a:gd name="T16" fmla="*/ 25 w 87"/>
                  <a:gd name="T17" fmla="*/ 127 h 220"/>
                  <a:gd name="T18" fmla="*/ 24 w 87"/>
                  <a:gd name="T19" fmla="*/ 132 h 220"/>
                  <a:gd name="T20" fmla="*/ 22 w 87"/>
                  <a:gd name="T21" fmla="*/ 136 h 220"/>
                  <a:gd name="T22" fmla="*/ 20 w 87"/>
                  <a:gd name="T23" fmla="*/ 141 h 220"/>
                  <a:gd name="T24" fmla="*/ 17 w 87"/>
                  <a:gd name="T25" fmla="*/ 145 h 220"/>
                  <a:gd name="T26" fmla="*/ 14 w 87"/>
                  <a:gd name="T27" fmla="*/ 149 h 220"/>
                  <a:gd name="T28" fmla="*/ 12 w 87"/>
                  <a:gd name="T29" fmla="*/ 153 h 220"/>
                  <a:gd name="T30" fmla="*/ 4 w 87"/>
                  <a:gd name="T31" fmla="*/ 160 h 220"/>
                  <a:gd name="T32" fmla="*/ 3 w 87"/>
                  <a:gd name="T33" fmla="*/ 164 h 220"/>
                  <a:gd name="T34" fmla="*/ 2 w 87"/>
                  <a:gd name="T35" fmla="*/ 168 h 220"/>
                  <a:gd name="T36" fmla="*/ 0 w 87"/>
                  <a:gd name="T37" fmla="*/ 172 h 220"/>
                  <a:gd name="T38" fmla="*/ 0 w 87"/>
                  <a:gd name="T39" fmla="*/ 176 h 220"/>
                  <a:gd name="T40" fmla="*/ 0 w 87"/>
                  <a:gd name="T41" fmla="*/ 180 h 220"/>
                  <a:gd name="T42" fmla="*/ 0 w 87"/>
                  <a:gd name="T43" fmla="*/ 184 h 220"/>
                  <a:gd name="T44" fmla="*/ 2 w 87"/>
                  <a:gd name="T45" fmla="*/ 187 h 220"/>
                  <a:gd name="T46" fmla="*/ 3 w 87"/>
                  <a:gd name="T47" fmla="*/ 191 h 220"/>
                  <a:gd name="T48" fmla="*/ 4 w 87"/>
                  <a:gd name="T49" fmla="*/ 195 h 220"/>
                  <a:gd name="T50" fmla="*/ 7 w 87"/>
                  <a:gd name="T51" fmla="*/ 199 h 220"/>
                  <a:gd name="T52" fmla="*/ 8 w 87"/>
                  <a:gd name="T53" fmla="*/ 203 h 220"/>
                  <a:gd name="T54" fmla="*/ 11 w 87"/>
                  <a:gd name="T55" fmla="*/ 206 h 220"/>
                  <a:gd name="T56" fmla="*/ 17 w 87"/>
                  <a:gd name="T57" fmla="*/ 212 h 220"/>
                  <a:gd name="T58" fmla="*/ 21 w 87"/>
                  <a:gd name="T59" fmla="*/ 213 h 220"/>
                  <a:gd name="T60" fmla="*/ 25 w 87"/>
                  <a:gd name="T61" fmla="*/ 216 h 220"/>
                  <a:gd name="T62" fmla="*/ 30 w 87"/>
                  <a:gd name="T63" fmla="*/ 219 h 220"/>
                  <a:gd name="T64" fmla="*/ 35 w 87"/>
                  <a:gd name="T65" fmla="*/ 220 h 220"/>
                  <a:gd name="T66" fmla="*/ 42 w 87"/>
                  <a:gd name="T67" fmla="*/ 219 h 220"/>
                  <a:gd name="T68" fmla="*/ 47 w 87"/>
                  <a:gd name="T69" fmla="*/ 216 h 220"/>
                  <a:gd name="T70" fmla="*/ 53 w 87"/>
                  <a:gd name="T71" fmla="*/ 215 h 220"/>
                  <a:gd name="T72" fmla="*/ 58 w 87"/>
                  <a:gd name="T73" fmla="*/ 211 h 220"/>
                  <a:gd name="T74" fmla="*/ 62 w 87"/>
                  <a:gd name="T75" fmla="*/ 208 h 220"/>
                  <a:gd name="T76" fmla="*/ 68 w 87"/>
                  <a:gd name="T77" fmla="*/ 204 h 220"/>
                  <a:gd name="T78" fmla="*/ 71 w 87"/>
                  <a:gd name="T79" fmla="*/ 200 h 220"/>
                  <a:gd name="T80" fmla="*/ 75 w 87"/>
                  <a:gd name="T81" fmla="*/ 197 h 220"/>
                  <a:gd name="T82" fmla="*/ 78 w 87"/>
                  <a:gd name="T83" fmla="*/ 191 h 220"/>
                  <a:gd name="T84" fmla="*/ 80 w 87"/>
                  <a:gd name="T85" fmla="*/ 186 h 220"/>
                  <a:gd name="T86" fmla="*/ 83 w 87"/>
                  <a:gd name="T87" fmla="*/ 181 h 220"/>
                  <a:gd name="T88" fmla="*/ 86 w 87"/>
                  <a:gd name="T89" fmla="*/ 175 h 220"/>
                  <a:gd name="T90" fmla="*/ 87 w 87"/>
                  <a:gd name="T91" fmla="*/ 169 h 220"/>
                  <a:gd name="T92" fmla="*/ 87 w 87"/>
                  <a:gd name="T93" fmla="*/ 163 h 220"/>
                  <a:gd name="T94" fmla="*/ 87 w 87"/>
                  <a:gd name="T95" fmla="*/ 158 h 220"/>
                  <a:gd name="T96" fmla="*/ 87 w 87"/>
                  <a:gd name="T97" fmla="*/ 151 h 220"/>
                  <a:gd name="T98" fmla="*/ 87 w 87"/>
                  <a:gd name="T99" fmla="*/ 150 h 220"/>
                  <a:gd name="T100" fmla="*/ 86 w 87"/>
                  <a:gd name="T101" fmla="*/ 147 h 220"/>
                  <a:gd name="T102" fmla="*/ 86 w 87"/>
                  <a:gd name="T103" fmla="*/ 137 h 220"/>
                  <a:gd name="T104" fmla="*/ 84 w 87"/>
                  <a:gd name="T105" fmla="*/ 128 h 220"/>
                  <a:gd name="T106" fmla="*/ 80 w 87"/>
                  <a:gd name="T107" fmla="*/ 109 h 220"/>
                  <a:gd name="T108" fmla="*/ 77 w 87"/>
                  <a:gd name="T109" fmla="*/ 89 h 220"/>
                  <a:gd name="T110" fmla="*/ 70 w 87"/>
                  <a:gd name="T111" fmla="*/ 71 h 220"/>
                  <a:gd name="T112" fmla="*/ 64 w 87"/>
                  <a:gd name="T113" fmla="*/ 52 h 220"/>
                  <a:gd name="T114" fmla="*/ 56 w 87"/>
                  <a:gd name="T115" fmla="*/ 35 h 220"/>
                  <a:gd name="T116" fmla="*/ 46 w 87"/>
                  <a:gd name="T117" fmla="*/ 17 h 220"/>
                  <a:gd name="T118" fmla="*/ 35 w 87"/>
                  <a:gd name="T119" fmla="*/ 0 h 220"/>
                  <a:gd name="T120" fmla="*/ 35 w 87"/>
                  <a:gd name="T121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7" h="220">
                    <a:moveTo>
                      <a:pt x="35" y="0"/>
                    </a:moveTo>
                    <a:lnTo>
                      <a:pt x="36" y="17"/>
                    </a:lnTo>
                    <a:lnTo>
                      <a:pt x="36" y="32"/>
                    </a:lnTo>
                    <a:lnTo>
                      <a:pt x="36" y="48"/>
                    </a:lnTo>
                    <a:lnTo>
                      <a:pt x="35" y="63"/>
                    </a:lnTo>
                    <a:lnTo>
                      <a:pt x="34" y="80"/>
                    </a:lnTo>
                    <a:lnTo>
                      <a:pt x="31" y="96"/>
                    </a:lnTo>
                    <a:lnTo>
                      <a:pt x="29" y="111"/>
                    </a:lnTo>
                    <a:lnTo>
                      <a:pt x="25" y="127"/>
                    </a:lnTo>
                    <a:lnTo>
                      <a:pt x="24" y="132"/>
                    </a:lnTo>
                    <a:lnTo>
                      <a:pt x="22" y="136"/>
                    </a:lnTo>
                    <a:lnTo>
                      <a:pt x="20" y="141"/>
                    </a:lnTo>
                    <a:lnTo>
                      <a:pt x="17" y="145"/>
                    </a:lnTo>
                    <a:lnTo>
                      <a:pt x="14" y="149"/>
                    </a:lnTo>
                    <a:lnTo>
                      <a:pt x="12" y="153"/>
                    </a:lnTo>
                    <a:lnTo>
                      <a:pt x="4" y="160"/>
                    </a:lnTo>
                    <a:lnTo>
                      <a:pt x="3" y="164"/>
                    </a:lnTo>
                    <a:lnTo>
                      <a:pt x="2" y="168"/>
                    </a:lnTo>
                    <a:lnTo>
                      <a:pt x="0" y="172"/>
                    </a:lnTo>
                    <a:lnTo>
                      <a:pt x="0" y="176"/>
                    </a:lnTo>
                    <a:lnTo>
                      <a:pt x="0" y="180"/>
                    </a:lnTo>
                    <a:lnTo>
                      <a:pt x="0" y="184"/>
                    </a:lnTo>
                    <a:lnTo>
                      <a:pt x="2" y="187"/>
                    </a:lnTo>
                    <a:lnTo>
                      <a:pt x="3" y="191"/>
                    </a:lnTo>
                    <a:lnTo>
                      <a:pt x="4" y="195"/>
                    </a:lnTo>
                    <a:lnTo>
                      <a:pt x="7" y="199"/>
                    </a:lnTo>
                    <a:lnTo>
                      <a:pt x="8" y="203"/>
                    </a:lnTo>
                    <a:lnTo>
                      <a:pt x="11" y="206"/>
                    </a:lnTo>
                    <a:lnTo>
                      <a:pt x="17" y="212"/>
                    </a:lnTo>
                    <a:lnTo>
                      <a:pt x="21" y="213"/>
                    </a:lnTo>
                    <a:lnTo>
                      <a:pt x="25" y="216"/>
                    </a:lnTo>
                    <a:lnTo>
                      <a:pt x="30" y="219"/>
                    </a:lnTo>
                    <a:lnTo>
                      <a:pt x="35" y="220"/>
                    </a:lnTo>
                    <a:lnTo>
                      <a:pt x="42" y="219"/>
                    </a:lnTo>
                    <a:lnTo>
                      <a:pt x="47" y="216"/>
                    </a:lnTo>
                    <a:lnTo>
                      <a:pt x="53" y="215"/>
                    </a:lnTo>
                    <a:lnTo>
                      <a:pt x="58" y="211"/>
                    </a:lnTo>
                    <a:lnTo>
                      <a:pt x="62" y="208"/>
                    </a:lnTo>
                    <a:lnTo>
                      <a:pt x="68" y="204"/>
                    </a:lnTo>
                    <a:lnTo>
                      <a:pt x="71" y="200"/>
                    </a:lnTo>
                    <a:lnTo>
                      <a:pt x="75" y="197"/>
                    </a:lnTo>
                    <a:lnTo>
                      <a:pt x="78" y="191"/>
                    </a:lnTo>
                    <a:lnTo>
                      <a:pt x="80" y="186"/>
                    </a:lnTo>
                    <a:lnTo>
                      <a:pt x="83" y="181"/>
                    </a:lnTo>
                    <a:lnTo>
                      <a:pt x="86" y="175"/>
                    </a:lnTo>
                    <a:lnTo>
                      <a:pt x="87" y="169"/>
                    </a:lnTo>
                    <a:lnTo>
                      <a:pt x="87" y="163"/>
                    </a:lnTo>
                    <a:lnTo>
                      <a:pt x="87" y="158"/>
                    </a:lnTo>
                    <a:lnTo>
                      <a:pt x="87" y="151"/>
                    </a:lnTo>
                    <a:lnTo>
                      <a:pt x="87" y="150"/>
                    </a:lnTo>
                    <a:lnTo>
                      <a:pt x="86" y="147"/>
                    </a:lnTo>
                    <a:lnTo>
                      <a:pt x="86" y="137"/>
                    </a:lnTo>
                    <a:lnTo>
                      <a:pt x="84" y="128"/>
                    </a:lnTo>
                    <a:lnTo>
                      <a:pt x="80" y="109"/>
                    </a:lnTo>
                    <a:lnTo>
                      <a:pt x="77" y="89"/>
                    </a:lnTo>
                    <a:lnTo>
                      <a:pt x="70" y="71"/>
                    </a:lnTo>
                    <a:lnTo>
                      <a:pt x="64" y="52"/>
                    </a:lnTo>
                    <a:lnTo>
                      <a:pt x="56" y="35"/>
                    </a:lnTo>
                    <a:lnTo>
                      <a:pt x="46" y="17"/>
                    </a:lnTo>
                    <a:lnTo>
                      <a:pt x="35" y="0"/>
                    </a:lnTo>
                    <a:lnTo>
                      <a:pt x="35" y="0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Freeform 32"/>
              <p:cNvSpPr>
                <a:spLocks/>
              </p:cNvSpPr>
              <p:nvPr/>
            </p:nvSpPr>
            <p:spPr bwMode="auto">
              <a:xfrm>
                <a:off x="11192532" y="4044950"/>
                <a:ext cx="68263" cy="174625"/>
              </a:xfrm>
              <a:custGeom>
                <a:avLst/>
                <a:gdLst>
                  <a:gd name="T0" fmla="*/ 35 w 87"/>
                  <a:gd name="T1" fmla="*/ 0 h 220"/>
                  <a:gd name="T2" fmla="*/ 36 w 87"/>
                  <a:gd name="T3" fmla="*/ 17 h 220"/>
                  <a:gd name="T4" fmla="*/ 36 w 87"/>
                  <a:gd name="T5" fmla="*/ 32 h 220"/>
                  <a:gd name="T6" fmla="*/ 36 w 87"/>
                  <a:gd name="T7" fmla="*/ 48 h 220"/>
                  <a:gd name="T8" fmla="*/ 35 w 87"/>
                  <a:gd name="T9" fmla="*/ 63 h 220"/>
                  <a:gd name="T10" fmla="*/ 34 w 87"/>
                  <a:gd name="T11" fmla="*/ 80 h 220"/>
                  <a:gd name="T12" fmla="*/ 31 w 87"/>
                  <a:gd name="T13" fmla="*/ 96 h 220"/>
                  <a:gd name="T14" fmla="*/ 29 w 87"/>
                  <a:gd name="T15" fmla="*/ 111 h 220"/>
                  <a:gd name="T16" fmla="*/ 25 w 87"/>
                  <a:gd name="T17" fmla="*/ 127 h 220"/>
                  <a:gd name="T18" fmla="*/ 24 w 87"/>
                  <a:gd name="T19" fmla="*/ 132 h 220"/>
                  <a:gd name="T20" fmla="*/ 22 w 87"/>
                  <a:gd name="T21" fmla="*/ 136 h 220"/>
                  <a:gd name="T22" fmla="*/ 20 w 87"/>
                  <a:gd name="T23" fmla="*/ 141 h 220"/>
                  <a:gd name="T24" fmla="*/ 17 w 87"/>
                  <a:gd name="T25" fmla="*/ 145 h 220"/>
                  <a:gd name="T26" fmla="*/ 14 w 87"/>
                  <a:gd name="T27" fmla="*/ 149 h 220"/>
                  <a:gd name="T28" fmla="*/ 12 w 87"/>
                  <a:gd name="T29" fmla="*/ 153 h 220"/>
                  <a:gd name="T30" fmla="*/ 4 w 87"/>
                  <a:gd name="T31" fmla="*/ 160 h 220"/>
                  <a:gd name="T32" fmla="*/ 3 w 87"/>
                  <a:gd name="T33" fmla="*/ 164 h 220"/>
                  <a:gd name="T34" fmla="*/ 2 w 87"/>
                  <a:gd name="T35" fmla="*/ 168 h 220"/>
                  <a:gd name="T36" fmla="*/ 0 w 87"/>
                  <a:gd name="T37" fmla="*/ 172 h 220"/>
                  <a:gd name="T38" fmla="*/ 0 w 87"/>
                  <a:gd name="T39" fmla="*/ 176 h 220"/>
                  <a:gd name="T40" fmla="*/ 0 w 87"/>
                  <a:gd name="T41" fmla="*/ 180 h 220"/>
                  <a:gd name="T42" fmla="*/ 0 w 87"/>
                  <a:gd name="T43" fmla="*/ 184 h 220"/>
                  <a:gd name="T44" fmla="*/ 2 w 87"/>
                  <a:gd name="T45" fmla="*/ 187 h 220"/>
                  <a:gd name="T46" fmla="*/ 3 w 87"/>
                  <a:gd name="T47" fmla="*/ 191 h 220"/>
                  <a:gd name="T48" fmla="*/ 4 w 87"/>
                  <a:gd name="T49" fmla="*/ 195 h 220"/>
                  <a:gd name="T50" fmla="*/ 7 w 87"/>
                  <a:gd name="T51" fmla="*/ 199 h 220"/>
                  <a:gd name="T52" fmla="*/ 8 w 87"/>
                  <a:gd name="T53" fmla="*/ 203 h 220"/>
                  <a:gd name="T54" fmla="*/ 11 w 87"/>
                  <a:gd name="T55" fmla="*/ 206 h 220"/>
                  <a:gd name="T56" fmla="*/ 17 w 87"/>
                  <a:gd name="T57" fmla="*/ 212 h 220"/>
                  <a:gd name="T58" fmla="*/ 21 w 87"/>
                  <a:gd name="T59" fmla="*/ 213 h 220"/>
                  <a:gd name="T60" fmla="*/ 25 w 87"/>
                  <a:gd name="T61" fmla="*/ 216 h 220"/>
                  <a:gd name="T62" fmla="*/ 30 w 87"/>
                  <a:gd name="T63" fmla="*/ 219 h 220"/>
                  <a:gd name="T64" fmla="*/ 35 w 87"/>
                  <a:gd name="T65" fmla="*/ 220 h 220"/>
                  <a:gd name="T66" fmla="*/ 42 w 87"/>
                  <a:gd name="T67" fmla="*/ 219 h 220"/>
                  <a:gd name="T68" fmla="*/ 47 w 87"/>
                  <a:gd name="T69" fmla="*/ 216 h 220"/>
                  <a:gd name="T70" fmla="*/ 53 w 87"/>
                  <a:gd name="T71" fmla="*/ 215 h 220"/>
                  <a:gd name="T72" fmla="*/ 58 w 87"/>
                  <a:gd name="T73" fmla="*/ 211 h 220"/>
                  <a:gd name="T74" fmla="*/ 62 w 87"/>
                  <a:gd name="T75" fmla="*/ 208 h 220"/>
                  <a:gd name="T76" fmla="*/ 68 w 87"/>
                  <a:gd name="T77" fmla="*/ 204 h 220"/>
                  <a:gd name="T78" fmla="*/ 71 w 87"/>
                  <a:gd name="T79" fmla="*/ 200 h 220"/>
                  <a:gd name="T80" fmla="*/ 75 w 87"/>
                  <a:gd name="T81" fmla="*/ 197 h 220"/>
                  <a:gd name="T82" fmla="*/ 78 w 87"/>
                  <a:gd name="T83" fmla="*/ 191 h 220"/>
                  <a:gd name="T84" fmla="*/ 80 w 87"/>
                  <a:gd name="T85" fmla="*/ 186 h 220"/>
                  <a:gd name="T86" fmla="*/ 83 w 87"/>
                  <a:gd name="T87" fmla="*/ 181 h 220"/>
                  <a:gd name="T88" fmla="*/ 86 w 87"/>
                  <a:gd name="T89" fmla="*/ 175 h 220"/>
                  <a:gd name="T90" fmla="*/ 87 w 87"/>
                  <a:gd name="T91" fmla="*/ 169 h 220"/>
                  <a:gd name="T92" fmla="*/ 87 w 87"/>
                  <a:gd name="T93" fmla="*/ 163 h 220"/>
                  <a:gd name="T94" fmla="*/ 87 w 87"/>
                  <a:gd name="T95" fmla="*/ 158 h 220"/>
                  <a:gd name="T96" fmla="*/ 87 w 87"/>
                  <a:gd name="T97" fmla="*/ 151 h 220"/>
                  <a:gd name="T98" fmla="*/ 87 w 87"/>
                  <a:gd name="T99" fmla="*/ 150 h 220"/>
                  <a:gd name="T100" fmla="*/ 86 w 87"/>
                  <a:gd name="T101" fmla="*/ 147 h 220"/>
                  <a:gd name="T102" fmla="*/ 86 w 87"/>
                  <a:gd name="T103" fmla="*/ 137 h 220"/>
                  <a:gd name="T104" fmla="*/ 84 w 87"/>
                  <a:gd name="T105" fmla="*/ 128 h 220"/>
                  <a:gd name="T106" fmla="*/ 80 w 87"/>
                  <a:gd name="T107" fmla="*/ 109 h 220"/>
                  <a:gd name="T108" fmla="*/ 77 w 87"/>
                  <a:gd name="T109" fmla="*/ 89 h 220"/>
                  <a:gd name="T110" fmla="*/ 70 w 87"/>
                  <a:gd name="T111" fmla="*/ 71 h 220"/>
                  <a:gd name="T112" fmla="*/ 64 w 87"/>
                  <a:gd name="T113" fmla="*/ 52 h 220"/>
                  <a:gd name="T114" fmla="*/ 56 w 87"/>
                  <a:gd name="T115" fmla="*/ 35 h 220"/>
                  <a:gd name="T116" fmla="*/ 46 w 87"/>
                  <a:gd name="T117" fmla="*/ 17 h 220"/>
                  <a:gd name="T118" fmla="*/ 35 w 87"/>
                  <a:gd name="T119" fmla="*/ 0 h 220"/>
                  <a:gd name="T120" fmla="*/ 35 w 87"/>
                  <a:gd name="T121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7" h="220">
                    <a:moveTo>
                      <a:pt x="35" y="0"/>
                    </a:moveTo>
                    <a:lnTo>
                      <a:pt x="36" y="17"/>
                    </a:lnTo>
                    <a:lnTo>
                      <a:pt x="36" y="32"/>
                    </a:lnTo>
                    <a:lnTo>
                      <a:pt x="36" y="48"/>
                    </a:lnTo>
                    <a:lnTo>
                      <a:pt x="35" y="63"/>
                    </a:lnTo>
                    <a:lnTo>
                      <a:pt x="34" y="80"/>
                    </a:lnTo>
                    <a:lnTo>
                      <a:pt x="31" y="96"/>
                    </a:lnTo>
                    <a:lnTo>
                      <a:pt x="29" y="111"/>
                    </a:lnTo>
                    <a:lnTo>
                      <a:pt x="25" y="127"/>
                    </a:lnTo>
                    <a:lnTo>
                      <a:pt x="24" y="132"/>
                    </a:lnTo>
                    <a:lnTo>
                      <a:pt x="22" y="136"/>
                    </a:lnTo>
                    <a:lnTo>
                      <a:pt x="20" y="141"/>
                    </a:lnTo>
                    <a:lnTo>
                      <a:pt x="17" y="145"/>
                    </a:lnTo>
                    <a:lnTo>
                      <a:pt x="14" y="149"/>
                    </a:lnTo>
                    <a:lnTo>
                      <a:pt x="12" y="153"/>
                    </a:lnTo>
                    <a:lnTo>
                      <a:pt x="4" y="160"/>
                    </a:lnTo>
                    <a:lnTo>
                      <a:pt x="3" y="164"/>
                    </a:lnTo>
                    <a:lnTo>
                      <a:pt x="2" y="168"/>
                    </a:lnTo>
                    <a:lnTo>
                      <a:pt x="0" y="172"/>
                    </a:lnTo>
                    <a:lnTo>
                      <a:pt x="0" y="176"/>
                    </a:lnTo>
                    <a:lnTo>
                      <a:pt x="0" y="180"/>
                    </a:lnTo>
                    <a:lnTo>
                      <a:pt x="0" y="184"/>
                    </a:lnTo>
                    <a:lnTo>
                      <a:pt x="2" y="187"/>
                    </a:lnTo>
                    <a:lnTo>
                      <a:pt x="3" y="191"/>
                    </a:lnTo>
                    <a:lnTo>
                      <a:pt x="4" y="195"/>
                    </a:lnTo>
                    <a:lnTo>
                      <a:pt x="7" y="199"/>
                    </a:lnTo>
                    <a:lnTo>
                      <a:pt x="8" y="203"/>
                    </a:lnTo>
                    <a:lnTo>
                      <a:pt x="11" y="206"/>
                    </a:lnTo>
                    <a:lnTo>
                      <a:pt x="17" y="212"/>
                    </a:lnTo>
                    <a:lnTo>
                      <a:pt x="21" y="213"/>
                    </a:lnTo>
                    <a:lnTo>
                      <a:pt x="25" y="216"/>
                    </a:lnTo>
                    <a:lnTo>
                      <a:pt x="30" y="219"/>
                    </a:lnTo>
                    <a:lnTo>
                      <a:pt x="35" y="220"/>
                    </a:lnTo>
                    <a:lnTo>
                      <a:pt x="42" y="219"/>
                    </a:lnTo>
                    <a:lnTo>
                      <a:pt x="47" y="216"/>
                    </a:lnTo>
                    <a:lnTo>
                      <a:pt x="53" y="215"/>
                    </a:lnTo>
                    <a:lnTo>
                      <a:pt x="58" y="211"/>
                    </a:lnTo>
                    <a:lnTo>
                      <a:pt x="62" y="208"/>
                    </a:lnTo>
                    <a:lnTo>
                      <a:pt x="68" y="204"/>
                    </a:lnTo>
                    <a:lnTo>
                      <a:pt x="71" y="200"/>
                    </a:lnTo>
                    <a:lnTo>
                      <a:pt x="75" y="197"/>
                    </a:lnTo>
                    <a:lnTo>
                      <a:pt x="78" y="191"/>
                    </a:lnTo>
                    <a:lnTo>
                      <a:pt x="80" y="186"/>
                    </a:lnTo>
                    <a:lnTo>
                      <a:pt x="83" y="181"/>
                    </a:lnTo>
                    <a:lnTo>
                      <a:pt x="86" y="175"/>
                    </a:lnTo>
                    <a:lnTo>
                      <a:pt x="87" y="169"/>
                    </a:lnTo>
                    <a:lnTo>
                      <a:pt x="87" y="163"/>
                    </a:lnTo>
                    <a:lnTo>
                      <a:pt x="87" y="158"/>
                    </a:lnTo>
                    <a:lnTo>
                      <a:pt x="87" y="151"/>
                    </a:lnTo>
                    <a:lnTo>
                      <a:pt x="87" y="150"/>
                    </a:lnTo>
                    <a:lnTo>
                      <a:pt x="86" y="147"/>
                    </a:lnTo>
                    <a:lnTo>
                      <a:pt x="86" y="137"/>
                    </a:lnTo>
                    <a:lnTo>
                      <a:pt x="84" y="128"/>
                    </a:lnTo>
                    <a:lnTo>
                      <a:pt x="80" y="109"/>
                    </a:lnTo>
                    <a:lnTo>
                      <a:pt x="77" y="89"/>
                    </a:lnTo>
                    <a:lnTo>
                      <a:pt x="70" y="71"/>
                    </a:lnTo>
                    <a:lnTo>
                      <a:pt x="64" y="52"/>
                    </a:lnTo>
                    <a:lnTo>
                      <a:pt x="56" y="35"/>
                    </a:lnTo>
                    <a:lnTo>
                      <a:pt x="46" y="17"/>
                    </a:lnTo>
                    <a:lnTo>
                      <a:pt x="35" y="0"/>
                    </a:lnTo>
                    <a:lnTo>
                      <a:pt x="35" y="0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" name="Freeform 32"/>
              <p:cNvSpPr>
                <a:spLocks/>
              </p:cNvSpPr>
              <p:nvPr/>
            </p:nvSpPr>
            <p:spPr bwMode="auto">
              <a:xfrm>
                <a:off x="11359877" y="3883577"/>
                <a:ext cx="68263" cy="174625"/>
              </a:xfrm>
              <a:custGeom>
                <a:avLst/>
                <a:gdLst>
                  <a:gd name="T0" fmla="*/ 35 w 87"/>
                  <a:gd name="T1" fmla="*/ 0 h 220"/>
                  <a:gd name="T2" fmla="*/ 36 w 87"/>
                  <a:gd name="T3" fmla="*/ 17 h 220"/>
                  <a:gd name="T4" fmla="*/ 36 w 87"/>
                  <a:gd name="T5" fmla="*/ 32 h 220"/>
                  <a:gd name="T6" fmla="*/ 36 w 87"/>
                  <a:gd name="T7" fmla="*/ 48 h 220"/>
                  <a:gd name="T8" fmla="*/ 35 w 87"/>
                  <a:gd name="T9" fmla="*/ 63 h 220"/>
                  <a:gd name="T10" fmla="*/ 34 w 87"/>
                  <a:gd name="T11" fmla="*/ 80 h 220"/>
                  <a:gd name="T12" fmla="*/ 31 w 87"/>
                  <a:gd name="T13" fmla="*/ 96 h 220"/>
                  <a:gd name="T14" fmla="*/ 29 w 87"/>
                  <a:gd name="T15" fmla="*/ 111 h 220"/>
                  <a:gd name="T16" fmla="*/ 25 w 87"/>
                  <a:gd name="T17" fmla="*/ 127 h 220"/>
                  <a:gd name="T18" fmla="*/ 24 w 87"/>
                  <a:gd name="T19" fmla="*/ 132 h 220"/>
                  <a:gd name="T20" fmla="*/ 22 w 87"/>
                  <a:gd name="T21" fmla="*/ 136 h 220"/>
                  <a:gd name="T22" fmla="*/ 20 w 87"/>
                  <a:gd name="T23" fmla="*/ 141 h 220"/>
                  <a:gd name="T24" fmla="*/ 17 w 87"/>
                  <a:gd name="T25" fmla="*/ 145 h 220"/>
                  <a:gd name="T26" fmla="*/ 14 w 87"/>
                  <a:gd name="T27" fmla="*/ 149 h 220"/>
                  <a:gd name="T28" fmla="*/ 12 w 87"/>
                  <a:gd name="T29" fmla="*/ 153 h 220"/>
                  <a:gd name="T30" fmla="*/ 4 w 87"/>
                  <a:gd name="T31" fmla="*/ 160 h 220"/>
                  <a:gd name="T32" fmla="*/ 3 w 87"/>
                  <a:gd name="T33" fmla="*/ 164 h 220"/>
                  <a:gd name="T34" fmla="*/ 2 w 87"/>
                  <a:gd name="T35" fmla="*/ 168 h 220"/>
                  <a:gd name="T36" fmla="*/ 0 w 87"/>
                  <a:gd name="T37" fmla="*/ 172 h 220"/>
                  <a:gd name="T38" fmla="*/ 0 w 87"/>
                  <a:gd name="T39" fmla="*/ 176 h 220"/>
                  <a:gd name="T40" fmla="*/ 0 w 87"/>
                  <a:gd name="T41" fmla="*/ 180 h 220"/>
                  <a:gd name="T42" fmla="*/ 0 w 87"/>
                  <a:gd name="T43" fmla="*/ 184 h 220"/>
                  <a:gd name="T44" fmla="*/ 2 w 87"/>
                  <a:gd name="T45" fmla="*/ 187 h 220"/>
                  <a:gd name="T46" fmla="*/ 3 w 87"/>
                  <a:gd name="T47" fmla="*/ 191 h 220"/>
                  <a:gd name="T48" fmla="*/ 4 w 87"/>
                  <a:gd name="T49" fmla="*/ 195 h 220"/>
                  <a:gd name="T50" fmla="*/ 7 w 87"/>
                  <a:gd name="T51" fmla="*/ 199 h 220"/>
                  <a:gd name="T52" fmla="*/ 8 w 87"/>
                  <a:gd name="T53" fmla="*/ 203 h 220"/>
                  <a:gd name="T54" fmla="*/ 11 w 87"/>
                  <a:gd name="T55" fmla="*/ 206 h 220"/>
                  <a:gd name="T56" fmla="*/ 17 w 87"/>
                  <a:gd name="T57" fmla="*/ 212 h 220"/>
                  <a:gd name="T58" fmla="*/ 21 w 87"/>
                  <a:gd name="T59" fmla="*/ 213 h 220"/>
                  <a:gd name="T60" fmla="*/ 25 w 87"/>
                  <a:gd name="T61" fmla="*/ 216 h 220"/>
                  <a:gd name="T62" fmla="*/ 30 w 87"/>
                  <a:gd name="T63" fmla="*/ 219 h 220"/>
                  <a:gd name="T64" fmla="*/ 35 w 87"/>
                  <a:gd name="T65" fmla="*/ 220 h 220"/>
                  <a:gd name="T66" fmla="*/ 42 w 87"/>
                  <a:gd name="T67" fmla="*/ 219 h 220"/>
                  <a:gd name="T68" fmla="*/ 47 w 87"/>
                  <a:gd name="T69" fmla="*/ 216 h 220"/>
                  <a:gd name="T70" fmla="*/ 53 w 87"/>
                  <a:gd name="T71" fmla="*/ 215 h 220"/>
                  <a:gd name="T72" fmla="*/ 58 w 87"/>
                  <a:gd name="T73" fmla="*/ 211 h 220"/>
                  <a:gd name="T74" fmla="*/ 62 w 87"/>
                  <a:gd name="T75" fmla="*/ 208 h 220"/>
                  <a:gd name="T76" fmla="*/ 68 w 87"/>
                  <a:gd name="T77" fmla="*/ 204 h 220"/>
                  <a:gd name="T78" fmla="*/ 71 w 87"/>
                  <a:gd name="T79" fmla="*/ 200 h 220"/>
                  <a:gd name="T80" fmla="*/ 75 w 87"/>
                  <a:gd name="T81" fmla="*/ 197 h 220"/>
                  <a:gd name="T82" fmla="*/ 78 w 87"/>
                  <a:gd name="T83" fmla="*/ 191 h 220"/>
                  <a:gd name="T84" fmla="*/ 80 w 87"/>
                  <a:gd name="T85" fmla="*/ 186 h 220"/>
                  <a:gd name="T86" fmla="*/ 83 w 87"/>
                  <a:gd name="T87" fmla="*/ 181 h 220"/>
                  <a:gd name="T88" fmla="*/ 86 w 87"/>
                  <a:gd name="T89" fmla="*/ 175 h 220"/>
                  <a:gd name="T90" fmla="*/ 87 w 87"/>
                  <a:gd name="T91" fmla="*/ 169 h 220"/>
                  <a:gd name="T92" fmla="*/ 87 w 87"/>
                  <a:gd name="T93" fmla="*/ 163 h 220"/>
                  <a:gd name="T94" fmla="*/ 87 w 87"/>
                  <a:gd name="T95" fmla="*/ 158 h 220"/>
                  <a:gd name="T96" fmla="*/ 87 w 87"/>
                  <a:gd name="T97" fmla="*/ 151 h 220"/>
                  <a:gd name="T98" fmla="*/ 87 w 87"/>
                  <a:gd name="T99" fmla="*/ 150 h 220"/>
                  <a:gd name="T100" fmla="*/ 86 w 87"/>
                  <a:gd name="T101" fmla="*/ 147 h 220"/>
                  <a:gd name="T102" fmla="*/ 86 w 87"/>
                  <a:gd name="T103" fmla="*/ 137 h 220"/>
                  <a:gd name="T104" fmla="*/ 84 w 87"/>
                  <a:gd name="T105" fmla="*/ 128 h 220"/>
                  <a:gd name="T106" fmla="*/ 80 w 87"/>
                  <a:gd name="T107" fmla="*/ 109 h 220"/>
                  <a:gd name="T108" fmla="*/ 77 w 87"/>
                  <a:gd name="T109" fmla="*/ 89 h 220"/>
                  <a:gd name="T110" fmla="*/ 70 w 87"/>
                  <a:gd name="T111" fmla="*/ 71 h 220"/>
                  <a:gd name="T112" fmla="*/ 64 w 87"/>
                  <a:gd name="T113" fmla="*/ 52 h 220"/>
                  <a:gd name="T114" fmla="*/ 56 w 87"/>
                  <a:gd name="T115" fmla="*/ 35 h 220"/>
                  <a:gd name="T116" fmla="*/ 46 w 87"/>
                  <a:gd name="T117" fmla="*/ 17 h 220"/>
                  <a:gd name="T118" fmla="*/ 35 w 87"/>
                  <a:gd name="T119" fmla="*/ 0 h 220"/>
                  <a:gd name="T120" fmla="*/ 35 w 87"/>
                  <a:gd name="T121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7" h="220">
                    <a:moveTo>
                      <a:pt x="35" y="0"/>
                    </a:moveTo>
                    <a:lnTo>
                      <a:pt x="36" y="17"/>
                    </a:lnTo>
                    <a:lnTo>
                      <a:pt x="36" y="32"/>
                    </a:lnTo>
                    <a:lnTo>
                      <a:pt x="36" y="48"/>
                    </a:lnTo>
                    <a:lnTo>
                      <a:pt x="35" y="63"/>
                    </a:lnTo>
                    <a:lnTo>
                      <a:pt x="34" y="80"/>
                    </a:lnTo>
                    <a:lnTo>
                      <a:pt x="31" y="96"/>
                    </a:lnTo>
                    <a:lnTo>
                      <a:pt x="29" y="111"/>
                    </a:lnTo>
                    <a:lnTo>
                      <a:pt x="25" y="127"/>
                    </a:lnTo>
                    <a:lnTo>
                      <a:pt x="24" y="132"/>
                    </a:lnTo>
                    <a:lnTo>
                      <a:pt x="22" y="136"/>
                    </a:lnTo>
                    <a:lnTo>
                      <a:pt x="20" y="141"/>
                    </a:lnTo>
                    <a:lnTo>
                      <a:pt x="17" y="145"/>
                    </a:lnTo>
                    <a:lnTo>
                      <a:pt x="14" y="149"/>
                    </a:lnTo>
                    <a:lnTo>
                      <a:pt x="12" y="153"/>
                    </a:lnTo>
                    <a:lnTo>
                      <a:pt x="4" y="160"/>
                    </a:lnTo>
                    <a:lnTo>
                      <a:pt x="3" y="164"/>
                    </a:lnTo>
                    <a:lnTo>
                      <a:pt x="2" y="168"/>
                    </a:lnTo>
                    <a:lnTo>
                      <a:pt x="0" y="172"/>
                    </a:lnTo>
                    <a:lnTo>
                      <a:pt x="0" y="176"/>
                    </a:lnTo>
                    <a:lnTo>
                      <a:pt x="0" y="180"/>
                    </a:lnTo>
                    <a:lnTo>
                      <a:pt x="0" y="184"/>
                    </a:lnTo>
                    <a:lnTo>
                      <a:pt x="2" y="187"/>
                    </a:lnTo>
                    <a:lnTo>
                      <a:pt x="3" y="191"/>
                    </a:lnTo>
                    <a:lnTo>
                      <a:pt x="4" y="195"/>
                    </a:lnTo>
                    <a:lnTo>
                      <a:pt x="7" y="199"/>
                    </a:lnTo>
                    <a:lnTo>
                      <a:pt x="8" y="203"/>
                    </a:lnTo>
                    <a:lnTo>
                      <a:pt x="11" y="206"/>
                    </a:lnTo>
                    <a:lnTo>
                      <a:pt x="17" y="212"/>
                    </a:lnTo>
                    <a:lnTo>
                      <a:pt x="21" y="213"/>
                    </a:lnTo>
                    <a:lnTo>
                      <a:pt x="25" y="216"/>
                    </a:lnTo>
                    <a:lnTo>
                      <a:pt x="30" y="219"/>
                    </a:lnTo>
                    <a:lnTo>
                      <a:pt x="35" y="220"/>
                    </a:lnTo>
                    <a:lnTo>
                      <a:pt x="42" y="219"/>
                    </a:lnTo>
                    <a:lnTo>
                      <a:pt x="47" y="216"/>
                    </a:lnTo>
                    <a:lnTo>
                      <a:pt x="53" y="215"/>
                    </a:lnTo>
                    <a:lnTo>
                      <a:pt x="58" y="211"/>
                    </a:lnTo>
                    <a:lnTo>
                      <a:pt x="62" y="208"/>
                    </a:lnTo>
                    <a:lnTo>
                      <a:pt x="68" y="204"/>
                    </a:lnTo>
                    <a:lnTo>
                      <a:pt x="71" y="200"/>
                    </a:lnTo>
                    <a:lnTo>
                      <a:pt x="75" y="197"/>
                    </a:lnTo>
                    <a:lnTo>
                      <a:pt x="78" y="191"/>
                    </a:lnTo>
                    <a:lnTo>
                      <a:pt x="80" y="186"/>
                    </a:lnTo>
                    <a:lnTo>
                      <a:pt x="83" y="181"/>
                    </a:lnTo>
                    <a:lnTo>
                      <a:pt x="86" y="175"/>
                    </a:lnTo>
                    <a:lnTo>
                      <a:pt x="87" y="169"/>
                    </a:lnTo>
                    <a:lnTo>
                      <a:pt x="87" y="163"/>
                    </a:lnTo>
                    <a:lnTo>
                      <a:pt x="87" y="158"/>
                    </a:lnTo>
                    <a:lnTo>
                      <a:pt x="87" y="151"/>
                    </a:lnTo>
                    <a:lnTo>
                      <a:pt x="87" y="150"/>
                    </a:lnTo>
                    <a:lnTo>
                      <a:pt x="86" y="147"/>
                    </a:lnTo>
                    <a:lnTo>
                      <a:pt x="86" y="137"/>
                    </a:lnTo>
                    <a:lnTo>
                      <a:pt x="84" y="128"/>
                    </a:lnTo>
                    <a:lnTo>
                      <a:pt x="80" y="109"/>
                    </a:lnTo>
                    <a:lnTo>
                      <a:pt x="77" y="89"/>
                    </a:lnTo>
                    <a:lnTo>
                      <a:pt x="70" y="71"/>
                    </a:lnTo>
                    <a:lnTo>
                      <a:pt x="64" y="52"/>
                    </a:lnTo>
                    <a:lnTo>
                      <a:pt x="56" y="35"/>
                    </a:lnTo>
                    <a:lnTo>
                      <a:pt x="46" y="17"/>
                    </a:lnTo>
                    <a:lnTo>
                      <a:pt x="35" y="0"/>
                    </a:lnTo>
                    <a:lnTo>
                      <a:pt x="35" y="0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" name="Freeform 26"/>
              <p:cNvSpPr>
                <a:spLocks/>
              </p:cNvSpPr>
              <p:nvPr/>
            </p:nvSpPr>
            <p:spPr bwMode="auto">
              <a:xfrm>
                <a:off x="10493927" y="3306764"/>
                <a:ext cx="1109663" cy="533400"/>
              </a:xfrm>
              <a:custGeom>
                <a:avLst/>
                <a:gdLst>
                  <a:gd name="T0" fmla="*/ 40 w 1397"/>
                  <a:gd name="T1" fmla="*/ 644 h 673"/>
                  <a:gd name="T2" fmla="*/ 9 w 1397"/>
                  <a:gd name="T3" fmla="*/ 595 h 673"/>
                  <a:gd name="T4" fmla="*/ 2 w 1397"/>
                  <a:gd name="T5" fmla="*/ 568 h 673"/>
                  <a:gd name="T6" fmla="*/ 0 w 1397"/>
                  <a:gd name="T7" fmla="*/ 539 h 673"/>
                  <a:gd name="T8" fmla="*/ 4 w 1397"/>
                  <a:gd name="T9" fmla="*/ 510 h 673"/>
                  <a:gd name="T10" fmla="*/ 13 w 1397"/>
                  <a:gd name="T11" fmla="*/ 481 h 673"/>
                  <a:gd name="T12" fmla="*/ 35 w 1397"/>
                  <a:gd name="T13" fmla="*/ 446 h 673"/>
                  <a:gd name="T14" fmla="*/ 74 w 1397"/>
                  <a:gd name="T15" fmla="*/ 413 h 673"/>
                  <a:gd name="T16" fmla="*/ 120 w 1397"/>
                  <a:gd name="T17" fmla="*/ 395 h 673"/>
                  <a:gd name="T18" fmla="*/ 172 w 1397"/>
                  <a:gd name="T19" fmla="*/ 395 h 673"/>
                  <a:gd name="T20" fmla="*/ 193 w 1397"/>
                  <a:gd name="T21" fmla="*/ 384 h 673"/>
                  <a:gd name="T22" fmla="*/ 187 w 1397"/>
                  <a:gd name="T23" fmla="*/ 352 h 673"/>
                  <a:gd name="T24" fmla="*/ 189 w 1397"/>
                  <a:gd name="T25" fmla="*/ 320 h 673"/>
                  <a:gd name="T26" fmla="*/ 196 w 1397"/>
                  <a:gd name="T27" fmla="*/ 288 h 673"/>
                  <a:gd name="T28" fmla="*/ 209 w 1397"/>
                  <a:gd name="T29" fmla="*/ 259 h 673"/>
                  <a:gd name="T30" fmla="*/ 239 w 1397"/>
                  <a:gd name="T31" fmla="*/ 221 h 673"/>
                  <a:gd name="T32" fmla="*/ 281 w 1397"/>
                  <a:gd name="T33" fmla="*/ 194 h 673"/>
                  <a:gd name="T34" fmla="*/ 312 w 1397"/>
                  <a:gd name="T35" fmla="*/ 182 h 673"/>
                  <a:gd name="T36" fmla="*/ 344 w 1397"/>
                  <a:gd name="T37" fmla="*/ 177 h 673"/>
                  <a:gd name="T38" fmla="*/ 366 w 1397"/>
                  <a:gd name="T39" fmla="*/ 155 h 673"/>
                  <a:gd name="T40" fmla="*/ 383 w 1397"/>
                  <a:gd name="T41" fmla="*/ 115 h 673"/>
                  <a:gd name="T42" fmla="*/ 405 w 1397"/>
                  <a:gd name="T43" fmla="*/ 80 h 673"/>
                  <a:gd name="T44" fmla="*/ 433 w 1397"/>
                  <a:gd name="T45" fmla="*/ 50 h 673"/>
                  <a:gd name="T46" fmla="*/ 467 w 1397"/>
                  <a:gd name="T47" fmla="*/ 27 h 673"/>
                  <a:gd name="T48" fmla="*/ 506 w 1397"/>
                  <a:gd name="T49" fmla="*/ 10 h 673"/>
                  <a:gd name="T50" fmla="*/ 546 w 1397"/>
                  <a:gd name="T51" fmla="*/ 1 h 673"/>
                  <a:gd name="T52" fmla="*/ 589 w 1397"/>
                  <a:gd name="T53" fmla="*/ 0 h 673"/>
                  <a:gd name="T54" fmla="*/ 636 w 1397"/>
                  <a:gd name="T55" fmla="*/ 10 h 673"/>
                  <a:gd name="T56" fmla="*/ 686 w 1397"/>
                  <a:gd name="T57" fmla="*/ 32 h 673"/>
                  <a:gd name="T58" fmla="*/ 727 w 1397"/>
                  <a:gd name="T59" fmla="*/ 67 h 673"/>
                  <a:gd name="T60" fmla="*/ 759 w 1397"/>
                  <a:gd name="T61" fmla="*/ 111 h 673"/>
                  <a:gd name="T62" fmla="*/ 789 w 1397"/>
                  <a:gd name="T63" fmla="*/ 132 h 673"/>
                  <a:gd name="T64" fmla="*/ 825 w 1397"/>
                  <a:gd name="T65" fmla="*/ 131 h 673"/>
                  <a:gd name="T66" fmla="*/ 860 w 1397"/>
                  <a:gd name="T67" fmla="*/ 137 h 673"/>
                  <a:gd name="T68" fmla="*/ 894 w 1397"/>
                  <a:gd name="T69" fmla="*/ 149 h 673"/>
                  <a:gd name="T70" fmla="*/ 924 w 1397"/>
                  <a:gd name="T71" fmla="*/ 167 h 673"/>
                  <a:gd name="T72" fmla="*/ 949 w 1397"/>
                  <a:gd name="T73" fmla="*/ 191 h 673"/>
                  <a:gd name="T74" fmla="*/ 970 w 1397"/>
                  <a:gd name="T75" fmla="*/ 220 h 673"/>
                  <a:gd name="T76" fmla="*/ 986 w 1397"/>
                  <a:gd name="T77" fmla="*/ 254 h 673"/>
                  <a:gd name="T78" fmla="*/ 995 w 1397"/>
                  <a:gd name="T79" fmla="*/ 295 h 673"/>
                  <a:gd name="T80" fmla="*/ 1017 w 1397"/>
                  <a:gd name="T81" fmla="*/ 309 h 673"/>
                  <a:gd name="T82" fmla="*/ 1059 w 1397"/>
                  <a:gd name="T83" fmla="*/ 303 h 673"/>
                  <a:gd name="T84" fmla="*/ 1101 w 1397"/>
                  <a:gd name="T85" fmla="*/ 313 h 673"/>
                  <a:gd name="T86" fmla="*/ 1136 w 1397"/>
                  <a:gd name="T87" fmla="*/ 339 h 673"/>
                  <a:gd name="T88" fmla="*/ 1159 w 1397"/>
                  <a:gd name="T89" fmla="*/ 379 h 673"/>
                  <a:gd name="T90" fmla="*/ 1164 w 1397"/>
                  <a:gd name="T91" fmla="*/ 426 h 673"/>
                  <a:gd name="T92" fmla="*/ 1176 w 1397"/>
                  <a:gd name="T93" fmla="*/ 442 h 673"/>
                  <a:gd name="T94" fmla="*/ 1210 w 1397"/>
                  <a:gd name="T95" fmla="*/ 436 h 673"/>
                  <a:gd name="T96" fmla="*/ 1243 w 1397"/>
                  <a:gd name="T97" fmla="*/ 437 h 673"/>
                  <a:gd name="T98" fmla="*/ 1275 w 1397"/>
                  <a:gd name="T99" fmla="*/ 444 h 673"/>
                  <a:gd name="T100" fmla="*/ 1307 w 1397"/>
                  <a:gd name="T101" fmla="*/ 457 h 673"/>
                  <a:gd name="T102" fmla="*/ 1334 w 1397"/>
                  <a:gd name="T103" fmla="*/ 475 h 673"/>
                  <a:gd name="T104" fmla="*/ 1367 w 1397"/>
                  <a:gd name="T105" fmla="*/ 512 h 673"/>
                  <a:gd name="T106" fmla="*/ 1384 w 1397"/>
                  <a:gd name="T107" fmla="*/ 543 h 673"/>
                  <a:gd name="T108" fmla="*/ 1393 w 1397"/>
                  <a:gd name="T109" fmla="*/ 574 h 673"/>
                  <a:gd name="T110" fmla="*/ 1397 w 1397"/>
                  <a:gd name="T111" fmla="*/ 608 h 673"/>
                  <a:gd name="T112" fmla="*/ 1395 w 1397"/>
                  <a:gd name="T113" fmla="*/ 640 h 673"/>
                  <a:gd name="T114" fmla="*/ 1385 w 1397"/>
                  <a:gd name="T115" fmla="*/ 673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397" h="673">
                    <a:moveTo>
                      <a:pt x="75" y="673"/>
                    </a:moveTo>
                    <a:lnTo>
                      <a:pt x="62" y="665"/>
                    </a:lnTo>
                    <a:lnTo>
                      <a:pt x="50" y="655"/>
                    </a:lnTo>
                    <a:lnTo>
                      <a:pt x="40" y="644"/>
                    </a:lnTo>
                    <a:lnTo>
                      <a:pt x="30" y="634"/>
                    </a:lnTo>
                    <a:lnTo>
                      <a:pt x="22" y="621"/>
                    </a:lnTo>
                    <a:lnTo>
                      <a:pt x="15" y="609"/>
                    </a:lnTo>
                    <a:lnTo>
                      <a:pt x="9" y="595"/>
                    </a:lnTo>
                    <a:lnTo>
                      <a:pt x="8" y="589"/>
                    </a:lnTo>
                    <a:lnTo>
                      <a:pt x="5" y="582"/>
                    </a:lnTo>
                    <a:lnTo>
                      <a:pt x="4" y="574"/>
                    </a:lnTo>
                    <a:lnTo>
                      <a:pt x="2" y="568"/>
                    </a:lnTo>
                    <a:lnTo>
                      <a:pt x="1" y="561"/>
                    </a:lnTo>
                    <a:lnTo>
                      <a:pt x="0" y="554"/>
                    </a:lnTo>
                    <a:lnTo>
                      <a:pt x="0" y="546"/>
                    </a:lnTo>
                    <a:lnTo>
                      <a:pt x="0" y="539"/>
                    </a:lnTo>
                    <a:lnTo>
                      <a:pt x="0" y="532"/>
                    </a:lnTo>
                    <a:lnTo>
                      <a:pt x="1" y="525"/>
                    </a:lnTo>
                    <a:lnTo>
                      <a:pt x="1" y="517"/>
                    </a:lnTo>
                    <a:lnTo>
                      <a:pt x="4" y="510"/>
                    </a:lnTo>
                    <a:lnTo>
                      <a:pt x="5" y="503"/>
                    </a:lnTo>
                    <a:lnTo>
                      <a:pt x="8" y="495"/>
                    </a:lnTo>
                    <a:lnTo>
                      <a:pt x="9" y="489"/>
                    </a:lnTo>
                    <a:lnTo>
                      <a:pt x="13" y="481"/>
                    </a:lnTo>
                    <a:lnTo>
                      <a:pt x="15" y="475"/>
                    </a:lnTo>
                    <a:lnTo>
                      <a:pt x="19" y="468"/>
                    </a:lnTo>
                    <a:lnTo>
                      <a:pt x="27" y="457"/>
                    </a:lnTo>
                    <a:lnTo>
                      <a:pt x="35" y="446"/>
                    </a:lnTo>
                    <a:lnTo>
                      <a:pt x="43" y="436"/>
                    </a:lnTo>
                    <a:lnTo>
                      <a:pt x="53" y="428"/>
                    </a:lnTo>
                    <a:lnTo>
                      <a:pt x="63" y="419"/>
                    </a:lnTo>
                    <a:lnTo>
                      <a:pt x="74" y="413"/>
                    </a:lnTo>
                    <a:lnTo>
                      <a:pt x="85" y="407"/>
                    </a:lnTo>
                    <a:lnTo>
                      <a:pt x="97" y="402"/>
                    </a:lnTo>
                    <a:lnTo>
                      <a:pt x="109" y="398"/>
                    </a:lnTo>
                    <a:lnTo>
                      <a:pt x="120" y="395"/>
                    </a:lnTo>
                    <a:lnTo>
                      <a:pt x="133" y="393"/>
                    </a:lnTo>
                    <a:lnTo>
                      <a:pt x="146" y="392"/>
                    </a:lnTo>
                    <a:lnTo>
                      <a:pt x="159" y="393"/>
                    </a:lnTo>
                    <a:lnTo>
                      <a:pt x="172" y="395"/>
                    </a:lnTo>
                    <a:lnTo>
                      <a:pt x="185" y="397"/>
                    </a:lnTo>
                    <a:lnTo>
                      <a:pt x="198" y="401"/>
                    </a:lnTo>
                    <a:lnTo>
                      <a:pt x="195" y="392"/>
                    </a:lnTo>
                    <a:lnTo>
                      <a:pt x="193" y="384"/>
                    </a:lnTo>
                    <a:lnTo>
                      <a:pt x="190" y="376"/>
                    </a:lnTo>
                    <a:lnTo>
                      <a:pt x="189" y="369"/>
                    </a:lnTo>
                    <a:lnTo>
                      <a:pt x="189" y="360"/>
                    </a:lnTo>
                    <a:lnTo>
                      <a:pt x="187" y="352"/>
                    </a:lnTo>
                    <a:lnTo>
                      <a:pt x="187" y="344"/>
                    </a:lnTo>
                    <a:lnTo>
                      <a:pt x="187" y="335"/>
                    </a:lnTo>
                    <a:lnTo>
                      <a:pt x="189" y="327"/>
                    </a:lnTo>
                    <a:lnTo>
                      <a:pt x="189" y="320"/>
                    </a:lnTo>
                    <a:lnTo>
                      <a:pt x="190" y="312"/>
                    </a:lnTo>
                    <a:lnTo>
                      <a:pt x="193" y="304"/>
                    </a:lnTo>
                    <a:lnTo>
                      <a:pt x="194" y="296"/>
                    </a:lnTo>
                    <a:lnTo>
                      <a:pt x="196" y="288"/>
                    </a:lnTo>
                    <a:lnTo>
                      <a:pt x="199" y="281"/>
                    </a:lnTo>
                    <a:lnTo>
                      <a:pt x="203" y="273"/>
                    </a:lnTo>
                    <a:lnTo>
                      <a:pt x="207" y="266"/>
                    </a:lnTo>
                    <a:lnTo>
                      <a:pt x="209" y="259"/>
                    </a:lnTo>
                    <a:lnTo>
                      <a:pt x="215" y="252"/>
                    </a:lnTo>
                    <a:lnTo>
                      <a:pt x="218" y="246"/>
                    </a:lnTo>
                    <a:lnTo>
                      <a:pt x="229" y="233"/>
                    </a:lnTo>
                    <a:lnTo>
                      <a:pt x="239" y="221"/>
                    </a:lnTo>
                    <a:lnTo>
                      <a:pt x="252" y="211"/>
                    </a:lnTo>
                    <a:lnTo>
                      <a:pt x="265" y="202"/>
                    </a:lnTo>
                    <a:lnTo>
                      <a:pt x="273" y="198"/>
                    </a:lnTo>
                    <a:lnTo>
                      <a:pt x="281" y="194"/>
                    </a:lnTo>
                    <a:lnTo>
                      <a:pt x="287" y="190"/>
                    </a:lnTo>
                    <a:lnTo>
                      <a:pt x="296" y="188"/>
                    </a:lnTo>
                    <a:lnTo>
                      <a:pt x="304" y="184"/>
                    </a:lnTo>
                    <a:lnTo>
                      <a:pt x="312" y="182"/>
                    </a:lnTo>
                    <a:lnTo>
                      <a:pt x="319" y="180"/>
                    </a:lnTo>
                    <a:lnTo>
                      <a:pt x="328" y="179"/>
                    </a:lnTo>
                    <a:lnTo>
                      <a:pt x="336" y="177"/>
                    </a:lnTo>
                    <a:lnTo>
                      <a:pt x="344" y="177"/>
                    </a:lnTo>
                    <a:lnTo>
                      <a:pt x="353" y="177"/>
                    </a:lnTo>
                    <a:lnTo>
                      <a:pt x="362" y="177"/>
                    </a:lnTo>
                    <a:lnTo>
                      <a:pt x="363" y="166"/>
                    </a:lnTo>
                    <a:lnTo>
                      <a:pt x="366" y="155"/>
                    </a:lnTo>
                    <a:lnTo>
                      <a:pt x="370" y="145"/>
                    </a:lnTo>
                    <a:lnTo>
                      <a:pt x="374" y="135"/>
                    </a:lnTo>
                    <a:lnTo>
                      <a:pt x="378" y="125"/>
                    </a:lnTo>
                    <a:lnTo>
                      <a:pt x="383" y="115"/>
                    </a:lnTo>
                    <a:lnTo>
                      <a:pt x="388" y="106"/>
                    </a:lnTo>
                    <a:lnTo>
                      <a:pt x="393" y="97"/>
                    </a:lnTo>
                    <a:lnTo>
                      <a:pt x="398" y="89"/>
                    </a:lnTo>
                    <a:lnTo>
                      <a:pt x="405" y="80"/>
                    </a:lnTo>
                    <a:lnTo>
                      <a:pt x="411" y="72"/>
                    </a:lnTo>
                    <a:lnTo>
                      <a:pt x="419" y="65"/>
                    </a:lnTo>
                    <a:lnTo>
                      <a:pt x="425" y="57"/>
                    </a:lnTo>
                    <a:lnTo>
                      <a:pt x="433" y="50"/>
                    </a:lnTo>
                    <a:lnTo>
                      <a:pt x="442" y="44"/>
                    </a:lnTo>
                    <a:lnTo>
                      <a:pt x="450" y="38"/>
                    </a:lnTo>
                    <a:lnTo>
                      <a:pt x="459" y="32"/>
                    </a:lnTo>
                    <a:lnTo>
                      <a:pt x="467" y="27"/>
                    </a:lnTo>
                    <a:lnTo>
                      <a:pt x="476" y="22"/>
                    </a:lnTo>
                    <a:lnTo>
                      <a:pt x="486" y="18"/>
                    </a:lnTo>
                    <a:lnTo>
                      <a:pt x="495" y="14"/>
                    </a:lnTo>
                    <a:lnTo>
                      <a:pt x="506" y="10"/>
                    </a:lnTo>
                    <a:lnTo>
                      <a:pt x="515" y="8"/>
                    </a:lnTo>
                    <a:lnTo>
                      <a:pt x="525" y="5"/>
                    </a:lnTo>
                    <a:lnTo>
                      <a:pt x="535" y="3"/>
                    </a:lnTo>
                    <a:lnTo>
                      <a:pt x="546" y="1"/>
                    </a:lnTo>
                    <a:lnTo>
                      <a:pt x="556" y="0"/>
                    </a:lnTo>
                    <a:lnTo>
                      <a:pt x="567" y="0"/>
                    </a:lnTo>
                    <a:lnTo>
                      <a:pt x="578" y="0"/>
                    </a:lnTo>
                    <a:lnTo>
                      <a:pt x="589" y="0"/>
                    </a:lnTo>
                    <a:lnTo>
                      <a:pt x="599" y="1"/>
                    </a:lnTo>
                    <a:lnTo>
                      <a:pt x="611" y="4"/>
                    </a:lnTo>
                    <a:lnTo>
                      <a:pt x="623" y="6"/>
                    </a:lnTo>
                    <a:lnTo>
                      <a:pt x="636" y="10"/>
                    </a:lnTo>
                    <a:lnTo>
                      <a:pt x="649" y="14"/>
                    </a:lnTo>
                    <a:lnTo>
                      <a:pt x="662" y="19"/>
                    </a:lnTo>
                    <a:lnTo>
                      <a:pt x="674" y="26"/>
                    </a:lnTo>
                    <a:lnTo>
                      <a:pt x="686" y="32"/>
                    </a:lnTo>
                    <a:lnTo>
                      <a:pt x="697" y="40"/>
                    </a:lnTo>
                    <a:lnTo>
                      <a:pt x="708" y="49"/>
                    </a:lnTo>
                    <a:lnTo>
                      <a:pt x="718" y="57"/>
                    </a:lnTo>
                    <a:lnTo>
                      <a:pt x="727" y="67"/>
                    </a:lnTo>
                    <a:lnTo>
                      <a:pt x="736" y="78"/>
                    </a:lnTo>
                    <a:lnTo>
                      <a:pt x="744" y="88"/>
                    </a:lnTo>
                    <a:lnTo>
                      <a:pt x="752" y="100"/>
                    </a:lnTo>
                    <a:lnTo>
                      <a:pt x="759" y="111"/>
                    </a:lnTo>
                    <a:lnTo>
                      <a:pt x="766" y="123"/>
                    </a:lnTo>
                    <a:lnTo>
                      <a:pt x="771" y="136"/>
                    </a:lnTo>
                    <a:lnTo>
                      <a:pt x="780" y="133"/>
                    </a:lnTo>
                    <a:lnTo>
                      <a:pt x="789" y="132"/>
                    </a:lnTo>
                    <a:lnTo>
                      <a:pt x="798" y="132"/>
                    </a:lnTo>
                    <a:lnTo>
                      <a:pt x="807" y="131"/>
                    </a:lnTo>
                    <a:lnTo>
                      <a:pt x="816" y="131"/>
                    </a:lnTo>
                    <a:lnTo>
                      <a:pt x="825" y="131"/>
                    </a:lnTo>
                    <a:lnTo>
                      <a:pt x="834" y="132"/>
                    </a:lnTo>
                    <a:lnTo>
                      <a:pt x="843" y="133"/>
                    </a:lnTo>
                    <a:lnTo>
                      <a:pt x="852" y="135"/>
                    </a:lnTo>
                    <a:lnTo>
                      <a:pt x="860" y="137"/>
                    </a:lnTo>
                    <a:lnTo>
                      <a:pt x="869" y="140"/>
                    </a:lnTo>
                    <a:lnTo>
                      <a:pt x="877" y="142"/>
                    </a:lnTo>
                    <a:lnTo>
                      <a:pt x="885" y="145"/>
                    </a:lnTo>
                    <a:lnTo>
                      <a:pt x="894" y="149"/>
                    </a:lnTo>
                    <a:lnTo>
                      <a:pt x="902" y="153"/>
                    </a:lnTo>
                    <a:lnTo>
                      <a:pt x="908" y="158"/>
                    </a:lnTo>
                    <a:lnTo>
                      <a:pt x="916" y="162"/>
                    </a:lnTo>
                    <a:lnTo>
                      <a:pt x="924" y="167"/>
                    </a:lnTo>
                    <a:lnTo>
                      <a:pt x="930" y="173"/>
                    </a:lnTo>
                    <a:lnTo>
                      <a:pt x="937" y="179"/>
                    </a:lnTo>
                    <a:lnTo>
                      <a:pt x="943" y="185"/>
                    </a:lnTo>
                    <a:lnTo>
                      <a:pt x="949" y="191"/>
                    </a:lnTo>
                    <a:lnTo>
                      <a:pt x="955" y="198"/>
                    </a:lnTo>
                    <a:lnTo>
                      <a:pt x="960" y="204"/>
                    </a:lnTo>
                    <a:lnTo>
                      <a:pt x="965" y="212"/>
                    </a:lnTo>
                    <a:lnTo>
                      <a:pt x="970" y="220"/>
                    </a:lnTo>
                    <a:lnTo>
                      <a:pt x="974" y="228"/>
                    </a:lnTo>
                    <a:lnTo>
                      <a:pt x="979" y="235"/>
                    </a:lnTo>
                    <a:lnTo>
                      <a:pt x="982" y="244"/>
                    </a:lnTo>
                    <a:lnTo>
                      <a:pt x="986" y="254"/>
                    </a:lnTo>
                    <a:lnTo>
                      <a:pt x="988" y="261"/>
                    </a:lnTo>
                    <a:lnTo>
                      <a:pt x="991" y="272"/>
                    </a:lnTo>
                    <a:lnTo>
                      <a:pt x="993" y="283"/>
                    </a:lnTo>
                    <a:lnTo>
                      <a:pt x="995" y="295"/>
                    </a:lnTo>
                    <a:lnTo>
                      <a:pt x="996" y="307"/>
                    </a:lnTo>
                    <a:lnTo>
                      <a:pt x="996" y="318"/>
                    </a:lnTo>
                    <a:lnTo>
                      <a:pt x="1006" y="313"/>
                    </a:lnTo>
                    <a:lnTo>
                      <a:pt x="1017" y="309"/>
                    </a:lnTo>
                    <a:lnTo>
                      <a:pt x="1027" y="305"/>
                    </a:lnTo>
                    <a:lnTo>
                      <a:pt x="1037" y="303"/>
                    </a:lnTo>
                    <a:lnTo>
                      <a:pt x="1049" y="303"/>
                    </a:lnTo>
                    <a:lnTo>
                      <a:pt x="1059" y="303"/>
                    </a:lnTo>
                    <a:lnTo>
                      <a:pt x="1070" y="304"/>
                    </a:lnTo>
                    <a:lnTo>
                      <a:pt x="1080" y="305"/>
                    </a:lnTo>
                    <a:lnTo>
                      <a:pt x="1090" y="309"/>
                    </a:lnTo>
                    <a:lnTo>
                      <a:pt x="1101" y="313"/>
                    </a:lnTo>
                    <a:lnTo>
                      <a:pt x="1110" y="318"/>
                    </a:lnTo>
                    <a:lnTo>
                      <a:pt x="1119" y="323"/>
                    </a:lnTo>
                    <a:lnTo>
                      <a:pt x="1128" y="331"/>
                    </a:lnTo>
                    <a:lnTo>
                      <a:pt x="1136" y="339"/>
                    </a:lnTo>
                    <a:lnTo>
                      <a:pt x="1142" y="348"/>
                    </a:lnTo>
                    <a:lnTo>
                      <a:pt x="1149" y="357"/>
                    </a:lnTo>
                    <a:lnTo>
                      <a:pt x="1155" y="367"/>
                    </a:lnTo>
                    <a:lnTo>
                      <a:pt x="1159" y="379"/>
                    </a:lnTo>
                    <a:lnTo>
                      <a:pt x="1162" y="391"/>
                    </a:lnTo>
                    <a:lnTo>
                      <a:pt x="1164" y="402"/>
                    </a:lnTo>
                    <a:lnTo>
                      <a:pt x="1166" y="414"/>
                    </a:lnTo>
                    <a:lnTo>
                      <a:pt x="1164" y="426"/>
                    </a:lnTo>
                    <a:lnTo>
                      <a:pt x="1163" y="437"/>
                    </a:lnTo>
                    <a:lnTo>
                      <a:pt x="1160" y="449"/>
                    </a:lnTo>
                    <a:lnTo>
                      <a:pt x="1168" y="446"/>
                    </a:lnTo>
                    <a:lnTo>
                      <a:pt x="1176" y="442"/>
                    </a:lnTo>
                    <a:lnTo>
                      <a:pt x="1185" y="441"/>
                    </a:lnTo>
                    <a:lnTo>
                      <a:pt x="1193" y="439"/>
                    </a:lnTo>
                    <a:lnTo>
                      <a:pt x="1202" y="437"/>
                    </a:lnTo>
                    <a:lnTo>
                      <a:pt x="1210" y="436"/>
                    </a:lnTo>
                    <a:lnTo>
                      <a:pt x="1219" y="436"/>
                    </a:lnTo>
                    <a:lnTo>
                      <a:pt x="1226" y="436"/>
                    </a:lnTo>
                    <a:lnTo>
                      <a:pt x="1235" y="436"/>
                    </a:lnTo>
                    <a:lnTo>
                      <a:pt x="1243" y="437"/>
                    </a:lnTo>
                    <a:lnTo>
                      <a:pt x="1251" y="437"/>
                    </a:lnTo>
                    <a:lnTo>
                      <a:pt x="1260" y="440"/>
                    </a:lnTo>
                    <a:lnTo>
                      <a:pt x="1268" y="441"/>
                    </a:lnTo>
                    <a:lnTo>
                      <a:pt x="1275" y="444"/>
                    </a:lnTo>
                    <a:lnTo>
                      <a:pt x="1283" y="446"/>
                    </a:lnTo>
                    <a:lnTo>
                      <a:pt x="1291" y="449"/>
                    </a:lnTo>
                    <a:lnTo>
                      <a:pt x="1299" y="453"/>
                    </a:lnTo>
                    <a:lnTo>
                      <a:pt x="1307" y="457"/>
                    </a:lnTo>
                    <a:lnTo>
                      <a:pt x="1313" y="461"/>
                    </a:lnTo>
                    <a:lnTo>
                      <a:pt x="1321" y="464"/>
                    </a:lnTo>
                    <a:lnTo>
                      <a:pt x="1327" y="470"/>
                    </a:lnTo>
                    <a:lnTo>
                      <a:pt x="1334" y="475"/>
                    </a:lnTo>
                    <a:lnTo>
                      <a:pt x="1340" y="480"/>
                    </a:lnTo>
                    <a:lnTo>
                      <a:pt x="1345" y="485"/>
                    </a:lnTo>
                    <a:lnTo>
                      <a:pt x="1357" y="498"/>
                    </a:lnTo>
                    <a:lnTo>
                      <a:pt x="1367" y="512"/>
                    </a:lnTo>
                    <a:lnTo>
                      <a:pt x="1373" y="519"/>
                    </a:lnTo>
                    <a:lnTo>
                      <a:pt x="1376" y="526"/>
                    </a:lnTo>
                    <a:lnTo>
                      <a:pt x="1380" y="534"/>
                    </a:lnTo>
                    <a:lnTo>
                      <a:pt x="1384" y="543"/>
                    </a:lnTo>
                    <a:lnTo>
                      <a:pt x="1387" y="551"/>
                    </a:lnTo>
                    <a:lnTo>
                      <a:pt x="1389" y="559"/>
                    </a:lnTo>
                    <a:lnTo>
                      <a:pt x="1392" y="567"/>
                    </a:lnTo>
                    <a:lnTo>
                      <a:pt x="1393" y="574"/>
                    </a:lnTo>
                    <a:lnTo>
                      <a:pt x="1395" y="583"/>
                    </a:lnTo>
                    <a:lnTo>
                      <a:pt x="1396" y="591"/>
                    </a:lnTo>
                    <a:lnTo>
                      <a:pt x="1397" y="599"/>
                    </a:lnTo>
                    <a:lnTo>
                      <a:pt x="1397" y="608"/>
                    </a:lnTo>
                    <a:lnTo>
                      <a:pt x="1397" y="616"/>
                    </a:lnTo>
                    <a:lnTo>
                      <a:pt x="1396" y="625"/>
                    </a:lnTo>
                    <a:lnTo>
                      <a:pt x="1396" y="633"/>
                    </a:lnTo>
                    <a:lnTo>
                      <a:pt x="1395" y="640"/>
                    </a:lnTo>
                    <a:lnTo>
                      <a:pt x="1392" y="649"/>
                    </a:lnTo>
                    <a:lnTo>
                      <a:pt x="1391" y="657"/>
                    </a:lnTo>
                    <a:lnTo>
                      <a:pt x="1388" y="665"/>
                    </a:lnTo>
                    <a:lnTo>
                      <a:pt x="1385" y="673"/>
                    </a:lnTo>
                    <a:lnTo>
                      <a:pt x="1385" y="673"/>
                    </a:lnTo>
                    <a:lnTo>
                      <a:pt x="75" y="673"/>
                    </a:lnTo>
                    <a:lnTo>
                      <a:pt x="75" y="673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840003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Result is Radionuclides Released to Environment Over Time (Atmospheric Source Term)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Isotopic activity over time (15 min)</a:t>
            </a:r>
          </a:p>
        </p:txBody>
      </p:sp>
      <p:pic>
        <p:nvPicPr>
          <p:cNvPr id="31" name="Content Placeholder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3828" y="1452542"/>
            <a:ext cx="4543492" cy="27822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29" name="Group 28"/>
          <p:cNvGrpSpPr/>
          <p:nvPr/>
        </p:nvGrpSpPr>
        <p:grpSpPr>
          <a:xfrm>
            <a:off x="838200" y="4152900"/>
            <a:ext cx="6781800" cy="2209800"/>
            <a:chOff x="404700" y="3983383"/>
            <a:chExt cx="8891700" cy="2874617"/>
          </a:xfrm>
        </p:grpSpPr>
        <p:sp>
          <p:nvSpPr>
            <p:cNvPr id="30" name="Right Arrow 29"/>
            <p:cNvSpPr/>
            <p:nvPr/>
          </p:nvSpPr>
          <p:spPr>
            <a:xfrm>
              <a:off x="2239933" y="3983383"/>
              <a:ext cx="1191849" cy="548046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070687" y="4077003"/>
              <a:ext cx="1390514" cy="340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Wind</a:t>
              </a:r>
              <a:endParaRPr lang="en-US" dirty="0"/>
            </a:p>
          </p:txBody>
        </p:sp>
        <p:sp>
          <p:nvSpPr>
            <p:cNvPr id="33" name="Right Arrow 32"/>
            <p:cNvSpPr/>
            <p:nvPr/>
          </p:nvSpPr>
          <p:spPr>
            <a:xfrm rot="5400000">
              <a:off x="5540655" y="5577849"/>
              <a:ext cx="323714" cy="337137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Right Arrow 33"/>
            <p:cNvSpPr/>
            <p:nvPr/>
          </p:nvSpPr>
          <p:spPr>
            <a:xfrm rot="5400000">
              <a:off x="7271092" y="5621273"/>
              <a:ext cx="323714" cy="337137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Isosceles Triangle 34"/>
            <p:cNvSpPr/>
            <p:nvPr/>
          </p:nvSpPr>
          <p:spPr>
            <a:xfrm rot="16200000">
              <a:off x="5001625" y="1691850"/>
              <a:ext cx="493022" cy="6877332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Can 35"/>
            <p:cNvSpPr/>
            <p:nvPr/>
          </p:nvSpPr>
          <p:spPr>
            <a:xfrm>
              <a:off x="404700" y="4659485"/>
              <a:ext cx="777624" cy="2136655"/>
            </a:xfrm>
            <a:prstGeom prst="can">
              <a:avLst/>
            </a:prstGeom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/>
            <p:cNvSpPr/>
            <p:nvPr/>
          </p:nvSpPr>
          <p:spPr>
            <a:xfrm>
              <a:off x="710622" y="4989670"/>
              <a:ext cx="1328159" cy="1865901"/>
            </a:xfrm>
            <a:prstGeom prst="cube">
              <a:avLst/>
            </a:prstGeom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94063" y="5712966"/>
              <a:ext cx="1244678" cy="780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Generation of Source Material</a:t>
              </a:r>
            </a:p>
          </p:txBody>
        </p:sp>
        <p:sp>
          <p:nvSpPr>
            <p:cNvPr id="39" name="Isosceles Triangle 38"/>
            <p:cNvSpPr/>
            <p:nvPr/>
          </p:nvSpPr>
          <p:spPr>
            <a:xfrm rot="16200000">
              <a:off x="5119562" y="2681162"/>
              <a:ext cx="493022" cy="7860654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 w="12700"/>
            <a:scene3d>
              <a:camera prst="isometricLeftDown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802714" y="4986915"/>
              <a:ext cx="1390514" cy="340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Plume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843976" y="6381063"/>
              <a:ext cx="2526190" cy="340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Dose/Concentration</a:t>
              </a:r>
            </a:p>
          </p:txBody>
        </p:sp>
        <p:sp>
          <p:nvSpPr>
            <p:cNvPr id="42" name="Freeform 10"/>
            <p:cNvSpPr>
              <a:spLocks noEditPoints="1"/>
            </p:cNvSpPr>
            <p:nvPr/>
          </p:nvSpPr>
          <p:spPr bwMode="auto">
            <a:xfrm>
              <a:off x="8367959" y="6115469"/>
              <a:ext cx="203200" cy="460375"/>
            </a:xfrm>
            <a:custGeom>
              <a:avLst/>
              <a:gdLst>
                <a:gd name="T0" fmla="*/ 142 w 254"/>
                <a:gd name="T1" fmla="*/ 559 h 579"/>
                <a:gd name="T2" fmla="*/ 159 w 254"/>
                <a:gd name="T3" fmla="*/ 577 h 579"/>
                <a:gd name="T4" fmla="*/ 174 w 254"/>
                <a:gd name="T5" fmla="*/ 579 h 579"/>
                <a:gd name="T6" fmla="*/ 194 w 254"/>
                <a:gd name="T7" fmla="*/ 570 h 579"/>
                <a:gd name="T8" fmla="*/ 203 w 254"/>
                <a:gd name="T9" fmla="*/ 551 h 579"/>
                <a:gd name="T10" fmla="*/ 204 w 254"/>
                <a:gd name="T11" fmla="*/ 171 h 579"/>
                <a:gd name="T12" fmla="*/ 210 w 254"/>
                <a:gd name="T13" fmla="*/ 165 h 579"/>
                <a:gd name="T14" fmla="*/ 217 w 254"/>
                <a:gd name="T15" fmla="*/ 171 h 579"/>
                <a:gd name="T16" fmla="*/ 217 w 254"/>
                <a:gd name="T17" fmla="*/ 328 h 579"/>
                <a:gd name="T18" fmla="*/ 225 w 254"/>
                <a:gd name="T19" fmla="*/ 340 h 579"/>
                <a:gd name="T20" fmla="*/ 239 w 254"/>
                <a:gd name="T21" fmla="*/ 344 h 579"/>
                <a:gd name="T22" fmla="*/ 251 w 254"/>
                <a:gd name="T23" fmla="*/ 336 h 579"/>
                <a:gd name="T24" fmla="*/ 254 w 254"/>
                <a:gd name="T25" fmla="*/ 326 h 579"/>
                <a:gd name="T26" fmla="*/ 251 w 254"/>
                <a:gd name="T27" fmla="*/ 132 h 579"/>
                <a:gd name="T28" fmla="*/ 239 w 254"/>
                <a:gd name="T29" fmla="*/ 124 h 579"/>
                <a:gd name="T30" fmla="*/ 15 w 254"/>
                <a:gd name="T31" fmla="*/ 124 h 579"/>
                <a:gd name="T32" fmla="*/ 3 w 254"/>
                <a:gd name="T33" fmla="*/ 132 h 579"/>
                <a:gd name="T34" fmla="*/ 0 w 254"/>
                <a:gd name="T35" fmla="*/ 326 h 579"/>
                <a:gd name="T36" fmla="*/ 6 w 254"/>
                <a:gd name="T37" fmla="*/ 339 h 579"/>
                <a:gd name="T38" fmla="*/ 19 w 254"/>
                <a:gd name="T39" fmla="*/ 344 h 579"/>
                <a:gd name="T40" fmla="*/ 32 w 254"/>
                <a:gd name="T41" fmla="*/ 339 h 579"/>
                <a:gd name="T42" fmla="*/ 38 w 254"/>
                <a:gd name="T43" fmla="*/ 326 h 579"/>
                <a:gd name="T44" fmla="*/ 38 w 254"/>
                <a:gd name="T45" fmla="*/ 168 h 579"/>
                <a:gd name="T46" fmla="*/ 46 w 254"/>
                <a:gd name="T47" fmla="*/ 165 h 579"/>
                <a:gd name="T48" fmla="*/ 51 w 254"/>
                <a:gd name="T49" fmla="*/ 171 h 579"/>
                <a:gd name="T50" fmla="*/ 51 w 254"/>
                <a:gd name="T51" fmla="*/ 554 h 579"/>
                <a:gd name="T52" fmla="*/ 64 w 254"/>
                <a:gd name="T53" fmla="*/ 573 h 579"/>
                <a:gd name="T54" fmla="*/ 82 w 254"/>
                <a:gd name="T55" fmla="*/ 579 h 579"/>
                <a:gd name="T56" fmla="*/ 101 w 254"/>
                <a:gd name="T57" fmla="*/ 574 h 579"/>
                <a:gd name="T58" fmla="*/ 113 w 254"/>
                <a:gd name="T59" fmla="*/ 554 h 579"/>
                <a:gd name="T60" fmla="*/ 115 w 254"/>
                <a:gd name="T61" fmla="*/ 350 h 579"/>
                <a:gd name="T62" fmla="*/ 119 w 254"/>
                <a:gd name="T63" fmla="*/ 341 h 579"/>
                <a:gd name="T64" fmla="*/ 128 w 254"/>
                <a:gd name="T65" fmla="*/ 338 h 579"/>
                <a:gd name="T66" fmla="*/ 135 w 254"/>
                <a:gd name="T67" fmla="*/ 341 h 579"/>
                <a:gd name="T68" fmla="*/ 141 w 254"/>
                <a:gd name="T69" fmla="*/ 350 h 579"/>
                <a:gd name="T70" fmla="*/ 141 w 254"/>
                <a:gd name="T71" fmla="*/ 547 h 579"/>
                <a:gd name="T72" fmla="*/ 73 w 254"/>
                <a:gd name="T73" fmla="*/ 39 h 579"/>
                <a:gd name="T74" fmla="*/ 84 w 254"/>
                <a:gd name="T75" fmla="*/ 19 h 579"/>
                <a:gd name="T76" fmla="*/ 101 w 254"/>
                <a:gd name="T77" fmla="*/ 6 h 579"/>
                <a:gd name="T78" fmla="*/ 121 w 254"/>
                <a:gd name="T79" fmla="*/ 0 h 579"/>
                <a:gd name="T80" fmla="*/ 144 w 254"/>
                <a:gd name="T81" fmla="*/ 2 h 579"/>
                <a:gd name="T82" fmla="*/ 163 w 254"/>
                <a:gd name="T83" fmla="*/ 12 h 579"/>
                <a:gd name="T84" fmla="*/ 177 w 254"/>
                <a:gd name="T85" fmla="*/ 28 h 579"/>
                <a:gd name="T86" fmla="*/ 183 w 254"/>
                <a:gd name="T87" fmla="*/ 49 h 579"/>
                <a:gd name="T88" fmla="*/ 182 w 254"/>
                <a:gd name="T89" fmla="*/ 66 h 579"/>
                <a:gd name="T90" fmla="*/ 174 w 254"/>
                <a:gd name="T91" fmla="*/ 85 h 579"/>
                <a:gd name="T92" fmla="*/ 159 w 254"/>
                <a:gd name="T93" fmla="*/ 101 h 579"/>
                <a:gd name="T94" fmla="*/ 138 w 254"/>
                <a:gd name="T95" fmla="*/ 109 h 579"/>
                <a:gd name="T96" fmla="*/ 116 w 254"/>
                <a:gd name="T97" fmla="*/ 109 h 579"/>
                <a:gd name="T98" fmla="*/ 95 w 254"/>
                <a:gd name="T99" fmla="*/ 101 h 579"/>
                <a:gd name="T100" fmla="*/ 80 w 254"/>
                <a:gd name="T101" fmla="*/ 85 h 579"/>
                <a:gd name="T102" fmla="*/ 72 w 254"/>
                <a:gd name="T103" fmla="*/ 66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4" h="579">
                  <a:moveTo>
                    <a:pt x="141" y="547"/>
                  </a:moveTo>
                  <a:lnTo>
                    <a:pt x="141" y="550"/>
                  </a:lnTo>
                  <a:lnTo>
                    <a:pt x="141" y="554"/>
                  </a:lnTo>
                  <a:lnTo>
                    <a:pt x="142" y="559"/>
                  </a:lnTo>
                  <a:lnTo>
                    <a:pt x="144" y="565"/>
                  </a:lnTo>
                  <a:lnTo>
                    <a:pt x="148" y="569"/>
                  </a:lnTo>
                  <a:lnTo>
                    <a:pt x="154" y="573"/>
                  </a:lnTo>
                  <a:lnTo>
                    <a:pt x="159" y="577"/>
                  </a:lnTo>
                  <a:lnTo>
                    <a:pt x="165" y="578"/>
                  </a:lnTo>
                  <a:lnTo>
                    <a:pt x="168" y="579"/>
                  </a:lnTo>
                  <a:lnTo>
                    <a:pt x="172" y="579"/>
                  </a:lnTo>
                  <a:lnTo>
                    <a:pt x="174" y="579"/>
                  </a:lnTo>
                  <a:lnTo>
                    <a:pt x="178" y="578"/>
                  </a:lnTo>
                  <a:lnTo>
                    <a:pt x="183" y="577"/>
                  </a:lnTo>
                  <a:lnTo>
                    <a:pt x="190" y="574"/>
                  </a:lnTo>
                  <a:lnTo>
                    <a:pt x="194" y="570"/>
                  </a:lnTo>
                  <a:lnTo>
                    <a:pt x="198" y="565"/>
                  </a:lnTo>
                  <a:lnTo>
                    <a:pt x="201" y="560"/>
                  </a:lnTo>
                  <a:lnTo>
                    <a:pt x="203" y="554"/>
                  </a:lnTo>
                  <a:lnTo>
                    <a:pt x="203" y="551"/>
                  </a:lnTo>
                  <a:lnTo>
                    <a:pt x="204" y="548"/>
                  </a:lnTo>
                  <a:lnTo>
                    <a:pt x="204" y="547"/>
                  </a:lnTo>
                  <a:lnTo>
                    <a:pt x="204" y="171"/>
                  </a:lnTo>
                  <a:lnTo>
                    <a:pt x="204" y="171"/>
                  </a:lnTo>
                  <a:lnTo>
                    <a:pt x="204" y="168"/>
                  </a:lnTo>
                  <a:lnTo>
                    <a:pt x="205" y="167"/>
                  </a:lnTo>
                  <a:lnTo>
                    <a:pt x="208" y="165"/>
                  </a:lnTo>
                  <a:lnTo>
                    <a:pt x="210" y="165"/>
                  </a:lnTo>
                  <a:lnTo>
                    <a:pt x="212" y="165"/>
                  </a:lnTo>
                  <a:lnTo>
                    <a:pt x="214" y="167"/>
                  </a:lnTo>
                  <a:lnTo>
                    <a:pt x="216" y="168"/>
                  </a:lnTo>
                  <a:lnTo>
                    <a:pt x="217" y="171"/>
                  </a:lnTo>
                  <a:lnTo>
                    <a:pt x="217" y="171"/>
                  </a:lnTo>
                  <a:lnTo>
                    <a:pt x="217" y="171"/>
                  </a:lnTo>
                  <a:lnTo>
                    <a:pt x="217" y="326"/>
                  </a:lnTo>
                  <a:lnTo>
                    <a:pt x="217" y="328"/>
                  </a:lnTo>
                  <a:lnTo>
                    <a:pt x="218" y="332"/>
                  </a:lnTo>
                  <a:lnTo>
                    <a:pt x="220" y="336"/>
                  </a:lnTo>
                  <a:lnTo>
                    <a:pt x="222" y="339"/>
                  </a:lnTo>
                  <a:lnTo>
                    <a:pt x="225" y="340"/>
                  </a:lnTo>
                  <a:lnTo>
                    <a:pt x="229" y="343"/>
                  </a:lnTo>
                  <a:lnTo>
                    <a:pt x="231" y="344"/>
                  </a:lnTo>
                  <a:lnTo>
                    <a:pt x="235" y="344"/>
                  </a:lnTo>
                  <a:lnTo>
                    <a:pt x="239" y="344"/>
                  </a:lnTo>
                  <a:lnTo>
                    <a:pt x="243" y="343"/>
                  </a:lnTo>
                  <a:lnTo>
                    <a:pt x="245" y="340"/>
                  </a:lnTo>
                  <a:lnTo>
                    <a:pt x="249" y="339"/>
                  </a:lnTo>
                  <a:lnTo>
                    <a:pt x="251" y="336"/>
                  </a:lnTo>
                  <a:lnTo>
                    <a:pt x="253" y="332"/>
                  </a:lnTo>
                  <a:lnTo>
                    <a:pt x="254" y="328"/>
                  </a:lnTo>
                  <a:lnTo>
                    <a:pt x="254" y="326"/>
                  </a:lnTo>
                  <a:lnTo>
                    <a:pt x="254" y="326"/>
                  </a:lnTo>
                  <a:lnTo>
                    <a:pt x="254" y="142"/>
                  </a:lnTo>
                  <a:lnTo>
                    <a:pt x="254" y="138"/>
                  </a:lnTo>
                  <a:lnTo>
                    <a:pt x="253" y="134"/>
                  </a:lnTo>
                  <a:lnTo>
                    <a:pt x="251" y="132"/>
                  </a:lnTo>
                  <a:lnTo>
                    <a:pt x="249" y="129"/>
                  </a:lnTo>
                  <a:lnTo>
                    <a:pt x="245" y="127"/>
                  </a:lnTo>
                  <a:lnTo>
                    <a:pt x="243" y="125"/>
                  </a:lnTo>
                  <a:lnTo>
                    <a:pt x="239" y="124"/>
                  </a:lnTo>
                  <a:lnTo>
                    <a:pt x="235" y="124"/>
                  </a:lnTo>
                  <a:lnTo>
                    <a:pt x="235" y="124"/>
                  </a:lnTo>
                  <a:lnTo>
                    <a:pt x="19" y="124"/>
                  </a:lnTo>
                  <a:lnTo>
                    <a:pt x="15" y="124"/>
                  </a:lnTo>
                  <a:lnTo>
                    <a:pt x="11" y="125"/>
                  </a:lnTo>
                  <a:lnTo>
                    <a:pt x="9" y="127"/>
                  </a:lnTo>
                  <a:lnTo>
                    <a:pt x="6" y="129"/>
                  </a:lnTo>
                  <a:lnTo>
                    <a:pt x="3" y="132"/>
                  </a:lnTo>
                  <a:lnTo>
                    <a:pt x="1" y="134"/>
                  </a:lnTo>
                  <a:lnTo>
                    <a:pt x="0" y="138"/>
                  </a:lnTo>
                  <a:lnTo>
                    <a:pt x="0" y="142"/>
                  </a:lnTo>
                  <a:lnTo>
                    <a:pt x="0" y="326"/>
                  </a:lnTo>
                  <a:lnTo>
                    <a:pt x="0" y="328"/>
                  </a:lnTo>
                  <a:lnTo>
                    <a:pt x="1" y="332"/>
                  </a:lnTo>
                  <a:lnTo>
                    <a:pt x="3" y="336"/>
                  </a:lnTo>
                  <a:lnTo>
                    <a:pt x="6" y="339"/>
                  </a:lnTo>
                  <a:lnTo>
                    <a:pt x="9" y="340"/>
                  </a:lnTo>
                  <a:lnTo>
                    <a:pt x="11" y="343"/>
                  </a:lnTo>
                  <a:lnTo>
                    <a:pt x="15" y="344"/>
                  </a:lnTo>
                  <a:lnTo>
                    <a:pt x="19" y="344"/>
                  </a:lnTo>
                  <a:lnTo>
                    <a:pt x="23" y="344"/>
                  </a:lnTo>
                  <a:lnTo>
                    <a:pt x="27" y="343"/>
                  </a:lnTo>
                  <a:lnTo>
                    <a:pt x="29" y="340"/>
                  </a:lnTo>
                  <a:lnTo>
                    <a:pt x="32" y="339"/>
                  </a:lnTo>
                  <a:lnTo>
                    <a:pt x="35" y="336"/>
                  </a:lnTo>
                  <a:lnTo>
                    <a:pt x="36" y="332"/>
                  </a:lnTo>
                  <a:lnTo>
                    <a:pt x="37" y="328"/>
                  </a:lnTo>
                  <a:lnTo>
                    <a:pt x="38" y="326"/>
                  </a:lnTo>
                  <a:lnTo>
                    <a:pt x="38" y="326"/>
                  </a:lnTo>
                  <a:lnTo>
                    <a:pt x="38" y="326"/>
                  </a:lnTo>
                  <a:lnTo>
                    <a:pt x="38" y="171"/>
                  </a:lnTo>
                  <a:lnTo>
                    <a:pt x="38" y="168"/>
                  </a:lnTo>
                  <a:lnTo>
                    <a:pt x="40" y="167"/>
                  </a:lnTo>
                  <a:lnTo>
                    <a:pt x="42" y="165"/>
                  </a:lnTo>
                  <a:lnTo>
                    <a:pt x="45" y="165"/>
                  </a:lnTo>
                  <a:lnTo>
                    <a:pt x="46" y="165"/>
                  </a:lnTo>
                  <a:lnTo>
                    <a:pt x="49" y="167"/>
                  </a:lnTo>
                  <a:lnTo>
                    <a:pt x="50" y="168"/>
                  </a:lnTo>
                  <a:lnTo>
                    <a:pt x="51" y="171"/>
                  </a:lnTo>
                  <a:lnTo>
                    <a:pt x="51" y="171"/>
                  </a:lnTo>
                  <a:lnTo>
                    <a:pt x="51" y="171"/>
                  </a:lnTo>
                  <a:lnTo>
                    <a:pt x="51" y="547"/>
                  </a:lnTo>
                  <a:lnTo>
                    <a:pt x="51" y="550"/>
                  </a:lnTo>
                  <a:lnTo>
                    <a:pt x="51" y="554"/>
                  </a:lnTo>
                  <a:lnTo>
                    <a:pt x="53" y="559"/>
                  </a:lnTo>
                  <a:lnTo>
                    <a:pt x="57" y="565"/>
                  </a:lnTo>
                  <a:lnTo>
                    <a:pt x="59" y="569"/>
                  </a:lnTo>
                  <a:lnTo>
                    <a:pt x="64" y="573"/>
                  </a:lnTo>
                  <a:lnTo>
                    <a:pt x="69" y="577"/>
                  </a:lnTo>
                  <a:lnTo>
                    <a:pt x="76" y="578"/>
                  </a:lnTo>
                  <a:lnTo>
                    <a:pt x="79" y="579"/>
                  </a:lnTo>
                  <a:lnTo>
                    <a:pt x="82" y="579"/>
                  </a:lnTo>
                  <a:lnTo>
                    <a:pt x="85" y="579"/>
                  </a:lnTo>
                  <a:lnTo>
                    <a:pt x="89" y="578"/>
                  </a:lnTo>
                  <a:lnTo>
                    <a:pt x="94" y="577"/>
                  </a:lnTo>
                  <a:lnTo>
                    <a:pt x="101" y="574"/>
                  </a:lnTo>
                  <a:lnTo>
                    <a:pt x="104" y="570"/>
                  </a:lnTo>
                  <a:lnTo>
                    <a:pt x="108" y="565"/>
                  </a:lnTo>
                  <a:lnTo>
                    <a:pt x="112" y="560"/>
                  </a:lnTo>
                  <a:lnTo>
                    <a:pt x="113" y="554"/>
                  </a:lnTo>
                  <a:lnTo>
                    <a:pt x="115" y="551"/>
                  </a:lnTo>
                  <a:lnTo>
                    <a:pt x="115" y="548"/>
                  </a:lnTo>
                  <a:lnTo>
                    <a:pt x="115" y="547"/>
                  </a:lnTo>
                  <a:lnTo>
                    <a:pt x="115" y="350"/>
                  </a:lnTo>
                  <a:lnTo>
                    <a:pt x="115" y="348"/>
                  </a:lnTo>
                  <a:lnTo>
                    <a:pt x="116" y="345"/>
                  </a:lnTo>
                  <a:lnTo>
                    <a:pt x="116" y="343"/>
                  </a:lnTo>
                  <a:lnTo>
                    <a:pt x="119" y="341"/>
                  </a:lnTo>
                  <a:lnTo>
                    <a:pt x="120" y="340"/>
                  </a:lnTo>
                  <a:lnTo>
                    <a:pt x="123" y="339"/>
                  </a:lnTo>
                  <a:lnTo>
                    <a:pt x="125" y="338"/>
                  </a:lnTo>
                  <a:lnTo>
                    <a:pt x="128" y="338"/>
                  </a:lnTo>
                  <a:lnTo>
                    <a:pt x="130" y="338"/>
                  </a:lnTo>
                  <a:lnTo>
                    <a:pt x="132" y="339"/>
                  </a:lnTo>
                  <a:lnTo>
                    <a:pt x="134" y="340"/>
                  </a:lnTo>
                  <a:lnTo>
                    <a:pt x="135" y="341"/>
                  </a:lnTo>
                  <a:lnTo>
                    <a:pt x="138" y="343"/>
                  </a:lnTo>
                  <a:lnTo>
                    <a:pt x="139" y="345"/>
                  </a:lnTo>
                  <a:lnTo>
                    <a:pt x="139" y="348"/>
                  </a:lnTo>
                  <a:lnTo>
                    <a:pt x="141" y="350"/>
                  </a:lnTo>
                  <a:lnTo>
                    <a:pt x="141" y="350"/>
                  </a:lnTo>
                  <a:lnTo>
                    <a:pt x="141" y="350"/>
                  </a:lnTo>
                  <a:lnTo>
                    <a:pt x="141" y="547"/>
                  </a:lnTo>
                  <a:lnTo>
                    <a:pt x="141" y="547"/>
                  </a:lnTo>
                  <a:close/>
                  <a:moveTo>
                    <a:pt x="71" y="54"/>
                  </a:moveTo>
                  <a:lnTo>
                    <a:pt x="71" y="49"/>
                  </a:lnTo>
                  <a:lnTo>
                    <a:pt x="72" y="44"/>
                  </a:lnTo>
                  <a:lnTo>
                    <a:pt x="73" y="39"/>
                  </a:lnTo>
                  <a:lnTo>
                    <a:pt x="75" y="34"/>
                  </a:lnTo>
                  <a:lnTo>
                    <a:pt x="77" y="28"/>
                  </a:lnTo>
                  <a:lnTo>
                    <a:pt x="80" y="23"/>
                  </a:lnTo>
                  <a:lnTo>
                    <a:pt x="84" y="19"/>
                  </a:lnTo>
                  <a:lnTo>
                    <a:pt x="88" y="15"/>
                  </a:lnTo>
                  <a:lnTo>
                    <a:pt x="91" y="12"/>
                  </a:lnTo>
                  <a:lnTo>
                    <a:pt x="95" y="9"/>
                  </a:lnTo>
                  <a:lnTo>
                    <a:pt x="101" y="6"/>
                  </a:lnTo>
                  <a:lnTo>
                    <a:pt x="106" y="4"/>
                  </a:lnTo>
                  <a:lnTo>
                    <a:pt x="111" y="2"/>
                  </a:lnTo>
                  <a:lnTo>
                    <a:pt x="116" y="1"/>
                  </a:lnTo>
                  <a:lnTo>
                    <a:pt x="121" y="0"/>
                  </a:lnTo>
                  <a:lnTo>
                    <a:pt x="128" y="0"/>
                  </a:lnTo>
                  <a:lnTo>
                    <a:pt x="133" y="0"/>
                  </a:lnTo>
                  <a:lnTo>
                    <a:pt x="138" y="1"/>
                  </a:lnTo>
                  <a:lnTo>
                    <a:pt x="144" y="2"/>
                  </a:lnTo>
                  <a:lnTo>
                    <a:pt x="150" y="4"/>
                  </a:lnTo>
                  <a:lnTo>
                    <a:pt x="154" y="6"/>
                  </a:lnTo>
                  <a:lnTo>
                    <a:pt x="159" y="9"/>
                  </a:lnTo>
                  <a:lnTo>
                    <a:pt x="163" y="12"/>
                  </a:lnTo>
                  <a:lnTo>
                    <a:pt x="166" y="15"/>
                  </a:lnTo>
                  <a:lnTo>
                    <a:pt x="170" y="19"/>
                  </a:lnTo>
                  <a:lnTo>
                    <a:pt x="174" y="23"/>
                  </a:lnTo>
                  <a:lnTo>
                    <a:pt x="177" y="28"/>
                  </a:lnTo>
                  <a:lnTo>
                    <a:pt x="179" y="34"/>
                  </a:lnTo>
                  <a:lnTo>
                    <a:pt x="181" y="39"/>
                  </a:lnTo>
                  <a:lnTo>
                    <a:pt x="182" y="44"/>
                  </a:lnTo>
                  <a:lnTo>
                    <a:pt x="183" y="49"/>
                  </a:lnTo>
                  <a:lnTo>
                    <a:pt x="183" y="54"/>
                  </a:lnTo>
                  <a:lnTo>
                    <a:pt x="183" y="54"/>
                  </a:lnTo>
                  <a:lnTo>
                    <a:pt x="183" y="61"/>
                  </a:lnTo>
                  <a:lnTo>
                    <a:pt x="182" y="66"/>
                  </a:lnTo>
                  <a:lnTo>
                    <a:pt x="181" y="71"/>
                  </a:lnTo>
                  <a:lnTo>
                    <a:pt x="179" y="76"/>
                  </a:lnTo>
                  <a:lnTo>
                    <a:pt x="177" y="81"/>
                  </a:lnTo>
                  <a:lnTo>
                    <a:pt x="174" y="85"/>
                  </a:lnTo>
                  <a:lnTo>
                    <a:pt x="170" y="89"/>
                  </a:lnTo>
                  <a:lnTo>
                    <a:pt x="166" y="93"/>
                  </a:lnTo>
                  <a:lnTo>
                    <a:pt x="163" y="97"/>
                  </a:lnTo>
                  <a:lnTo>
                    <a:pt x="159" y="101"/>
                  </a:lnTo>
                  <a:lnTo>
                    <a:pt x="154" y="103"/>
                  </a:lnTo>
                  <a:lnTo>
                    <a:pt x="150" y="106"/>
                  </a:lnTo>
                  <a:lnTo>
                    <a:pt x="144" y="107"/>
                  </a:lnTo>
                  <a:lnTo>
                    <a:pt x="138" y="109"/>
                  </a:lnTo>
                  <a:lnTo>
                    <a:pt x="133" y="110"/>
                  </a:lnTo>
                  <a:lnTo>
                    <a:pt x="128" y="110"/>
                  </a:lnTo>
                  <a:lnTo>
                    <a:pt x="121" y="110"/>
                  </a:lnTo>
                  <a:lnTo>
                    <a:pt x="116" y="109"/>
                  </a:lnTo>
                  <a:lnTo>
                    <a:pt x="111" y="107"/>
                  </a:lnTo>
                  <a:lnTo>
                    <a:pt x="106" y="106"/>
                  </a:lnTo>
                  <a:lnTo>
                    <a:pt x="101" y="103"/>
                  </a:lnTo>
                  <a:lnTo>
                    <a:pt x="95" y="101"/>
                  </a:lnTo>
                  <a:lnTo>
                    <a:pt x="91" y="97"/>
                  </a:lnTo>
                  <a:lnTo>
                    <a:pt x="88" y="93"/>
                  </a:lnTo>
                  <a:lnTo>
                    <a:pt x="84" y="89"/>
                  </a:lnTo>
                  <a:lnTo>
                    <a:pt x="80" y="85"/>
                  </a:lnTo>
                  <a:lnTo>
                    <a:pt x="77" y="81"/>
                  </a:lnTo>
                  <a:lnTo>
                    <a:pt x="75" y="76"/>
                  </a:lnTo>
                  <a:lnTo>
                    <a:pt x="73" y="71"/>
                  </a:lnTo>
                  <a:lnTo>
                    <a:pt x="72" y="66"/>
                  </a:lnTo>
                  <a:lnTo>
                    <a:pt x="71" y="61"/>
                  </a:lnTo>
                  <a:lnTo>
                    <a:pt x="71" y="54"/>
                  </a:lnTo>
                  <a:lnTo>
                    <a:pt x="71" y="5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0"/>
            <p:cNvSpPr>
              <a:spLocks noEditPoints="1"/>
            </p:cNvSpPr>
            <p:nvPr/>
          </p:nvSpPr>
          <p:spPr bwMode="auto">
            <a:xfrm>
              <a:off x="8164757" y="6256547"/>
              <a:ext cx="203200" cy="460375"/>
            </a:xfrm>
            <a:custGeom>
              <a:avLst/>
              <a:gdLst>
                <a:gd name="T0" fmla="*/ 142 w 254"/>
                <a:gd name="T1" fmla="*/ 559 h 579"/>
                <a:gd name="T2" fmla="*/ 159 w 254"/>
                <a:gd name="T3" fmla="*/ 577 h 579"/>
                <a:gd name="T4" fmla="*/ 174 w 254"/>
                <a:gd name="T5" fmla="*/ 579 h 579"/>
                <a:gd name="T6" fmla="*/ 194 w 254"/>
                <a:gd name="T7" fmla="*/ 570 h 579"/>
                <a:gd name="T8" fmla="*/ 203 w 254"/>
                <a:gd name="T9" fmla="*/ 551 h 579"/>
                <a:gd name="T10" fmla="*/ 204 w 254"/>
                <a:gd name="T11" fmla="*/ 171 h 579"/>
                <a:gd name="T12" fmla="*/ 210 w 254"/>
                <a:gd name="T13" fmla="*/ 165 h 579"/>
                <a:gd name="T14" fmla="*/ 217 w 254"/>
                <a:gd name="T15" fmla="*/ 171 h 579"/>
                <a:gd name="T16" fmla="*/ 217 w 254"/>
                <a:gd name="T17" fmla="*/ 328 h 579"/>
                <a:gd name="T18" fmla="*/ 225 w 254"/>
                <a:gd name="T19" fmla="*/ 340 h 579"/>
                <a:gd name="T20" fmla="*/ 239 w 254"/>
                <a:gd name="T21" fmla="*/ 344 h 579"/>
                <a:gd name="T22" fmla="*/ 251 w 254"/>
                <a:gd name="T23" fmla="*/ 336 h 579"/>
                <a:gd name="T24" fmla="*/ 254 w 254"/>
                <a:gd name="T25" fmla="*/ 326 h 579"/>
                <a:gd name="T26" fmla="*/ 251 w 254"/>
                <a:gd name="T27" fmla="*/ 132 h 579"/>
                <a:gd name="T28" fmla="*/ 239 w 254"/>
                <a:gd name="T29" fmla="*/ 124 h 579"/>
                <a:gd name="T30" fmla="*/ 15 w 254"/>
                <a:gd name="T31" fmla="*/ 124 h 579"/>
                <a:gd name="T32" fmla="*/ 3 w 254"/>
                <a:gd name="T33" fmla="*/ 132 h 579"/>
                <a:gd name="T34" fmla="*/ 0 w 254"/>
                <a:gd name="T35" fmla="*/ 326 h 579"/>
                <a:gd name="T36" fmla="*/ 6 w 254"/>
                <a:gd name="T37" fmla="*/ 339 h 579"/>
                <a:gd name="T38" fmla="*/ 19 w 254"/>
                <a:gd name="T39" fmla="*/ 344 h 579"/>
                <a:gd name="T40" fmla="*/ 32 w 254"/>
                <a:gd name="T41" fmla="*/ 339 h 579"/>
                <a:gd name="T42" fmla="*/ 38 w 254"/>
                <a:gd name="T43" fmla="*/ 326 h 579"/>
                <a:gd name="T44" fmla="*/ 38 w 254"/>
                <a:gd name="T45" fmla="*/ 168 h 579"/>
                <a:gd name="T46" fmla="*/ 46 w 254"/>
                <a:gd name="T47" fmla="*/ 165 h 579"/>
                <a:gd name="T48" fmla="*/ 51 w 254"/>
                <a:gd name="T49" fmla="*/ 171 h 579"/>
                <a:gd name="T50" fmla="*/ 51 w 254"/>
                <a:gd name="T51" fmla="*/ 554 h 579"/>
                <a:gd name="T52" fmla="*/ 64 w 254"/>
                <a:gd name="T53" fmla="*/ 573 h 579"/>
                <a:gd name="T54" fmla="*/ 82 w 254"/>
                <a:gd name="T55" fmla="*/ 579 h 579"/>
                <a:gd name="T56" fmla="*/ 101 w 254"/>
                <a:gd name="T57" fmla="*/ 574 h 579"/>
                <a:gd name="T58" fmla="*/ 113 w 254"/>
                <a:gd name="T59" fmla="*/ 554 h 579"/>
                <a:gd name="T60" fmla="*/ 115 w 254"/>
                <a:gd name="T61" fmla="*/ 350 h 579"/>
                <a:gd name="T62" fmla="*/ 119 w 254"/>
                <a:gd name="T63" fmla="*/ 341 h 579"/>
                <a:gd name="T64" fmla="*/ 128 w 254"/>
                <a:gd name="T65" fmla="*/ 338 h 579"/>
                <a:gd name="T66" fmla="*/ 135 w 254"/>
                <a:gd name="T67" fmla="*/ 341 h 579"/>
                <a:gd name="T68" fmla="*/ 141 w 254"/>
                <a:gd name="T69" fmla="*/ 350 h 579"/>
                <a:gd name="T70" fmla="*/ 141 w 254"/>
                <a:gd name="T71" fmla="*/ 547 h 579"/>
                <a:gd name="T72" fmla="*/ 73 w 254"/>
                <a:gd name="T73" fmla="*/ 39 h 579"/>
                <a:gd name="T74" fmla="*/ 84 w 254"/>
                <a:gd name="T75" fmla="*/ 19 h 579"/>
                <a:gd name="T76" fmla="*/ 101 w 254"/>
                <a:gd name="T77" fmla="*/ 6 h 579"/>
                <a:gd name="T78" fmla="*/ 121 w 254"/>
                <a:gd name="T79" fmla="*/ 0 h 579"/>
                <a:gd name="T80" fmla="*/ 144 w 254"/>
                <a:gd name="T81" fmla="*/ 2 h 579"/>
                <a:gd name="T82" fmla="*/ 163 w 254"/>
                <a:gd name="T83" fmla="*/ 12 h 579"/>
                <a:gd name="T84" fmla="*/ 177 w 254"/>
                <a:gd name="T85" fmla="*/ 28 h 579"/>
                <a:gd name="T86" fmla="*/ 183 w 254"/>
                <a:gd name="T87" fmla="*/ 49 h 579"/>
                <a:gd name="T88" fmla="*/ 182 w 254"/>
                <a:gd name="T89" fmla="*/ 66 h 579"/>
                <a:gd name="T90" fmla="*/ 174 w 254"/>
                <a:gd name="T91" fmla="*/ 85 h 579"/>
                <a:gd name="T92" fmla="*/ 159 w 254"/>
                <a:gd name="T93" fmla="*/ 101 h 579"/>
                <a:gd name="T94" fmla="*/ 138 w 254"/>
                <a:gd name="T95" fmla="*/ 109 h 579"/>
                <a:gd name="T96" fmla="*/ 116 w 254"/>
                <a:gd name="T97" fmla="*/ 109 h 579"/>
                <a:gd name="T98" fmla="*/ 95 w 254"/>
                <a:gd name="T99" fmla="*/ 101 h 579"/>
                <a:gd name="T100" fmla="*/ 80 w 254"/>
                <a:gd name="T101" fmla="*/ 85 h 579"/>
                <a:gd name="T102" fmla="*/ 72 w 254"/>
                <a:gd name="T103" fmla="*/ 66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4" h="579">
                  <a:moveTo>
                    <a:pt x="141" y="547"/>
                  </a:moveTo>
                  <a:lnTo>
                    <a:pt x="141" y="550"/>
                  </a:lnTo>
                  <a:lnTo>
                    <a:pt x="141" y="554"/>
                  </a:lnTo>
                  <a:lnTo>
                    <a:pt x="142" y="559"/>
                  </a:lnTo>
                  <a:lnTo>
                    <a:pt x="144" y="565"/>
                  </a:lnTo>
                  <a:lnTo>
                    <a:pt x="148" y="569"/>
                  </a:lnTo>
                  <a:lnTo>
                    <a:pt x="154" y="573"/>
                  </a:lnTo>
                  <a:lnTo>
                    <a:pt x="159" y="577"/>
                  </a:lnTo>
                  <a:lnTo>
                    <a:pt x="165" y="578"/>
                  </a:lnTo>
                  <a:lnTo>
                    <a:pt x="168" y="579"/>
                  </a:lnTo>
                  <a:lnTo>
                    <a:pt x="172" y="579"/>
                  </a:lnTo>
                  <a:lnTo>
                    <a:pt x="174" y="579"/>
                  </a:lnTo>
                  <a:lnTo>
                    <a:pt x="178" y="578"/>
                  </a:lnTo>
                  <a:lnTo>
                    <a:pt x="183" y="577"/>
                  </a:lnTo>
                  <a:lnTo>
                    <a:pt x="190" y="574"/>
                  </a:lnTo>
                  <a:lnTo>
                    <a:pt x="194" y="570"/>
                  </a:lnTo>
                  <a:lnTo>
                    <a:pt x="198" y="565"/>
                  </a:lnTo>
                  <a:lnTo>
                    <a:pt x="201" y="560"/>
                  </a:lnTo>
                  <a:lnTo>
                    <a:pt x="203" y="554"/>
                  </a:lnTo>
                  <a:lnTo>
                    <a:pt x="203" y="551"/>
                  </a:lnTo>
                  <a:lnTo>
                    <a:pt x="204" y="548"/>
                  </a:lnTo>
                  <a:lnTo>
                    <a:pt x="204" y="547"/>
                  </a:lnTo>
                  <a:lnTo>
                    <a:pt x="204" y="171"/>
                  </a:lnTo>
                  <a:lnTo>
                    <a:pt x="204" y="171"/>
                  </a:lnTo>
                  <a:lnTo>
                    <a:pt x="204" y="168"/>
                  </a:lnTo>
                  <a:lnTo>
                    <a:pt x="205" y="167"/>
                  </a:lnTo>
                  <a:lnTo>
                    <a:pt x="208" y="165"/>
                  </a:lnTo>
                  <a:lnTo>
                    <a:pt x="210" y="165"/>
                  </a:lnTo>
                  <a:lnTo>
                    <a:pt x="212" y="165"/>
                  </a:lnTo>
                  <a:lnTo>
                    <a:pt x="214" y="167"/>
                  </a:lnTo>
                  <a:lnTo>
                    <a:pt x="216" y="168"/>
                  </a:lnTo>
                  <a:lnTo>
                    <a:pt x="217" y="171"/>
                  </a:lnTo>
                  <a:lnTo>
                    <a:pt x="217" y="171"/>
                  </a:lnTo>
                  <a:lnTo>
                    <a:pt x="217" y="171"/>
                  </a:lnTo>
                  <a:lnTo>
                    <a:pt x="217" y="326"/>
                  </a:lnTo>
                  <a:lnTo>
                    <a:pt x="217" y="328"/>
                  </a:lnTo>
                  <a:lnTo>
                    <a:pt x="218" y="332"/>
                  </a:lnTo>
                  <a:lnTo>
                    <a:pt x="220" y="336"/>
                  </a:lnTo>
                  <a:lnTo>
                    <a:pt x="222" y="339"/>
                  </a:lnTo>
                  <a:lnTo>
                    <a:pt x="225" y="340"/>
                  </a:lnTo>
                  <a:lnTo>
                    <a:pt x="229" y="343"/>
                  </a:lnTo>
                  <a:lnTo>
                    <a:pt x="231" y="344"/>
                  </a:lnTo>
                  <a:lnTo>
                    <a:pt x="235" y="344"/>
                  </a:lnTo>
                  <a:lnTo>
                    <a:pt x="239" y="344"/>
                  </a:lnTo>
                  <a:lnTo>
                    <a:pt x="243" y="343"/>
                  </a:lnTo>
                  <a:lnTo>
                    <a:pt x="245" y="340"/>
                  </a:lnTo>
                  <a:lnTo>
                    <a:pt x="249" y="339"/>
                  </a:lnTo>
                  <a:lnTo>
                    <a:pt x="251" y="336"/>
                  </a:lnTo>
                  <a:lnTo>
                    <a:pt x="253" y="332"/>
                  </a:lnTo>
                  <a:lnTo>
                    <a:pt x="254" y="328"/>
                  </a:lnTo>
                  <a:lnTo>
                    <a:pt x="254" y="326"/>
                  </a:lnTo>
                  <a:lnTo>
                    <a:pt x="254" y="326"/>
                  </a:lnTo>
                  <a:lnTo>
                    <a:pt x="254" y="142"/>
                  </a:lnTo>
                  <a:lnTo>
                    <a:pt x="254" y="138"/>
                  </a:lnTo>
                  <a:lnTo>
                    <a:pt x="253" y="134"/>
                  </a:lnTo>
                  <a:lnTo>
                    <a:pt x="251" y="132"/>
                  </a:lnTo>
                  <a:lnTo>
                    <a:pt x="249" y="129"/>
                  </a:lnTo>
                  <a:lnTo>
                    <a:pt x="245" y="127"/>
                  </a:lnTo>
                  <a:lnTo>
                    <a:pt x="243" y="125"/>
                  </a:lnTo>
                  <a:lnTo>
                    <a:pt x="239" y="124"/>
                  </a:lnTo>
                  <a:lnTo>
                    <a:pt x="235" y="124"/>
                  </a:lnTo>
                  <a:lnTo>
                    <a:pt x="235" y="124"/>
                  </a:lnTo>
                  <a:lnTo>
                    <a:pt x="19" y="124"/>
                  </a:lnTo>
                  <a:lnTo>
                    <a:pt x="15" y="124"/>
                  </a:lnTo>
                  <a:lnTo>
                    <a:pt x="11" y="125"/>
                  </a:lnTo>
                  <a:lnTo>
                    <a:pt x="9" y="127"/>
                  </a:lnTo>
                  <a:lnTo>
                    <a:pt x="6" y="129"/>
                  </a:lnTo>
                  <a:lnTo>
                    <a:pt x="3" y="132"/>
                  </a:lnTo>
                  <a:lnTo>
                    <a:pt x="1" y="134"/>
                  </a:lnTo>
                  <a:lnTo>
                    <a:pt x="0" y="138"/>
                  </a:lnTo>
                  <a:lnTo>
                    <a:pt x="0" y="142"/>
                  </a:lnTo>
                  <a:lnTo>
                    <a:pt x="0" y="326"/>
                  </a:lnTo>
                  <a:lnTo>
                    <a:pt x="0" y="328"/>
                  </a:lnTo>
                  <a:lnTo>
                    <a:pt x="1" y="332"/>
                  </a:lnTo>
                  <a:lnTo>
                    <a:pt x="3" y="336"/>
                  </a:lnTo>
                  <a:lnTo>
                    <a:pt x="6" y="339"/>
                  </a:lnTo>
                  <a:lnTo>
                    <a:pt x="9" y="340"/>
                  </a:lnTo>
                  <a:lnTo>
                    <a:pt x="11" y="343"/>
                  </a:lnTo>
                  <a:lnTo>
                    <a:pt x="15" y="344"/>
                  </a:lnTo>
                  <a:lnTo>
                    <a:pt x="19" y="344"/>
                  </a:lnTo>
                  <a:lnTo>
                    <a:pt x="23" y="344"/>
                  </a:lnTo>
                  <a:lnTo>
                    <a:pt x="27" y="343"/>
                  </a:lnTo>
                  <a:lnTo>
                    <a:pt x="29" y="340"/>
                  </a:lnTo>
                  <a:lnTo>
                    <a:pt x="32" y="339"/>
                  </a:lnTo>
                  <a:lnTo>
                    <a:pt x="35" y="336"/>
                  </a:lnTo>
                  <a:lnTo>
                    <a:pt x="36" y="332"/>
                  </a:lnTo>
                  <a:lnTo>
                    <a:pt x="37" y="328"/>
                  </a:lnTo>
                  <a:lnTo>
                    <a:pt x="38" y="326"/>
                  </a:lnTo>
                  <a:lnTo>
                    <a:pt x="38" y="326"/>
                  </a:lnTo>
                  <a:lnTo>
                    <a:pt x="38" y="326"/>
                  </a:lnTo>
                  <a:lnTo>
                    <a:pt x="38" y="171"/>
                  </a:lnTo>
                  <a:lnTo>
                    <a:pt x="38" y="168"/>
                  </a:lnTo>
                  <a:lnTo>
                    <a:pt x="40" y="167"/>
                  </a:lnTo>
                  <a:lnTo>
                    <a:pt x="42" y="165"/>
                  </a:lnTo>
                  <a:lnTo>
                    <a:pt x="45" y="165"/>
                  </a:lnTo>
                  <a:lnTo>
                    <a:pt x="46" y="165"/>
                  </a:lnTo>
                  <a:lnTo>
                    <a:pt x="49" y="167"/>
                  </a:lnTo>
                  <a:lnTo>
                    <a:pt x="50" y="168"/>
                  </a:lnTo>
                  <a:lnTo>
                    <a:pt x="51" y="171"/>
                  </a:lnTo>
                  <a:lnTo>
                    <a:pt x="51" y="171"/>
                  </a:lnTo>
                  <a:lnTo>
                    <a:pt x="51" y="171"/>
                  </a:lnTo>
                  <a:lnTo>
                    <a:pt x="51" y="547"/>
                  </a:lnTo>
                  <a:lnTo>
                    <a:pt x="51" y="550"/>
                  </a:lnTo>
                  <a:lnTo>
                    <a:pt x="51" y="554"/>
                  </a:lnTo>
                  <a:lnTo>
                    <a:pt x="53" y="559"/>
                  </a:lnTo>
                  <a:lnTo>
                    <a:pt x="57" y="565"/>
                  </a:lnTo>
                  <a:lnTo>
                    <a:pt x="59" y="569"/>
                  </a:lnTo>
                  <a:lnTo>
                    <a:pt x="64" y="573"/>
                  </a:lnTo>
                  <a:lnTo>
                    <a:pt x="69" y="577"/>
                  </a:lnTo>
                  <a:lnTo>
                    <a:pt x="76" y="578"/>
                  </a:lnTo>
                  <a:lnTo>
                    <a:pt x="79" y="579"/>
                  </a:lnTo>
                  <a:lnTo>
                    <a:pt x="82" y="579"/>
                  </a:lnTo>
                  <a:lnTo>
                    <a:pt x="85" y="579"/>
                  </a:lnTo>
                  <a:lnTo>
                    <a:pt x="89" y="578"/>
                  </a:lnTo>
                  <a:lnTo>
                    <a:pt x="94" y="577"/>
                  </a:lnTo>
                  <a:lnTo>
                    <a:pt x="101" y="574"/>
                  </a:lnTo>
                  <a:lnTo>
                    <a:pt x="104" y="570"/>
                  </a:lnTo>
                  <a:lnTo>
                    <a:pt x="108" y="565"/>
                  </a:lnTo>
                  <a:lnTo>
                    <a:pt x="112" y="560"/>
                  </a:lnTo>
                  <a:lnTo>
                    <a:pt x="113" y="554"/>
                  </a:lnTo>
                  <a:lnTo>
                    <a:pt x="115" y="551"/>
                  </a:lnTo>
                  <a:lnTo>
                    <a:pt x="115" y="548"/>
                  </a:lnTo>
                  <a:lnTo>
                    <a:pt x="115" y="547"/>
                  </a:lnTo>
                  <a:lnTo>
                    <a:pt x="115" y="350"/>
                  </a:lnTo>
                  <a:lnTo>
                    <a:pt x="115" y="348"/>
                  </a:lnTo>
                  <a:lnTo>
                    <a:pt x="116" y="345"/>
                  </a:lnTo>
                  <a:lnTo>
                    <a:pt x="116" y="343"/>
                  </a:lnTo>
                  <a:lnTo>
                    <a:pt x="119" y="341"/>
                  </a:lnTo>
                  <a:lnTo>
                    <a:pt x="120" y="340"/>
                  </a:lnTo>
                  <a:lnTo>
                    <a:pt x="123" y="339"/>
                  </a:lnTo>
                  <a:lnTo>
                    <a:pt x="125" y="338"/>
                  </a:lnTo>
                  <a:lnTo>
                    <a:pt x="128" y="338"/>
                  </a:lnTo>
                  <a:lnTo>
                    <a:pt x="130" y="338"/>
                  </a:lnTo>
                  <a:lnTo>
                    <a:pt x="132" y="339"/>
                  </a:lnTo>
                  <a:lnTo>
                    <a:pt x="134" y="340"/>
                  </a:lnTo>
                  <a:lnTo>
                    <a:pt x="135" y="341"/>
                  </a:lnTo>
                  <a:lnTo>
                    <a:pt x="138" y="343"/>
                  </a:lnTo>
                  <a:lnTo>
                    <a:pt x="139" y="345"/>
                  </a:lnTo>
                  <a:lnTo>
                    <a:pt x="139" y="348"/>
                  </a:lnTo>
                  <a:lnTo>
                    <a:pt x="141" y="350"/>
                  </a:lnTo>
                  <a:lnTo>
                    <a:pt x="141" y="350"/>
                  </a:lnTo>
                  <a:lnTo>
                    <a:pt x="141" y="350"/>
                  </a:lnTo>
                  <a:lnTo>
                    <a:pt x="141" y="547"/>
                  </a:lnTo>
                  <a:lnTo>
                    <a:pt x="141" y="547"/>
                  </a:lnTo>
                  <a:close/>
                  <a:moveTo>
                    <a:pt x="71" y="54"/>
                  </a:moveTo>
                  <a:lnTo>
                    <a:pt x="71" y="49"/>
                  </a:lnTo>
                  <a:lnTo>
                    <a:pt x="72" y="44"/>
                  </a:lnTo>
                  <a:lnTo>
                    <a:pt x="73" y="39"/>
                  </a:lnTo>
                  <a:lnTo>
                    <a:pt x="75" y="34"/>
                  </a:lnTo>
                  <a:lnTo>
                    <a:pt x="77" y="28"/>
                  </a:lnTo>
                  <a:lnTo>
                    <a:pt x="80" y="23"/>
                  </a:lnTo>
                  <a:lnTo>
                    <a:pt x="84" y="19"/>
                  </a:lnTo>
                  <a:lnTo>
                    <a:pt x="88" y="15"/>
                  </a:lnTo>
                  <a:lnTo>
                    <a:pt x="91" y="12"/>
                  </a:lnTo>
                  <a:lnTo>
                    <a:pt x="95" y="9"/>
                  </a:lnTo>
                  <a:lnTo>
                    <a:pt x="101" y="6"/>
                  </a:lnTo>
                  <a:lnTo>
                    <a:pt x="106" y="4"/>
                  </a:lnTo>
                  <a:lnTo>
                    <a:pt x="111" y="2"/>
                  </a:lnTo>
                  <a:lnTo>
                    <a:pt x="116" y="1"/>
                  </a:lnTo>
                  <a:lnTo>
                    <a:pt x="121" y="0"/>
                  </a:lnTo>
                  <a:lnTo>
                    <a:pt x="128" y="0"/>
                  </a:lnTo>
                  <a:lnTo>
                    <a:pt x="133" y="0"/>
                  </a:lnTo>
                  <a:lnTo>
                    <a:pt x="138" y="1"/>
                  </a:lnTo>
                  <a:lnTo>
                    <a:pt x="144" y="2"/>
                  </a:lnTo>
                  <a:lnTo>
                    <a:pt x="150" y="4"/>
                  </a:lnTo>
                  <a:lnTo>
                    <a:pt x="154" y="6"/>
                  </a:lnTo>
                  <a:lnTo>
                    <a:pt x="159" y="9"/>
                  </a:lnTo>
                  <a:lnTo>
                    <a:pt x="163" y="12"/>
                  </a:lnTo>
                  <a:lnTo>
                    <a:pt x="166" y="15"/>
                  </a:lnTo>
                  <a:lnTo>
                    <a:pt x="170" y="19"/>
                  </a:lnTo>
                  <a:lnTo>
                    <a:pt x="174" y="23"/>
                  </a:lnTo>
                  <a:lnTo>
                    <a:pt x="177" y="28"/>
                  </a:lnTo>
                  <a:lnTo>
                    <a:pt x="179" y="34"/>
                  </a:lnTo>
                  <a:lnTo>
                    <a:pt x="181" y="39"/>
                  </a:lnTo>
                  <a:lnTo>
                    <a:pt x="182" y="44"/>
                  </a:lnTo>
                  <a:lnTo>
                    <a:pt x="183" y="49"/>
                  </a:lnTo>
                  <a:lnTo>
                    <a:pt x="183" y="54"/>
                  </a:lnTo>
                  <a:lnTo>
                    <a:pt x="183" y="54"/>
                  </a:lnTo>
                  <a:lnTo>
                    <a:pt x="183" y="61"/>
                  </a:lnTo>
                  <a:lnTo>
                    <a:pt x="182" y="66"/>
                  </a:lnTo>
                  <a:lnTo>
                    <a:pt x="181" y="71"/>
                  </a:lnTo>
                  <a:lnTo>
                    <a:pt x="179" y="76"/>
                  </a:lnTo>
                  <a:lnTo>
                    <a:pt x="177" y="81"/>
                  </a:lnTo>
                  <a:lnTo>
                    <a:pt x="174" y="85"/>
                  </a:lnTo>
                  <a:lnTo>
                    <a:pt x="170" y="89"/>
                  </a:lnTo>
                  <a:lnTo>
                    <a:pt x="166" y="93"/>
                  </a:lnTo>
                  <a:lnTo>
                    <a:pt x="163" y="97"/>
                  </a:lnTo>
                  <a:lnTo>
                    <a:pt x="159" y="101"/>
                  </a:lnTo>
                  <a:lnTo>
                    <a:pt x="154" y="103"/>
                  </a:lnTo>
                  <a:lnTo>
                    <a:pt x="150" y="106"/>
                  </a:lnTo>
                  <a:lnTo>
                    <a:pt x="144" y="107"/>
                  </a:lnTo>
                  <a:lnTo>
                    <a:pt x="138" y="109"/>
                  </a:lnTo>
                  <a:lnTo>
                    <a:pt x="133" y="110"/>
                  </a:lnTo>
                  <a:lnTo>
                    <a:pt x="128" y="110"/>
                  </a:lnTo>
                  <a:lnTo>
                    <a:pt x="121" y="110"/>
                  </a:lnTo>
                  <a:lnTo>
                    <a:pt x="116" y="109"/>
                  </a:lnTo>
                  <a:lnTo>
                    <a:pt x="111" y="107"/>
                  </a:lnTo>
                  <a:lnTo>
                    <a:pt x="106" y="106"/>
                  </a:lnTo>
                  <a:lnTo>
                    <a:pt x="101" y="103"/>
                  </a:lnTo>
                  <a:lnTo>
                    <a:pt x="95" y="101"/>
                  </a:lnTo>
                  <a:lnTo>
                    <a:pt x="91" y="97"/>
                  </a:lnTo>
                  <a:lnTo>
                    <a:pt x="88" y="93"/>
                  </a:lnTo>
                  <a:lnTo>
                    <a:pt x="84" y="89"/>
                  </a:lnTo>
                  <a:lnTo>
                    <a:pt x="80" y="85"/>
                  </a:lnTo>
                  <a:lnTo>
                    <a:pt x="77" y="81"/>
                  </a:lnTo>
                  <a:lnTo>
                    <a:pt x="75" y="76"/>
                  </a:lnTo>
                  <a:lnTo>
                    <a:pt x="73" y="71"/>
                  </a:lnTo>
                  <a:lnTo>
                    <a:pt x="72" y="66"/>
                  </a:lnTo>
                  <a:lnTo>
                    <a:pt x="71" y="61"/>
                  </a:lnTo>
                  <a:lnTo>
                    <a:pt x="71" y="54"/>
                  </a:lnTo>
                  <a:lnTo>
                    <a:pt x="71" y="5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0"/>
            <p:cNvSpPr>
              <a:spLocks noEditPoints="1"/>
            </p:cNvSpPr>
            <p:nvPr/>
          </p:nvSpPr>
          <p:spPr bwMode="auto">
            <a:xfrm>
              <a:off x="5600913" y="6174855"/>
              <a:ext cx="203200" cy="460375"/>
            </a:xfrm>
            <a:custGeom>
              <a:avLst/>
              <a:gdLst>
                <a:gd name="T0" fmla="*/ 142 w 254"/>
                <a:gd name="T1" fmla="*/ 559 h 579"/>
                <a:gd name="T2" fmla="*/ 159 w 254"/>
                <a:gd name="T3" fmla="*/ 577 h 579"/>
                <a:gd name="T4" fmla="*/ 174 w 254"/>
                <a:gd name="T5" fmla="*/ 579 h 579"/>
                <a:gd name="T6" fmla="*/ 194 w 254"/>
                <a:gd name="T7" fmla="*/ 570 h 579"/>
                <a:gd name="T8" fmla="*/ 203 w 254"/>
                <a:gd name="T9" fmla="*/ 551 h 579"/>
                <a:gd name="T10" fmla="*/ 204 w 254"/>
                <a:gd name="T11" fmla="*/ 171 h 579"/>
                <a:gd name="T12" fmla="*/ 210 w 254"/>
                <a:gd name="T13" fmla="*/ 165 h 579"/>
                <a:gd name="T14" fmla="*/ 217 w 254"/>
                <a:gd name="T15" fmla="*/ 171 h 579"/>
                <a:gd name="T16" fmla="*/ 217 w 254"/>
                <a:gd name="T17" fmla="*/ 328 h 579"/>
                <a:gd name="T18" fmla="*/ 225 w 254"/>
                <a:gd name="T19" fmla="*/ 340 h 579"/>
                <a:gd name="T20" fmla="*/ 239 w 254"/>
                <a:gd name="T21" fmla="*/ 344 h 579"/>
                <a:gd name="T22" fmla="*/ 251 w 254"/>
                <a:gd name="T23" fmla="*/ 336 h 579"/>
                <a:gd name="T24" fmla="*/ 254 w 254"/>
                <a:gd name="T25" fmla="*/ 326 h 579"/>
                <a:gd name="T26" fmla="*/ 251 w 254"/>
                <a:gd name="T27" fmla="*/ 132 h 579"/>
                <a:gd name="T28" fmla="*/ 239 w 254"/>
                <a:gd name="T29" fmla="*/ 124 h 579"/>
                <a:gd name="T30" fmla="*/ 15 w 254"/>
                <a:gd name="T31" fmla="*/ 124 h 579"/>
                <a:gd name="T32" fmla="*/ 3 w 254"/>
                <a:gd name="T33" fmla="*/ 132 h 579"/>
                <a:gd name="T34" fmla="*/ 0 w 254"/>
                <a:gd name="T35" fmla="*/ 326 h 579"/>
                <a:gd name="T36" fmla="*/ 6 w 254"/>
                <a:gd name="T37" fmla="*/ 339 h 579"/>
                <a:gd name="T38" fmla="*/ 19 w 254"/>
                <a:gd name="T39" fmla="*/ 344 h 579"/>
                <a:gd name="T40" fmla="*/ 32 w 254"/>
                <a:gd name="T41" fmla="*/ 339 h 579"/>
                <a:gd name="T42" fmla="*/ 38 w 254"/>
                <a:gd name="T43" fmla="*/ 326 h 579"/>
                <a:gd name="T44" fmla="*/ 38 w 254"/>
                <a:gd name="T45" fmla="*/ 168 h 579"/>
                <a:gd name="T46" fmla="*/ 46 w 254"/>
                <a:gd name="T47" fmla="*/ 165 h 579"/>
                <a:gd name="T48" fmla="*/ 51 w 254"/>
                <a:gd name="T49" fmla="*/ 171 h 579"/>
                <a:gd name="T50" fmla="*/ 51 w 254"/>
                <a:gd name="T51" fmla="*/ 554 h 579"/>
                <a:gd name="T52" fmla="*/ 64 w 254"/>
                <a:gd name="T53" fmla="*/ 573 h 579"/>
                <a:gd name="T54" fmla="*/ 82 w 254"/>
                <a:gd name="T55" fmla="*/ 579 h 579"/>
                <a:gd name="T56" fmla="*/ 101 w 254"/>
                <a:gd name="T57" fmla="*/ 574 h 579"/>
                <a:gd name="T58" fmla="*/ 113 w 254"/>
                <a:gd name="T59" fmla="*/ 554 h 579"/>
                <a:gd name="T60" fmla="*/ 115 w 254"/>
                <a:gd name="T61" fmla="*/ 350 h 579"/>
                <a:gd name="T62" fmla="*/ 119 w 254"/>
                <a:gd name="T63" fmla="*/ 341 h 579"/>
                <a:gd name="T64" fmla="*/ 128 w 254"/>
                <a:gd name="T65" fmla="*/ 338 h 579"/>
                <a:gd name="T66" fmla="*/ 135 w 254"/>
                <a:gd name="T67" fmla="*/ 341 h 579"/>
                <a:gd name="T68" fmla="*/ 141 w 254"/>
                <a:gd name="T69" fmla="*/ 350 h 579"/>
                <a:gd name="T70" fmla="*/ 141 w 254"/>
                <a:gd name="T71" fmla="*/ 547 h 579"/>
                <a:gd name="T72" fmla="*/ 73 w 254"/>
                <a:gd name="T73" fmla="*/ 39 h 579"/>
                <a:gd name="T74" fmla="*/ 84 w 254"/>
                <a:gd name="T75" fmla="*/ 19 h 579"/>
                <a:gd name="T76" fmla="*/ 101 w 254"/>
                <a:gd name="T77" fmla="*/ 6 h 579"/>
                <a:gd name="T78" fmla="*/ 121 w 254"/>
                <a:gd name="T79" fmla="*/ 0 h 579"/>
                <a:gd name="T80" fmla="*/ 144 w 254"/>
                <a:gd name="T81" fmla="*/ 2 h 579"/>
                <a:gd name="T82" fmla="*/ 163 w 254"/>
                <a:gd name="T83" fmla="*/ 12 h 579"/>
                <a:gd name="T84" fmla="*/ 177 w 254"/>
                <a:gd name="T85" fmla="*/ 28 h 579"/>
                <a:gd name="T86" fmla="*/ 183 w 254"/>
                <a:gd name="T87" fmla="*/ 49 h 579"/>
                <a:gd name="T88" fmla="*/ 182 w 254"/>
                <a:gd name="T89" fmla="*/ 66 h 579"/>
                <a:gd name="T90" fmla="*/ 174 w 254"/>
                <a:gd name="T91" fmla="*/ 85 h 579"/>
                <a:gd name="T92" fmla="*/ 159 w 254"/>
                <a:gd name="T93" fmla="*/ 101 h 579"/>
                <a:gd name="T94" fmla="*/ 138 w 254"/>
                <a:gd name="T95" fmla="*/ 109 h 579"/>
                <a:gd name="T96" fmla="*/ 116 w 254"/>
                <a:gd name="T97" fmla="*/ 109 h 579"/>
                <a:gd name="T98" fmla="*/ 95 w 254"/>
                <a:gd name="T99" fmla="*/ 101 h 579"/>
                <a:gd name="T100" fmla="*/ 80 w 254"/>
                <a:gd name="T101" fmla="*/ 85 h 579"/>
                <a:gd name="T102" fmla="*/ 72 w 254"/>
                <a:gd name="T103" fmla="*/ 66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4" h="579">
                  <a:moveTo>
                    <a:pt x="141" y="547"/>
                  </a:moveTo>
                  <a:lnTo>
                    <a:pt x="141" y="550"/>
                  </a:lnTo>
                  <a:lnTo>
                    <a:pt x="141" y="554"/>
                  </a:lnTo>
                  <a:lnTo>
                    <a:pt x="142" y="559"/>
                  </a:lnTo>
                  <a:lnTo>
                    <a:pt x="144" y="565"/>
                  </a:lnTo>
                  <a:lnTo>
                    <a:pt x="148" y="569"/>
                  </a:lnTo>
                  <a:lnTo>
                    <a:pt x="154" y="573"/>
                  </a:lnTo>
                  <a:lnTo>
                    <a:pt x="159" y="577"/>
                  </a:lnTo>
                  <a:lnTo>
                    <a:pt x="165" y="578"/>
                  </a:lnTo>
                  <a:lnTo>
                    <a:pt x="168" y="579"/>
                  </a:lnTo>
                  <a:lnTo>
                    <a:pt x="172" y="579"/>
                  </a:lnTo>
                  <a:lnTo>
                    <a:pt x="174" y="579"/>
                  </a:lnTo>
                  <a:lnTo>
                    <a:pt x="178" y="578"/>
                  </a:lnTo>
                  <a:lnTo>
                    <a:pt x="183" y="577"/>
                  </a:lnTo>
                  <a:lnTo>
                    <a:pt x="190" y="574"/>
                  </a:lnTo>
                  <a:lnTo>
                    <a:pt x="194" y="570"/>
                  </a:lnTo>
                  <a:lnTo>
                    <a:pt x="198" y="565"/>
                  </a:lnTo>
                  <a:lnTo>
                    <a:pt x="201" y="560"/>
                  </a:lnTo>
                  <a:lnTo>
                    <a:pt x="203" y="554"/>
                  </a:lnTo>
                  <a:lnTo>
                    <a:pt x="203" y="551"/>
                  </a:lnTo>
                  <a:lnTo>
                    <a:pt x="204" y="548"/>
                  </a:lnTo>
                  <a:lnTo>
                    <a:pt x="204" y="547"/>
                  </a:lnTo>
                  <a:lnTo>
                    <a:pt x="204" y="171"/>
                  </a:lnTo>
                  <a:lnTo>
                    <a:pt x="204" y="171"/>
                  </a:lnTo>
                  <a:lnTo>
                    <a:pt x="204" y="168"/>
                  </a:lnTo>
                  <a:lnTo>
                    <a:pt x="205" y="167"/>
                  </a:lnTo>
                  <a:lnTo>
                    <a:pt x="208" y="165"/>
                  </a:lnTo>
                  <a:lnTo>
                    <a:pt x="210" y="165"/>
                  </a:lnTo>
                  <a:lnTo>
                    <a:pt x="212" y="165"/>
                  </a:lnTo>
                  <a:lnTo>
                    <a:pt x="214" y="167"/>
                  </a:lnTo>
                  <a:lnTo>
                    <a:pt x="216" y="168"/>
                  </a:lnTo>
                  <a:lnTo>
                    <a:pt x="217" y="171"/>
                  </a:lnTo>
                  <a:lnTo>
                    <a:pt x="217" y="171"/>
                  </a:lnTo>
                  <a:lnTo>
                    <a:pt x="217" y="171"/>
                  </a:lnTo>
                  <a:lnTo>
                    <a:pt x="217" y="326"/>
                  </a:lnTo>
                  <a:lnTo>
                    <a:pt x="217" y="328"/>
                  </a:lnTo>
                  <a:lnTo>
                    <a:pt x="218" y="332"/>
                  </a:lnTo>
                  <a:lnTo>
                    <a:pt x="220" y="336"/>
                  </a:lnTo>
                  <a:lnTo>
                    <a:pt x="222" y="339"/>
                  </a:lnTo>
                  <a:lnTo>
                    <a:pt x="225" y="340"/>
                  </a:lnTo>
                  <a:lnTo>
                    <a:pt x="229" y="343"/>
                  </a:lnTo>
                  <a:lnTo>
                    <a:pt x="231" y="344"/>
                  </a:lnTo>
                  <a:lnTo>
                    <a:pt x="235" y="344"/>
                  </a:lnTo>
                  <a:lnTo>
                    <a:pt x="239" y="344"/>
                  </a:lnTo>
                  <a:lnTo>
                    <a:pt x="243" y="343"/>
                  </a:lnTo>
                  <a:lnTo>
                    <a:pt x="245" y="340"/>
                  </a:lnTo>
                  <a:lnTo>
                    <a:pt x="249" y="339"/>
                  </a:lnTo>
                  <a:lnTo>
                    <a:pt x="251" y="336"/>
                  </a:lnTo>
                  <a:lnTo>
                    <a:pt x="253" y="332"/>
                  </a:lnTo>
                  <a:lnTo>
                    <a:pt x="254" y="328"/>
                  </a:lnTo>
                  <a:lnTo>
                    <a:pt x="254" y="326"/>
                  </a:lnTo>
                  <a:lnTo>
                    <a:pt x="254" y="326"/>
                  </a:lnTo>
                  <a:lnTo>
                    <a:pt x="254" y="142"/>
                  </a:lnTo>
                  <a:lnTo>
                    <a:pt x="254" y="138"/>
                  </a:lnTo>
                  <a:lnTo>
                    <a:pt x="253" y="134"/>
                  </a:lnTo>
                  <a:lnTo>
                    <a:pt x="251" y="132"/>
                  </a:lnTo>
                  <a:lnTo>
                    <a:pt x="249" y="129"/>
                  </a:lnTo>
                  <a:lnTo>
                    <a:pt x="245" y="127"/>
                  </a:lnTo>
                  <a:lnTo>
                    <a:pt x="243" y="125"/>
                  </a:lnTo>
                  <a:lnTo>
                    <a:pt x="239" y="124"/>
                  </a:lnTo>
                  <a:lnTo>
                    <a:pt x="235" y="124"/>
                  </a:lnTo>
                  <a:lnTo>
                    <a:pt x="235" y="124"/>
                  </a:lnTo>
                  <a:lnTo>
                    <a:pt x="19" y="124"/>
                  </a:lnTo>
                  <a:lnTo>
                    <a:pt x="15" y="124"/>
                  </a:lnTo>
                  <a:lnTo>
                    <a:pt x="11" y="125"/>
                  </a:lnTo>
                  <a:lnTo>
                    <a:pt x="9" y="127"/>
                  </a:lnTo>
                  <a:lnTo>
                    <a:pt x="6" y="129"/>
                  </a:lnTo>
                  <a:lnTo>
                    <a:pt x="3" y="132"/>
                  </a:lnTo>
                  <a:lnTo>
                    <a:pt x="1" y="134"/>
                  </a:lnTo>
                  <a:lnTo>
                    <a:pt x="0" y="138"/>
                  </a:lnTo>
                  <a:lnTo>
                    <a:pt x="0" y="142"/>
                  </a:lnTo>
                  <a:lnTo>
                    <a:pt x="0" y="326"/>
                  </a:lnTo>
                  <a:lnTo>
                    <a:pt x="0" y="328"/>
                  </a:lnTo>
                  <a:lnTo>
                    <a:pt x="1" y="332"/>
                  </a:lnTo>
                  <a:lnTo>
                    <a:pt x="3" y="336"/>
                  </a:lnTo>
                  <a:lnTo>
                    <a:pt x="6" y="339"/>
                  </a:lnTo>
                  <a:lnTo>
                    <a:pt x="9" y="340"/>
                  </a:lnTo>
                  <a:lnTo>
                    <a:pt x="11" y="343"/>
                  </a:lnTo>
                  <a:lnTo>
                    <a:pt x="15" y="344"/>
                  </a:lnTo>
                  <a:lnTo>
                    <a:pt x="19" y="344"/>
                  </a:lnTo>
                  <a:lnTo>
                    <a:pt x="23" y="344"/>
                  </a:lnTo>
                  <a:lnTo>
                    <a:pt x="27" y="343"/>
                  </a:lnTo>
                  <a:lnTo>
                    <a:pt x="29" y="340"/>
                  </a:lnTo>
                  <a:lnTo>
                    <a:pt x="32" y="339"/>
                  </a:lnTo>
                  <a:lnTo>
                    <a:pt x="35" y="336"/>
                  </a:lnTo>
                  <a:lnTo>
                    <a:pt x="36" y="332"/>
                  </a:lnTo>
                  <a:lnTo>
                    <a:pt x="37" y="328"/>
                  </a:lnTo>
                  <a:lnTo>
                    <a:pt x="38" y="326"/>
                  </a:lnTo>
                  <a:lnTo>
                    <a:pt x="38" y="326"/>
                  </a:lnTo>
                  <a:lnTo>
                    <a:pt x="38" y="326"/>
                  </a:lnTo>
                  <a:lnTo>
                    <a:pt x="38" y="171"/>
                  </a:lnTo>
                  <a:lnTo>
                    <a:pt x="38" y="168"/>
                  </a:lnTo>
                  <a:lnTo>
                    <a:pt x="40" y="167"/>
                  </a:lnTo>
                  <a:lnTo>
                    <a:pt x="42" y="165"/>
                  </a:lnTo>
                  <a:lnTo>
                    <a:pt x="45" y="165"/>
                  </a:lnTo>
                  <a:lnTo>
                    <a:pt x="46" y="165"/>
                  </a:lnTo>
                  <a:lnTo>
                    <a:pt x="49" y="167"/>
                  </a:lnTo>
                  <a:lnTo>
                    <a:pt x="50" y="168"/>
                  </a:lnTo>
                  <a:lnTo>
                    <a:pt x="51" y="171"/>
                  </a:lnTo>
                  <a:lnTo>
                    <a:pt x="51" y="171"/>
                  </a:lnTo>
                  <a:lnTo>
                    <a:pt x="51" y="171"/>
                  </a:lnTo>
                  <a:lnTo>
                    <a:pt x="51" y="547"/>
                  </a:lnTo>
                  <a:lnTo>
                    <a:pt x="51" y="550"/>
                  </a:lnTo>
                  <a:lnTo>
                    <a:pt x="51" y="554"/>
                  </a:lnTo>
                  <a:lnTo>
                    <a:pt x="53" y="559"/>
                  </a:lnTo>
                  <a:lnTo>
                    <a:pt x="57" y="565"/>
                  </a:lnTo>
                  <a:lnTo>
                    <a:pt x="59" y="569"/>
                  </a:lnTo>
                  <a:lnTo>
                    <a:pt x="64" y="573"/>
                  </a:lnTo>
                  <a:lnTo>
                    <a:pt x="69" y="577"/>
                  </a:lnTo>
                  <a:lnTo>
                    <a:pt x="76" y="578"/>
                  </a:lnTo>
                  <a:lnTo>
                    <a:pt x="79" y="579"/>
                  </a:lnTo>
                  <a:lnTo>
                    <a:pt x="82" y="579"/>
                  </a:lnTo>
                  <a:lnTo>
                    <a:pt x="85" y="579"/>
                  </a:lnTo>
                  <a:lnTo>
                    <a:pt x="89" y="578"/>
                  </a:lnTo>
                  <a:lnTo>
                    <a:pt x="94" y="577"/>
                  </a:lnTo>
                  <a:lnTo>
                    <a:pt x="101" y="574"/>
                  </a:lnTo>
                  <a:lnTo>
                    <a:pt x="104" y="570"/>
                  </a:lnTo>
                  <a:lnTo>
                    <a:pt x="108" y="565"/>
                  </a:lnTo>
                  <a:lnTo>
                    <a:pt x="112" y="560"/>
                  </a:lnTo>
                  <a:lnTo>
                    <a:pt x="113" y="554"/>
                  </a:lnTo>
                  <a:lnTo>
                    <a:pt x="115" y="551"/>
                  </a:lnTo>
                  <a:lnTo>
                    <a:pt x="115" y="548"/>
                  </a:lnTo>
                  <a:lnTo>
                    <a:pt x="115" y="547"/>
                  </a:lnTo>
                  <a:lnTo>
                    <a:pt x="115" y="350"/>
                  </a:lnTo>
                  <a:lnTo>
                    <a:pt x="115" y="348"/>
                  </a:lnTo>
                  <a:lnTo>
                    <a:pt x="116" y="345"/>
                  </a:lnTo>
                  <a:lnTo>
                    <a:pt x="116" y="343"/>
                  </a:lnTo>
                  <a:lnTo>
                    <a:pt x="119" y="341"/>
                  </a:lnTo>
                  <a:lnTo>
                    <a:pt x="120" y="340"/>
                  </a:lnTo>
                  <a:lnTo>
                    <a:pt x="123" y="339"/>
                  </a:lnTo>
                  <a:lnTo>
                    <a:pt x="125" y="338"/>
                  </a:lnTo>
                  <a:lnTo>
                    <a:pt x="128" y="338"/>
                  </a:lnTo>
                  <a:lnTo>
                    <a:pt x="130" y="338"/>
                  </a:lnTo>
                  <a:lnTo>
                    <a:pt x="132" y="339"/>
                  </a:lnTo>
                  <a:lnTo>
                    <a:pt x="134" y="340"/>
                  </a:lnTo>
                  <a:lnTo>
                    <a:pt x="135" y="341"/>
                  </a:lnTo>
                  <a:lnTo>
                    <a:pt x="138" y="343"/>
                  </a:lnTo>
                  <a:lnTo>
                    <a:pt x="139" y="345"/>
                  </a:lnTo>
                  <a:lnTo>
                    <a:pt x="139" y="348"/>
                  </a:lnTo>
                  <a:lnTo>
                    <a:pt x="141" y="350"/>
                  </a:lnTo>
                  <a:lnTo>
                    <a:pt x="141" y="350"/>
                  </a:lnTo>
                  <a:lnTo>
                    <a:pt x="141" y="350"/>
                  </a:lnTo>
                  <a:lnTo>
                    <a:pt x="141" y="547"/>
                  </a:lnTo>
                  <a:lnTo>
                    <a:pt x="141" y="547"/>
                  </a:lnTo>
                  <a:close/>
                  <a:moveTo>
                    <a:pt x="71" y="54"/>
                  </a:moveTo>
                  <a:lnTo>
                    <a:pt x="71" y="49"/>
                  </a:lnTo>
                  <a:lnTo>
                    <a:pt x="72" y="44"/>
                  </a:lnTo>
                  <a:lnTo>
                    <a:pt x="73" y="39"/>
                  </a:lnTo>
                  <a:lnTo>
                    <a:pt x="75" y="34"/>
                  </a:lnTo>
                  <a:lnTo>
                    <a:pt x="77" y="28"/>
                  </a:lnTo>
                  <a:lnTo>
                    <a:pt x="80" y="23"/>
                  </a:lnTo>
                  <a:lnTo>
                    <a:pt x="84" y="19"/>
                  </a:lnTo>
                  <a:lnTo>
                    <a:pt x="88" y="15"/>
                  </a:lnTo>
                  <a:lnTo>
                    <a:pt x="91" y="12"/>
                  </a:lnTo>
                  <a:lnTo>
                    <a:pt x="95" y="9"/>
                  </a:lnTo>
                  <a:lnTo>
                    <a:pt x="101" y="6"/>
                  </a:lnTo>
                  <a:lnTo>
                    <a:pt x="106" y="4"/>
                  </a:lnTo>
                  <a:lnTo>
                    <a:pt x="111" y="2"/>
                  </a:lnTo>
                  <a:lnTo>
                    <a:pt x="116" y="1"/>
                  </a:lnTo>
                  <a:lnTo>
                    <a:pt x="121" y="0"/>
                  </a:lnTo>
                  <a:lnTo>
                    <a:pt x="128" y="0"/>
                  </a:lnTo>
                  <a:lnTo>
                    <a:pt x="133" y="0"/>
                  </a:lnTo>
                  <a:lnTo>
                    <a:pt x="138" y="1"/>
                  </a:lnTo>
                  <a:lnTo>
                    <a:pt x="144" y="2"/>
                  </a:lnTo>
                  <a:lnTo>
                    <a:pt x="150" y="4"/>
                  </a:lnTo>
                  <a:lnTo>
                    <a:pt x="154" y="6"/>
                  </a:lnTo>
                  <a:lnTo>
                    <a:pt x="159" y="9"/>
                  </a:lnTo>
                  <a:lnTo>
                    <a:pt x="163" y="12"/>
                  </a:lnTo>
                  <a:lnTo>
                    <a:pt x="166" y="15"/>
                  </a:lnTo>
                  <a:lnTo>
                    <a:pt x="170" y="19"/>
                  </a:lnTo>
                  <a:lnTo>
                    <a:pt x="174" y="23"/>
                  </a:lnTo>
                  <a:lnTo>
                    <a:pt x="177" y="28"/>
                  </a:lnTo>
                  <a:lnTo>
                    <a:pt x="179" y="34"/>
                  </a:lnTo>
                  <a:lnTo>
                    <a:pt x="181" y="39"/>
                  </a:lnTo>
                  <a:lnTo>
                    <a:pt x="182" y="44"/>
                  </a:lnTo>
                  <a:lnTo>
                    <a:pt x="183" y="49"/>
                  </a:lnTo>
                  <a:lnTo>
                    <a:pt x="183" y="54"/>
                  </a:lnTo>
                  <a:lnTo>
                    <a:pt x="183" y="54"/>
                  </a:lnTo>
                  <a:lnTo>
                    <a:pt x="183" y="61"/>
                  </a:lnTo>
                  <a:lnTo>
                    <a:pt x="182" y="66"/>
                  </a:lnTo>
                  <a:lnTo>
                    <a:pt x="181" y="71"/>
                  </a:lnTo>
                  <a:lnTo>
                    <a:pt x="179" y="76"/>
                  </a:lnTo>
                  <a:lnTo>
                    <a:pt x="177" y="81"/>
                  </a:lnTo>
                  <a:lnTo>
                    <a:pt x="174" y="85"/>
                  </a:lnTo>
                  <a:lnTo>
                    <a:pt x="170" y="89"/>
                  </a:lnTo>
                  <a:lnTo>
                    <a:pt x="166" y="93"/>
                  </a:lnTo>
                  <a:lnTo>
                    <a:pt x="163" y="97"/>
                  </a:lnTo>
                  <a:lnTo>
                    <a:pt x="159" y="101"/>
                  </a:lnTo>
                  <a:lnTo>
                    <a:pt x="154" y="103"/>
                  </a:lnTo>
                  <a:lnTo>
                    <a:pt x="150" y="106"/>
                  </a:lnTo>
                  <a:lnTo>
                    <a:pt x="144" y="107"/>
                  </a:lnTo>
                  <a:lnTo>
                    <a:pt x="138" y="109"/>
                  </a:lnTo>
                  <a:lnTo>
                    <a:pt x="133" y="110"/>
                  </a:lnTo>
                  <a:lnTo>
                    <a:pt x="128" y="110"/>
                  </a:lnTo>
                  <a:lnTo>
                    <a:pt x="121" y="110"/>
                  </a:lnTo>
                  <a:lnTo>
                    <a:pt x="116" y="109"/>
                  </a:lnTo>
                  <a:lnTo>
                    <a:pt x="111" y="107"/>
                  </a:lnTo>
                  <a:lnTo>
                    <a:pt x="106" y="106"/>
                  </a:lnTo>
                  <a:lnTo>
                    <a:pt x="101" y="103"/>
                  </a:lnTo>
                  <a:lnTo>
                    <a:pt x="95" y="101"/>
                  </a:lnTo>
                  <a:lnTo>
                    <a:pt x="91" y="97"/>
                  </a:lnTo>
                  <a:lnTo>
                    <a:pt x="88" y="93"/>
                  </a:lnTo>
                  <a:lnTo>
                    <a:pt x="84" y="89"/>
                  </a:lnTo>
                  <a:lnTo>
                    <a:pt x="80" y="85"/>
                  </a:lnTo>
                  <a:lnTo>
                    <a:pt x="77" y="81"/>
                  </a:lnTo>
                  <a:lnTo>
                    <a:pt x="75" y="76"/>
                  </a:lnTo>
                  <a:lnTo>
                    <a:pt x="73" y="71"/>
                  </a:lnTo>
                  <a:lnTo>
                    <a:pt x="72" y="66"/>
                  </a:lnTo>
                  <a:lnTo>
                    <a:pt x="71" y="61"/>
                  </a:lnTo>
                  <a:lnTo>
                    <a:pt x="71" y="54"/>
                  </a:lnTo>
                  <a:lnTo>
                    <a:pt x="71" y="5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332360" y="4465821"/>
              <a:ext cx="1390514" cy="5605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Atmospheric Source Term</a:t>
              </a:r>
            </a:p>
          </p:txBody>
        </p:sp>
        <p:grpSp>
          <p:nvGrpSpPr>
            <p:cNvPr id="46" name="Group 45"/>
            <p:cNvGrpSpPr/>
            <p:nvPr/>
          </p:nvGrpSpPr>
          <p:grpSpPr>
            <a:xfrm>
              <a:off x="5804113" y="3983383"/>
              <a:ext cx="1109663" cy="912811"/>
              <a:chOff x="10493927" y="3306764"/>
              <a:chExt cx="1109663" cy="912811"/>
            </a:xfrm>
            <a:solidFill>
              <a:schemeClr val="accent1"/>
            </a:solidFill>
          </p:grpSpPr>
          <p:sp>
            <p:nvSpPr>
              <p:cNvPr id="47" name="Freeform 32"/>
              <p:cNvSpPr>
                <a:spLocks/>
              </p:cNvSpPr>
              <p:nvPr/>
            </p:nvSpPr>
            <p:spPr bwMode="auto">
              <a:xfrm>
                <a:off x="10644808" y="4005280"/>
                <a:ext cx="68263" cy="174625"/>
              </a:xfrm>
              <a:custGeom>
                <a:avLst/>
                <a:gdLst>
                  <a:gd name="T0" fmla="*/ 35 w 87"/>
                  <a:gd name="T1" fmla="*/ 0 h 220"/>
                  <a:gd name="T2" fmla="*/ 36 w 87"/>
                  <a:gd name="T3" fmla="*/ 17 h 220"/>
                  <a:gd name="T4" fmla="*/ 36 w 87"/>
                  <a:gd name="T5" fmla="*/ 32 h 220"/>
                  <a:gd name="T6" fmla="*/ 36 w 87"/>
                  <a:gd name="T7" fmla="*/ 48 h 220"/>
                  <a:gd name="T8" fmla="*/ 35 w 87"/>
                  <a:gd name="T9" fmla="*/ 63 h 220"/>
                  <a:gd name="T10" fmla="*/ 34 w 87"/>
                  <a:gd name="T11" fmla="*/ 80 h 220"/>
                  <a:gd name="T12" fmla="*/ 31 w 87"/>
                  <a:gd name="T13" fmla="*/ 96 h 220"/>
                  <a:gd name="T14" fmla="*/ 29 w 87"/>
                  <a:gd name="T15" fmla="*/ 111 h 220"/>
                  <a:gd name="T16" fmla="*/ 25 w 87"/>
                  <a:gd name="T17" fmla="*/ 127 h 220"/>
                  <a:gd name="T18" fmla="*/ 24 w 87"/>
                  <a:gd name="T19" fmla="*/ 132 h 220"/>
                  <a:gd name="T20" fmla="*/ 22 w 87"/>
                  <a:gd name="T21" fmla="*/ 136 h 220"/>
                  <a:gd name="T22" fmla="*/ 20 w 87"/>
                  <a:gd name="T23" fmla="*/ 141 h 220"/>
                  <a:gd name="T24" fmla="*/ 17 w 87"/>
                  <a:gd name="T25" fmla="*/ 145 h 220"/>
                  <a:gd name="T26" fmla="*/ 14 w 87"/>
                  <a:gd name="T27" fmla="*/ 149 h 220"/>
                  <a:gd name="T28" fmla="*/ 12 w 87"/>
                  <a:gd name="T29" fmla="*/ 153 h 220"/>
                  <a:gd name="T30" fmla="*/ 4 w 87"/>
                  <a:gd name="T31" fmla="*/ 160 h 220"/>
                  <a:gd name="T32" fmla="*/ 3 w 87"/>
                  <a:gd name="T33" fmla="*/ 164 h 220"/>
                  <a:gd name="T34" fmla="*/ 2 w 87"/>
                  <a:gd name="T35" fmla="*/ 168 h 220"/>
                  <a:gd name="T36" fmla="*/ 0 w 87"/>
                  <a:gd name="T37" fmla="*/ 172 h 220"/>
                  <a:gd name="T38" fmla="*/ 0 w 87"/>
                  <a:gd name="T39" fmla="*/ 176 h 220"/>
                  <a:gd name="T40" fmla="*/ 0 w 87"/>
                  <a:gd name="T41" fmla="*/ 180 h 220"/>
                  <a:gd name="T42" fmla="*/ 0 w 87"/>
                  <a:gd name="T43" fmla="*/ 184 h 220"/>
                  <a:gd name="T44" fmla="*/ 2 w 87"/>
                  <a:gd name="T45" fmla="*/ 187 h 220"/>
                  <a:gd name="T46" fmla="*/ 3 w 87"/>
                  <a:gd name="T47" fmla="*/ 191 h 220"/>
                  <a:gd name="T48" fmla="*/ 4 w 87"/>
                  <a:gd name="T49" fmla="*/ 195 h 220"/>
                  <a:gd name="T50" fmla="*/ 7 w 87"/>
                  <a:gd name="T51" fmla="*/ 199 h 220"/>
                  <a:gd name="T52" fmla="*/ 8 w 87"/>
                  <a:gd name="T53" fmla="*/ 203 h 220"/>
                  <a:gd name="T54" fmla="*/ 11 w 87"/>
                  <a:gd name="T55" fmla="*/ 206 h 220"/>
                  <a:gd name="T56" fmla="*/ 17 w 87"/>
                  <a:gd name="T57" fmla="*/ 212 h 220"/>
                  <a:gd name="T58" fmla="*/ 21 w 87"/>
                  <a:gd name="T59" fmla="*/ 213 h 220"/>
                  <a:gd name="T60" fmla="*/ 25 w 87"/>
                  <a:gd name="T61" fmla="*/ 216 h 220"/>
                  <a:gd name="T62" fmla="*/ 30 w 87"/>
                  <a:gd name="T63" fmla="*/ 219 h 220"/>
                  <a:gd name="T64" fmla="*/ 35 w 87"/>
                  <a:gd name="T65" fmla="*/ 220 h 220"/>
                  <a:gd name="T66" fmla="*/ 42 w 87"/>
                  <a:gd name="T67" fmla="*/ 219 h 220"/>
                  <a:gd name="T68" fmla="*/ 47 w 87"/>
                  <a:gd name="T69" fmla="*/ 216 h 220"/>
                  <a:gd name="T70" fmla="*/ 53 w 87"/>
                  <a:gd name="T71" fmla="*/ 215 h 220"/>
                  <a:gd name="T72" fmla="*/ 58 w 87"/>
                  <a:gd name="T73" fmla="*/ 211 h 220"/>
                  <a:gd name="T74" fmla="*/ 62 w 87"/>
                  <a:gd name="T75" fmla="*/ 208 h 220"/>
                  <a:gd name="T76" fmla="*/ 68 w 87"/>
                  <a:gd name="T77" fmla="*/ 204 h 220"/>
                  <a:gd name="T78" fmla="*/ 71 w 87"/>
                  <a:gd name="T79" fmla="*/ 200 h 220"/>
                  <a:gd name="T80" fmla="*/ 75 w 87"/>
                  <a:gd name="T81" fmla="*/ 197 h 220"/>
                  <a:gd name="T82" fmla="*/ 78 w 87"/>
                  <a:gd name="T83" fmla="*/ 191 h 220"/>
                  <a:gd name="T84" fmla="*/ 80 w 87"/>
                  <a:gd name="T85" fmla="*/ 186 h 220"/>
                  <a:gd name="T86" fmla="*/ 83 w 87"/>
                  <a:gd name="T87" fmla="*/ 181 h 220"/>
                  <a:gd name="T88" fmla="*/ 86 w 87"/>
                  <a:gd name="T89" fmla="*/ 175 h 220"/>
                  <a:gd name="T90" fmla="*/ 87 w 87"/>
                  <a:gd name="T91" fmla="*/ 169 h 220"/>
                  <a:gd name="T92" fmla="*/ 87 w 87"/>
                  <a:gd name="T93" fmla="*/ 163 h 220"/>
                  <a:gd name="T94" fmla="*/ 87 w 87"/>
                  <a:gd name="T95" fmla="*/ 158 h 220"/>
                  <a:gd name="T96" fmla="*/ 87 w 87"/>
                  <a:gd name="T97" fmla="*/ 151 h 220"/>
                  <a:gd name="T98" fmla="*/ 87 w 87"/>
                  <a:gd name="T99" fmla="*/ 150 h 220"/>
                  <a:gd name="T100" fmla="*/ 86 w 87"/>
                  <a:gd name="T101" fmla="*/ 147 h 220"/>
                  <a:gd name="T102" fmla="*/ 86 w 87"/>
                  <a:gd name="T103" fmla="*/ 137 h 220"/>
                  <a:gd name="T104" fmla="*/ 84 w 87"/>
                  <a:gd name="T105" fmla="*/ 128 h 220"/>
                  <a:gd name="T106" fmla="*/ 80 w 87"/>
                  <a:gd name="T107" fmla="*/ 109 h 220"/>
                  <a:gd name="T108" fmla="*/ 77 w 87"/>
                  <a:gd name="T109" fmla="*/ 89 h 220"/>
                  <a:gd name="T110" fmla="*/ 70 w 87"/>
                  <a:gd name="T111" fmla="*/ 71 h 220"/>
                  <a:gd name="T112" fmla="*/ 64 w 87"/>
                  <a:gd name="T113" fmla="*/ 52 h 220"/>
                  <a:gd name="T114" fmla="*/ 56 w 87"/>
                  <a:gd name="T115" fmla="*/ 35 h 220"/>
                  <a:gd name="T116" fmla="*/ 46 w 87"/>
                  <a:gd name="T117" fmla="*/ 17 h 220"/>
                  <a:gd name="T118" fmla="*/ 35 w 87"/>
                  <a:gd name="T119" fmla="*/ 0 h 220"/>
                  <a:gd name="T120" fmla="*/ 35 w 87"/>
                  <a:gd name="T121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7" h="220">
                    <a:moveTo>
                      <a:pt x="35" y="0"/>
                    </a:moveTo>
                    <a:lnTo>
                      <a:pt x="36" y="17"/>
                    </a:lnTo>
                    <a:lnTo>
                      <a:pt x="36" y="32"/>
                    </a:lnTo>
                    <a:lnTo>
                      <a:pt x="36" y="48"/>
                    </a:lnTo>
                    <a:lnTo>
                      <a:pt x="35" y="63"/>
                    </a:lnTo>
                    <a:lnTo>
                      <a:pt x="34" y="80"/>
                    </a:lnTo>
                    <a:lnTo>
                      <a:pt x="31" y="96"/>
                    </a:lnTo>
                    <a:lnTo>
                      <a:pt x="29" y="111"/>
                    </a:lnTo>
                    <a:lnTo>
                      <a:pt x="25" y="127"/>
                    </a:lnTo>
                    <a:lnTo>
                      <a:pt x="24" y="132"/>
                    </a:lnTo>
                    <a:lnTo>
                      <a:pt x="22" y="136"/>
                    </a:lnTo>
                    <a:lnTo>
                      <a:pt x="20" y="141"/>
                    </a:lnTo>
                    <a:lnTo>
                      <a:pt x="17" y="145"/>
                    </a:lnTo>
                    <a:lnTo>
                      <a:pt x="14" y="149"/>
                    </a:lnTo>
                    <a:lnTo>
                      <a:pt x="12" y="153"/>
                    </a:lnTo>
                    <a:lnTo>
                      <a:pt x="4" y="160"/>
                    </a:lnTo>
                    <a:lnTo>
                      <a:pt x="3" y="164"/>
                    </a:lnTo>
                    <a:lnTo>
                      <a:pt x="2" y="168"/>
                    </a:lnTo>
                    <a:lnTo>
                      <a:pt x="0" y="172"/>
                    </a:lnTo>
                    <a:lnTo>
                      <a:pt x="0" y="176"/>
                    </a:lnTo>
                    <a:lnTo>
                      <a:pt x="0" y="180"/>
                    </a:lnTo>
                    <a:lnTo>
                      <a:pt x="0" y="184"/>
                    </a:lnTo>
                    <a:lnTo>
                      <a:pt x="2" y="187"/>
                    </a:lnTo>
                    <a:lnTo>
                      <a:pt x="3" y="191"/>
                    </a:lnTo>
                    <a:lnTo>
                      <a:pt x="4" y="195"/>
                    </a:lnTo>
                    <a:lnTo>
                      <a:pt x="7" y="199"/>
                    </a:lnTo>
                    <a:lnTo>
                      <a:pt x="8" y="203"/>
                    </a:lnTo>
                    <a:lnTo>
                      <a:pt x="11" y="206"/>
                    </a:lnTo>
                    <a:lnTo>
                      <a:pt x="17" y="212"/>
                    </a:lnTo>
                    <a:lnTo>
                      <a:pt x="21" y="213"/>
                    </a:lnTo>
                    <a:lnTo>
                      <a:pt x="25" y="216"/>
                    </a:lnTo>
                    <a:lnTo>
                      <a:pt x="30" y="219"/>
                    </a:lnTo>
                    <a:lnTo>
                      <a:pt x="35" y="220"/>
                    </a:lnTo>
                    <a:lnTo>
                      <a:pt x="42" y="219"/>
                    </a:lnTo>
                    <a:lnTo>
                      <a:pt x="47" y="216"/>
                    </a:lnTo>
                    <a:lnTo>
                      <a:pt x="53" y="215"/>
                    </a:lnTo>
                    <a:lnTo>
                      <a:pt x="58" y="211"/>
                    </a:lnTo>
                    <a:lnTo>
                      <a:pt x="62" y="208"/>
                    </a:lnTo>
                    <a:lnTo>
                      <a:pt x="68" y="204"/>
                    </a:lnTo>
                    <a:lnTo>
                      <a:pt x="71" y="200"/>
                    </a:lnTo>
                    <a:lnTo>
                      <a:pt x="75" y="197"/>
                    </a:lnTo>
                    <a:lnTo>
                      <a:pt x="78" y="191"/>
                    </a:lnTo>
                    <a:lnTo>
                      <a:pt x="80" y="186"/>
                    </a:lnTo>
                    <a:lnTo>
                      <a:pt x="83" y="181"/>
                    </a:lnTo>
                    <a:lnTo>
                      <a:pt x="86" y="175"/>
                    </a:lnTo>
                    <a:lnTo>
                      <a:pt x="87" y="169"/>
                    </a:lnTo>
                    <a:lnTo>
                      <a:pt x="87" y="163"/>
                    </a:lnTo>
                    <a:lnTo>
                      <a:pt x="87" y="158"/>
                    </a:lnTo>
                    <a:lnTo>
                      <a:pt x="87" y="151"/>
                    </a:lnTo>
                    <a:lnTo>
                      <a:pt x="87" y="150"/>
                    </a:lnTo>
                    <a:lnTo>
                      <a:pt x="86" y="147"/>
                    </a:lnTo>
                    <a:lnTo>
                      <a:pt x="86" y="137"/>
                    </a:lnTo>
                    <a:lnTo>
                      <a:pt x="84" y="128"/>
                    </a:lnTo>
                    <a:lnTo>
                      <a:pt x="80" y="109"/>
                    </a:lnTo>
                    <a:lnTo>
                      <a:pt x="77" y="89"/>
                    </a:lnTo>
                    <a:lnTo>
                      <a:pt x="70" y="71"/>
                    </a:lnTo>
                    <a:lnTo>
                      <a:pt x="64" y="52"/>
                    </a:lnTo>
                    <a:lnTo>
                      <a:pt x="56" y="35"/>
                    </a:lnTo>
                    <a:lnTo>
                      <a:pt x="46" y="17"/>
                    </a:lnTo>
                    <a:lnTo>
                      <a:pt x="35" y="0"/>
                    </a:lnTo>
                    <a:lnTo>
                      <a:pt x="35" y="0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32"/>
              <p:cNvSpPr>
                <a:spLocks/>
              </p:cNvSpPr>
              <p:nvPr/>
            </p:nvSpPr>
            <p:spPr bwMode="auto">
              <a:xfrm>
                <a:off x="10790272" y="3926941"/>
                <a:ext cx="68263" cy="174625"/>
              </a:xfrm>
              <a:custGeom>
                <a:avLst/>
                <a:gdLst>
                  <a:gd name="T0" fmla="*/ 35 w 87"/>
                  <a:gd name="T1" fmla="*/ 0 h 220"/>
                  <a:gd name="T2" fmla="*/ 36 w 87"/>
                  <a:gd name="T3" fmla="*/ 17 h 220"/>
                  <a:gd name="T4" fmla="*/ 36 w 87"/>
                  <a:gd name="T5" fmla="*/ 32 h 220"/>
                  <a:gd name="T6" fmla="*/ 36 w 87"/>
                  <a:gd name="T7" fmla="*/ 48 h 220"/>
                  <a:gd name="T8" fmla="*/ 35 w 87"/>
                  <a:gd name="T9" fmla="*/ 63 h 220"/>
                  <a:gd name="T10" fmla="*/ 34 w 87"/>
                  <a:gd name="T11" fmla="*/ 80 h 220"/>
                  <a:gd name="T12" fmla="*/ 31 w 87"/>
                  <a:gd name="T13" fmla="*/ 96 h 220"/>
                  <a:gd name="T14" fmla="*/ 29 w 87"/>
                  <a:gd name="T15" fmla="*/ 111 h 220"/>
                  <a:gd name="T16" fmla="*/ 25 w 87"/>
                  <a:gd name="T17" fmla="*/ 127 h 220"/>
                  <a:gd name="T18" fmla="*/ 24 w 87"/>
                  <a:gd name="T19" fmla="*/ 132 h 220"/>
                  <a:gd name="T20" fmla="*/ 22 w 87"/>
                  <a:gd name="T21" fmla="*/ 136 h 220"/>
                  <a:gd name="T22" fmla="*/ 20 w 87"/>
                  <a:gd name="T23" fmla="*/ 141 h 220"/>
                  <a:gd name="T24" fmla="*/ 17 w 87"/>
                  <a:gd name="T25" fmla="*/ 145 h 220"/>
                  <a:gd name="T26" fmla="*/ 14 w 87"/>
                  <a:gd name="T27" fmla="*/ 149 h 220"/>
                  <a:gd name="T28" fmla="*/ 12 w 87"/>
                  <a:gd name="T29" fmla="*/ 153 h 220"/>
                  <a:gd name="T30" fmla="*/ 4 w 87"/>
                  <a:gd name="T31" fmla="*/ 160 h 220"/>
                  <a:gd name="T32" fmla="*/ 3 w 87"/>
                  <a:gd name="T33" fmla="*/ 164 h 220"/>
                  <a:gd name="T34" fmla="*/ 2 w 87"/>
                  <a:gd name="T35" fmla="*/ 168 h 220"/>
                  <a:gd name="T36" fmla="*/ 0 w 87"/>
                  <a:gd name="T37" fmla="*/ 172 h 220"/>
                  <a:gd name="T38" fmla="*/ 0 w 87"/>
                  <a:gd name="T39" fmla="*/ 176 h 220"/>
                  <a:gd name="T40" fmla="*/ 0 w 87"/>
                  <a:gd name="T41" fmla="*/ 180 h 220"/>
                  <a:gd name="T42" fmla="*/ 0 w 87"/>
                  <a:gd name="T43" fmla="*/ 184 h 220"/>
                  <a:gd name="T44" fmla="*/ 2 w 87"/>
                  <a:gd name="T45" fmla="*/ 187 h 220"/>
                  <a:gd name="T46" fmla="*/ 3 w 87"/>
                  <a:gd name="T47" fmla="*/ 191 h 220"/>
                  <a:gd name="T48" fmla="*/ 4 w 87"/>
                  <a:gd name="T49" fmla="*/ 195 h 220"/>
                  <a:gd name="T50" fmla="*/ 7 w 87"/>
                  <a:gd name="T51" fmla="*/ 199 h 220"/>
                  <a:gd name="T52" fmla="*/ 8 w 87"/>
                  <a:gd name="T53" fmla="*/ 203 h 220"/>
                  <a:gd name="T54" fmla="*/ 11 w 87"/>
                  <a:gd name="T55" fmla="*/ 206 h 220"/>
                  <a:gd name="T56" fmla="*/ 17 w 87"/>
                  <a:gd name="T57" fmla="*/ 212 h 220"/>
                  <a:gd name="T58" fmla="*/ 21 w 87"/>
                  <a:gd name="T59" fmla="*/ 213 h 220"/>
                  <a:gd name="T60" fmla="*/ 25 w 87"/>
                  <a:gd name="T61" fmla="*/ 216 h 220"/>
                  <a:gd name="T62" fmla="*/ 30 w 87"/>
                  <a:gd name="T63" fmla="*/ 219 h 220"/>
                  <a:gd name="T64" fmla="*/ 35 w 87"/>
                  <a:gd name="T65" fmla="*/ 220 h 220"/>
                  <a:gd name="T66" fmla="*/ 42 w 87"/>
                  <a:gd name="T67" fmla="*/ 219 h 220"/>
                  <a:gd name="T68" fmla="*/ 47 w 87"/>
                  <a:gd name="T69" fmla="*/ 216 h 220"/>
                  <a:gd name="T70" fmla="*/ 53 w 87"/>
                  <a:gd name="T71" fmla="*/ 215 h 220"/>
                  <a:gd name="T72" fmla="*/ 58 w 87"/>
                  <a:gd name="T73" fmla="*/ 211 h 220"/>
                  <a:gd name="T74" fmla="*/ 62 w 87"/>
                  <a:gd name="T75" fmla="*/ 208 h 220"/>
                  <a:gd name="T76" fmla="*/ 68 w 87"/>
                  <a:gd name="T77" fmla="*/ 204 h 220"/>
                  <a:gd name="T78" fmla="*/ 71 w 87"/>
                  <a:gd name="T79" fmla="*/ 200 h 220"/>
                  <a:gd name="T80" fmla="*/ 75 w 87"/>
                  <a:gd name="T81" fmla="*/ 197 h 220"/>
                  <a:gd name="T82" fmla="*/ 78 w 87"/>
                  <a:gd name="T83" fmla="*/ 191 h 220"/>
                  <a:gd name="T84" fmla="*/ 80 w 87"/>
                  <a:gd name="T85" fmla="*/ 186 h 220"/>
                  <a:gd name="T86" fmla="*/ 83 w 87"/>
                  <a:gd name="T87" fmla="*/ 181 h 220"/>
                  <a:gd name="T88" fmla="*/ 86 w 87"/>
                  <a:gd name="T89" fmla="*/ 175 h 220"/>
                  <a:gd name="T90" fmla="*/ 87 w 87"/>
                  <a:gd name="T91" fmla="*/ 169 h 220"/>
                  <a:gd name="T92" fmla="*/ 87 w 87"/>
                  <a:gd name="T93" fmla="*/ 163 h 220"/>
                  <a:gd name="T94" fmla="*/ 87 w 87"/>
                  <a:gd name="T95" fmla="*/ 158 h 220"/>
                  <a:gd name="T96" fmla="*/ 87 w 87"/>
                  <a:gd name="T97" fmla="*/ 151 h 220"/>
                  <a:gd name="T98" fmla="*/ 87 w 87"/>
                  <a:gd name="T99" fmla="*/ 150 h 220"/>
                  <a:gd name="T100" fmla="*/ 86 w 87"/>
                  <a:gd name="T101" fmla="*/ 147 h 220"/>
                  <a:gd name="T102" fmla="*/ 86 w 87"/>
                  <a:gd name="T103" fmla="*/ 137 h 220"/>
                  <a:gd name="T104" fmla="*/ 84 w 87"/>
                  <a:gd name="T105" fmla="*/ 128 h 220"/>
                  <a:gd name="T106" fmla="*/ 80 w 87"/>
                  <a:gd name="T107" fmla="*/ 109 h 220"/>
                  <a:gd name="T108" fmla="*/ 77 w 87"/>
                  <a:gd name="T109" fmla="*/ 89 h 220"/>
                  <a:gd name="T110" fmla="*/ 70 w 87"/>
                  <a:gd name="T111" fmla="*/ 71 h 220"/>
                  <a:gd name="T112" fmla="*/ 64 w 87"/>
                  <a:gd name="T113" fmla="*/ 52 h 220"/>
                  <a:gd name="T114" fmla="*/ 56 w 87"/>
                  <a:gd name="T115" fmla="*/ 35 h 220"/>
                  <a:gd name="T116" fmla="*/ 46 w 87"/>
                  <a:gd name="T117" fmla="*/ 17 h 220"/>
                  <a:gd name="T118" fmla="*/ 35 w 87"/>
                  <a:gd name="T119" fmla="*/ 0 h 220"/>
                  <a:gd name="T120" fmla="*/ 35 w 87"/>
                  <a:gd name="T121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7" h="220">
                    <a:moveTo>
                      <a:pt x="35" y="0"/>
                    </a:moveTo>
                    <a:lnTo>
                      <a:pt x="36" y="17"/>
                    </a:lnTo>
                    <a:lnTo>
                      <a:pt x="36" y="32"/>
                    </a:lnTo>
                    <a:lnTo>
                      <a:pt x="36" y="48"/>
                    </a:lnTo>
                    <a:lnTo>
                      <a:pt x="35" y="63"/>
                    </a:lnTo>
                    <a:lnTo>
                      <a:pt x="34" y="80"/>
                    </a:lnTo>
                    <a:lnTo>
                      <a:pt x="31" y="96"/>
                    </a:lnTo>
                    <a:lnTo>
                      <a:pt x="29" y="111"/>
                    </a:lnTo>
                    <a:lnTo>
                      <a:pt x="25" y="127"/>
                    </a:lnTo>
                    <a:lnTo>
                      <a:pt x="24" y="132"/>
                    </a:lnTo>
                    <a:lnTo>
                      <a:pt x="22" y="136"/>
                    </a:lnTo>
                    <a:lnTo>
                      <a:pt x="20" y="141"/>
                    </a:lnTo>
                    <a:lnTo>
                      <a:pt x="17" y="145"/>
                    </a:lnTo>
                    <a:lnTo>
                      <a:pt x="14" y="149"/>
                    </a:lnTo>
                    <a:lnTo>
                      <a:pt x="12" y="153"/>
                    </a:lnTo>
                    <a:lnTo>
                      <a:pt x="4" y="160"/>
                    </a:lnTo>
                    <a:lnTo>
                      <a:pt x="3" y="164"/>
                    </a:lnTo>
                    <a:lnTo>
                      <a:pt x="2" y="168"/>
                    </a:lnTo>
                    <a:lnTo>
                      <a:pt x="0" y="172"/>
                    </a:lnTo>
                    <a:lnTo>
                      <a:pt x="0" y="176"/>
                    </a:lnTo>
                    <a:lnTo>
                      <a:pt x="0" y="180"/>
                    </a:lnTo>
                    <a:lnTo>
                      <a:pt x="0" y="184"/>
                    </a:lnTo>
                    <a:lnTo>
                      <a:pt x="2" y="187"/>
                    </a:lnTo>
                    <a:lnTo>
                      <a:pt x="3" y="191"/>
                    </a:lnTo>
                    <a:lnTo>
                      <a:pt x="4" y="195"/>
                    </a:lnTo>
                    <a:lnTo>
                      <a:pt x="7" y="199"/>
                    </a:lnTo>
                    <a:lnTo>
                      <a:pt x="8" y="203"/>
                    </a:lnTo>
                    <a:lnTo>
                      <a:pt x="11" y="206"/>
                    </a:lnTo>
                    <a:lnTo>
                      <a:pt x="17" y="212"/>
                    </a:lnTo>
                    <a:lnTo>
                      <a:pt x="21" y="213"/>
                    </a:lnTo>
                    <a:lnTo>
                      <a:pt x="25" y="216"/>
                    </a:lnTo>
                    <a:lnTo>
                      <a:pt x="30" y="219"/>
                    </a:lnTo>
                    <a:lnTo>
                      <a:pt x="35" y="220"/>
                    </a:lnTo>
                    <a:lnTo>
                      <a:pt x="42" y="219"/>
                    </a:lnTo>
                    <a:lnTo>
                      <a:pt x="47" y="216"/>
                    </a:lnTo>
                    <a:lnTo>
                      <a:pt x="53" y="215"/>
                    </a:lnTo>
                    <a:lnTo>
                      <a:pt x="58" y="211"/>
                    </a:lnTo>
                    <a:lnTo>
                      <a:pt x="62" y="208"/>
                    </a:lnTo>
                    <a:lnTo>
                      <a:pt x="68" y="204"/>
                    </a:lnTo>
                    <a:lnTo>
                      <a:pt x="71" y="200"/>
                    </a:lnTo>
                    <a:lnTo>
                      <a:pt x="75" y="197"/>
                    </a:lnTo>
                    <a:lnTo>
                      <a:pt x="78" y="191"/>
                    </a:lnTo>
                    <a:lnTo>
                      <a:pt x="80" y="186"/>
                    </a:lnTo>
                    <a:lnTo>
                      <a:pt x="83" y="181"/>
                    </a:lnTo>
                    <a:lnTo>
                      <a:pt x="86" y="175"/>
                    </a:lnTo>
                    <a:lnTo>
                      <a:pt x="87" y="169"/>
                    </a:lnTo>
                    <a:lnTo>
                      <a:pt x="87" y="163"/>
                    </a:lnTo>
                    <a:lnTo>
                      <a:pt x="87" y="158"/>
                    </a:lnTo>
                    <a:lnTo>
                      <a:pt x="87" y="151"/>
                    </a:lnTo>
                    <a:lnTo>
                      <a:pt x="87" y="150"/>
                    </a:lnTo>
                    <a:lnTo>
                      <a:pt x="86" y="147"/>
                    </a:lnTo>
                    <a:lnTo>
                      <a:pt x="86" y="137"/>
                    </a:lnTo>
                    <a:lnTo>
                      <a:pt x="84" y="128"/>
                    </a:lnTo>
                    <a:lnTo>
                      <a:pt x="80" y="109"/>
                    </a:lnTo>
                    <a:lnTo>
                      <a:pt x="77" y="89"/>
                    </a:lnTo>
                    <a:lnTo>
                      <a:pt x="70" y="71"/>
                    </a:lnTo>
                    <a:lnTo>
                      <a:pt x="64" y="52"/>
                    </a:lnTo>
                    <a:lnTo>
                      <a:pt x="56" y="35"/>
                    </a:lnTo>
                    <a:lnTo>
                      <a:pt x="46" y="17"/>
                    </a:lnTo>
                    <a:lnTo>
                      <a:pt x="35" y="0"/>
                    </a:lnTo>
                    <a:lnTo>
                      <a:pt x="35" y="0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32"/>
              <p:cNvSpPr>
                <a:spLocks/>
              </p:cNvSpPr>
              <p:nvPr/>
            </p:nvSpPr>
            <p:spPr bwMode="auto">
              <a:xfrm>
                <a:off x="10935736" y="4014253"/>
                <a:ext cx="68263" cy="174625"/>
              </a:xfrm>
              <a:custGeom>
                <a:avLst/>
                <a:gdLst>
                  <a:gd name="T0" fmla="*/ 35 w 87"/>
                  <a:gd name="T1" fmla="*/ 0 h 220"/>
                  <a:gd name="T2" fmla="*/ 36 w 87"/>
                  <a:gd name="T3" fmla="*/ 17 h 220"/>
                  <a:gd name="T4" fmla="*/ 36 w 87"/>
                  <a:gd name="T5" fmla="*/ 32 h 220"/>
                  <a:gd name="T6" fmla="*/ 36 w 87"/>
                  <a:gd name="T7" fmla="*/ 48 h 220"/>
                  <a:gd name="T8" fmla="*/ 35 w 87"/>
                  <a:gd name="T9" fmla="*/ 63 h 220"/>
                  <a:gd name="T10" fmla="*/ 34 w 87"/>
                  <a:gd name="T11" fmla="*/ 80 h 220"/>
                  <a:gd name="T12" fmla="*/ 31 w 87"/>
                  <a:gd name="T13" fmla="*/ 96 h 220"/>
                  <a:gd name="T14" fmla="*/ 29 w 87"/>
                  <a:gd name="T15" fmla="*/ 111 h 220"/>
                  <a:gd name="T16" fmla="*/ 25 w 87"/>
                  <a:gd name="T17" fmla="*/ 127 h 220"/>
                  <a:gd name="T18" fmla="*/ 24 w 87"/>
                  <a:gd name="T19" fmla="*/ 132 h 220"/>
                  <a:gd name="T20" fmla="*/ 22 w 87"/>
                  <a:gd name="T21" fmla="*/ 136 h 220"/>
                  <a:gd name="T22" fmla="*/ 20 w 87"/>
                  <a:gd name="T23" fmla="*/ 141 h 220"/>
                  <a:gd name="T24" fmla="*/ 17 w 87"/>
                  <a:gd name="T25" fmla="*/ 145 h 220"/>
                  <a:gd name="T26" fmla="*/ 14 w 87"/>
                  <a:gd name="T27" fmla="*/ 149 h 220"/>
                  <a:gd name="T28" fmla="*/ 12 w 87"/>
                  <a:gd name="T29" fmla="*/ 153 h 220"/>
                  <a:gd name="T30" fmla="*/ 4 w 87"/>
                  <a:gd name="T31" fmla="*/ 160 h 220"/>
                  <a:gd name="T32" fmla="*/ 3 w 87"/>
                  <a:gd name="T33" fmla="*/ 164 h 220"/>
                  <a:gd name="T34" fmla="*/ 2 w 87"/>
                  <a:gd name="T35" fmla="*/ 168 h 220"/>
                  <a:gd name="T36" fmla="*/ 0 w 87"/>
                  <a:gd name="T37" fmla="*/ 172 h 220"/>
                  <a:gd name="T38" fmla="*/ 0 w 87"/>
                  <a:gd name="T39" fmla="*/ 176 h 220"/>
                  <a:gd name="T40" fmla="*/ 0 w 87"/>
                  <a:gd name="T41" fmla="*/ 180 h 220"/>
                  <a:gd name="T42" fmla="*/ 0 w 87"/>
                  <a:gd name="T43" fmla="*/ 184 h 220"/>
                  <a:gd name="T44" fmla="*/ 2 w 87"/>
                  <a:gd name="T45" fmla="*/ 187 h 220"/>
                  <a:gd name="T46" fmla="*/ 3 w 87"/>
                  <a:gd name="T47" fmla="*/ 191 h 220"/>
                  <a:gd name="T48" fmla="*/ 4 w 87"/>
                  <a:gd name="T49" fmla="*/ 195 h 220"/>
                  <a:gd name="T50" fmla="*/ 7 w 87"/>
                  <a:gd name="T51" fmla="*/ 199 h 220"/>
                  <a:gd name="T52" fmla="*/ 8 w 87"/>
                  <a:gd name="T53" fmla="*/ 203 h 220"/>
                  <a:gd name="T54" fmla="*/ 11 w 87"/>
                  <a:gd name="T55" fmla="*/ 206 h 220"/>
                  <a:gd name="T56" fmla="*/ 17 w 87"/>
                  <a:gd name="T57" fmla="*/ 212 h 220"/>
                  <a:gd name="T58" fmla="*/ 21 w 87"/>
                  <a:gd name="T59" fmla="*/ 213 h 220"/>
                  <a:gd name="T60" fmla="*/ 25 w 87"/>
                  <a:gd name="T61" fmla="*/ 216 h 220"/>
                  <a:gd name="T62" fmla="*/ 30 w 87"/>
                  <a:gd name="T63" fmla="*/ 219 h 220"/>
                  <a:gd name="T64" fmla="*/ 35 w 87"/>
                  <a:gd name="T65" fmla="*/ 220 h 220"/>
                  <a:gd name="T66" fmla="*/ 42 w 87"/>
                  <a:gd name="T67" fmla="*/ 219 h 220"/>
                  <a:gd name="T68" fmla="*/ 47 w 87"/>
                  <a:gd name="T69" fmla="*/ 216 h 220"/>
                  <a:gd name="T70" fmla="*/ 53 w 87"/>
                  <a:gd name="T71" fmla="*/ 215 h 220"/>
                  <a:gd name="T72" fmla="*/ 58 w 87"/>
                  <a:gd name="T73" fmla="*/ 211 h 220"/>
                  <a:gd name="T74" fmla="*/ 62 w 87"/>
                  <a:gd name="T75" fmla="*/ 208 h 220"/>
                  <a:gd name="T76" fmla="*/ 68 w 87"/>
                  <a:gd name="T77" fmla="*/ 204 h 220"/>
                  <a:gd name="T78" fmla="*/ 71 w 87"/>
                  <a:gd name="T79" fmla="*/ 200 h 220"/>
                  <a:gd name="T80" fmla="*/ 75 w 87"/>
                  <a:gd name="T81" fmla="*/ 197 h 220"/>
                  <a:gd name="T82" fmla="*/ 78 w 87"/>
                  <a:gd name="T83" fmla="*/ 191 h 220"/>
                  <a:gd name="T84" fmla="*/ 80 w 87"/>
                  <a:gd name="T85" fmla="*/ 186 h 220"/>
                  <a:gd name="T86" fmla="*/ 83 w 87"/>
                  <a:gd name="T87" fmla="*/ 181 h 220"/>
                  <a:gd name="T88" fmla="*/ 86 w 87"/>
                  <a:gd name="T89" fmla="*/ 175 h 220"/>
                  <a:gd name="T90" fmla="*/ 87 w 87"/>
                  <a:gd name="T91" fmla="*/ 169 h 220"/>
                  <a:gd name="T92" fmla="*/ 87 w 87"/>
                  <a:gd name="T93" fmla="*/ 163 h 220"/>
                  <a:gd name="T94" fmla="*/ 87 w 87"/>
                  <a:gd name="T95" fmla="*/ 158 h 220"/>
                  <a:gd name="T96" fmla="*/ 87 w 87"/>
                  <a:gd name="T97" fmla="*/ 151 h 220"/>
                  <a:gd name="T98" fmla="*/ 87 w 87"/>
                  <a:gd name="T99" fmla="*/ 150 h 220"/>
                  <a:gd name="T100" fmla="*/ 86 w 87"/>
                  <a:gd name="T101" fmla="*/ 147 h 220"/>
                  <a:gd name="T102" fmla="*/ 86 w 87"/>
                  <a:gd name="T103" fmla="*/ 137 h 220"/>
                  <a:gd name="T104" fmla="*/ 84 w 87"/>
                  <a:gd name="T105" fmla="*/ 128 h 220"/>
                  <a:gd name="T106" fmla="*/ 80 w 87"/>
                  <a:gd name="T107" fmla="*/ 109 h 220"/>
                  <a:gd name="T108" fmla="*/ 77 w 87"/>
                  <a:gd name="T109" fmla="*/ 89 h 220"/>
                  <a:gd name="T110" fmla="*/ 70 w 87"/>
                  <a:gd name="T111" fmla="*/ 71 h 220"/>
                  <a:gd name="T112" fmla="*/ 64 w 87"/>
                  <a:gd name="T113" fmla="*/ 52 h 220"/>
                  <a:gd name="T114" fmla="*/ 56 w 87"/>
                  <a:gd name="T115" fmla="*/ 35 h 220"/>
                  <a:gd name="T116" fmla="*/ 46 w 87"/>
                  <a:gd name="T117" fmla="*/ 17 h 220"/>
                  <a:gd name="T118" fmla="*/ 35 w 87"/>
                  <a:gd name="T119" fmla="*/ 0 h 220"/>
                  <a:gd name="T120" fmla="*/ 35 w 87"/>
                  <a:gd name="T121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7" h="220">
                    <a:moveTo>
                      <a:pt x="35" y="0"/>
                    </a:moveTo>
                    <a:lnTo>
                      <a:pt x="36" y="17"/>
                    </a:lnTo>
                    <a:lnTo>
                      <a:pt x="36" y="32"/>
                    </a:lnTo>
                    <a:lnTo>
                      <a:pt x="36" y="48"/>
                    </a:lnTo>
                    <a:lnTo>
                      <a:pt x="35" y="63"/>
                    </a:lnTo>
                    <a:lnTo>
                      <a:pt x="34" y="80"/>
                    </a:lnTo>
                    <a:lnTo>
                      <a:pt x="31" y="96"/>
                    </a:lnTo>
                    <a:lnTo>
                      <a:pt x="29" y="111"/>
                    </a:lnTo>
                    <a:lnTo>
                      <a:pt x="25" y="127"/>
                    </a:lnTo>
                    <a:lnTo>
                      <a:pt x="24" y="132"/>
                    </a:lnTo>
                    <a:lnTo>
                      <a:pt x="22" y="136"/>
                    </a:lnTo>
                    <a:lnTo>
                      <a:pt x="20" y="141"/>
                    </a:lnTo>
                    <a:lnTo>
                      <a:pt x="17" y="145"/>
                    </a:lnTo>
                    <a:lnTo>
                      <a:pt x="14" y="149"/>
                    </a:lnTo>
                    <a:lnTo>
                      <a:pt x="12" y="153"/>
                    </a:lnTo>
                    <a:lnTo>
                      <a:pt x="4" y="160"/>
                    </a:lnTo>
                    <a:lnTo>
                      <a:pt x="3" y="164"/>
                    </a:lnTo>
                    <a:lnTo>
                      <a:pt x="2" y="168"/>
                    </a:lnTo>
                    <a:lnTo>
                      <a:pt x="0" y="172"/>
                    </a:lnTo>
                    <a:lnTo>
                      <a:pt x="0" y="176"/>
                    </a:lnTo>
                    <a:lnTo>
                      <a:pt x="0" y="180"/>
                    </a:lnTo>
                    <a:lnTo>
                      <a:pt x="0" y="184"/>
                    </a:lnTo>
                    <a:lnTo>
                      <a:pt x="2" y="187"/>
                    </a:lnTo>
                    <a:lnTo>
                      <a:pt x="3" y="191"/>
                    </a:lnTo>
                    <a:lnTo>
                      <a:pt x="4" y="195"/>
                    </a:lnTo>
                    <a:lnTo>
                      <a:pt x="7" y="199"/>
                    </a:lnTo>
                    <a:lnTo>
                      <a:pt x="8" y="203"/>
                    </a:lnTo>
                    <a:lnTo>
                      <a:pt x="11" y="206"/>
                    </a:lnTo>
                    <a:lnTo>
                      <a:pt x="17" y="212"/>
                    </a:lnTo>
                    <a:lnTo>
                      <a:pt x="21" y="213"/>
                    </a:lnTo>
                    <a:lnTo>
                      <a:pt x="25" y="216"/>
                    </a:lnTo>
                    <a:lnTo>
                      <a:pt x="30" y="219"/>
                    </a:lnTo>
                    <a:lnTo>
                      <a:pt x="35" y="220"/>
                    </a:lnTo>
                    <a:lnTo>
                      <a:pt x="42" y="219"/>
                    </a:lnTo>
                    <a:lnTo>
                      <a:pt x="47" y="216"/>
                    </a:lnTo>
                    <a:lnTo>
                      <a:pt x="53" y="215"/>
                    </a:lnTo>
                    <a:lnTo>
                      <a:pt x="58" y="211"/>
                    </a:lnTo>
                    <a:lnTo>
                      <a:pt x="62" y="208"/>
                    </a:lnTo>
                    <a:lnTo>
                      <a:pt x="68" y="204"/>
                    </a:lnTo>
                    <a:lnTo>
                      <a:pt x="71" y="200"/>
                    </a:lnTo>
                    <a:lnTo>
                      <a:pt x="75" y="197"/>
                    </a:lnTo>
                    <a:lnTo>
                      <a:pt x="78" y="191"/>
                    </a:lnTo>
                    <a:lnTo>
                      <a:pt x="80" y="186"/>
                    </a:lnTo>
                    <a:lnTo>
                      <a:pt x="83" y="181"/>
                    </a:lnTo>
                    <a:lnTo>
                      <a:pt x="86" y="175"/>
                    </a:lnTo>
                    <a:lnTo>
                      <a:pt x="87" y="169"/>
                    </a:lnTo>
                    <a:lnTo>
                      <a:pt x="87" y="163"/>
                    </a:lnTo>
                    <a:lnTo>
                      <a:pt x="87" y="158"/>
                    </a:lnTo>
                    <a:lnTo>
                      <a:pt x="87" y="151"/>
                    </a:lnTo>
                    <a:lnTo>
                      <a:pt x="87" y="150"/>
                    </a:lnTo>
                    <a:lnTo>
                      <a:pt x="86" y="147"/>
                    </a:lnTo>
                    <a:lnTo>
                      <a:pt x="86" y="137"/>
                    </a:lnTo>
                    <a:lnTo>
                      <a:pt x="84" y="128"/>
                    </a:lnTo>
                    <a:lnTo>
                      <a:pt x="80" y="109"/>
                    </a:lnTo>
                    <a:lnTo>
                      <a:pt x="77" y="89"/>
                    </a:lnTo>
                    <a:lnTo>
                      <a:pt x="70" y="71"/>
                    </a:lnTo>
                    <a:lnTo>
                      <a:pt x="64" y="52"/>
                    </a:lnTo>
                    <a:lnTo>
                      <a:pt x="56" y="35"/>
                    </a:lnTo>
                    <a:lnTo>
                      <a:pt x="46" y="17"/>
                    </a:lnTo>
                    <a:lnTo>
                      <a:pt x="35" y="0"/>
                    </a:lnTo>
                    <a:lnTo>
                      <a:pt x="35" y="0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32"/>
              <p:cNvSpPr>
                <a:spLocks/>
              </p:cNvSpPr>
              <p:nvPr/>
            </p:nvSpPr>
            <p:spPr bwMode="auto">
              <a:xfrm>
                <a:off x="11081200" y="3892551"/>
                <a:ext cx="68263" cy="174625"/>
              </a:xfrm>
              <a:custGeom>
                <a:avLst/>
                <a:gdLst>
                  <a:gd name="T0" fmla="*/ 35 w 87"/>
                  <a:gd name="T1" fmla="*/ 0 h 220"/>
                  <a:gd name="T2" fmla="*/ 36 w 87"/>
                  <a:gd name="T3" fmla="*/ 17 h 220"/>
                  <a:gd name="T4" fmla="*/ 36 w 87"/>
                  <a:gd name="T5" fmla="*/ 32 h 220"/>
                  <a:gd name="T6" fmla="*/ 36 w 87"/>
                  <a:gd name="T7" fmla="*/ 48 h 220"/>
                  <a:gd name="T8" fmla="*/ 35 w 87"/>
                  <a:gd name="T9" fmla="*/ 63 h 220"/>
                  <a:gd name="T10" fmla="*/ 34 w 87"/>
                  <a:gd name="T11" fmla="*/ 80 h 220"/>
                  <a:gd name="T12" fmla="*/ 31 w 87"/>
                  <a:gd name="T13" fmla="*/ 96 h 220"/>
                  <a:gd name="T14" fmla="*/ 29 w 87"/>
                  <a:gd name="T15" fmla="*/ 111 h 220"/>
                  <a:gd name="T16" fmla="*/ 25 w 87"/>
                  <a:gd name="T17" fmla="*/ 127 h 220"/>
                  <a:gd name="T18" fmla="*/ 24 w 87"/>
                  <a:gd name="T19" fmla="*/ 132 h 220"/>
                  <a:gd name="T20" fmla="*/ 22 w 87"/>
                  <a:gd name="T21" fmla="*/ 136 h 220"/>
                  <a:gd name="T22" fmla="*/ 20 w 87"/>
                  <a:gd name="T23" fmla="*/ 141 h 220"/>
                  <a:gd name="T24" fmla="*/ 17 w 87"/>
                  <a:gd name="T25" fmla="*/ 145 h 220"/>
                  <a:gd name="T26" fmla="*/ 14 w 87"/>
                  <a:gd name="T27" fmla="*/ 149 h 220"/>
                  <a:gd name="T28" fmla="*/ 12 w 87"/>
                  <a:gd name="T29" fmla="*/ 153 h 220"/>
                  <a:gd name="T30" fmla="*/ 4 w 87"/>
                  <a:gd name="T31" fmla="*/ 160 h 220"/>
                  <a:gd name="T32" fmla="*/ 3 w 87"/>
                  <a:gd name="T33" fmla="*/ 164 h 220"/>
                  <a:gd name="T34" fmla="*/ 2 w 87"/>
                  <a:gd name="T35" fmla="*/ 168 h 220"/>
                  <a:gd name="T36" fmla="*/ 0 w 87"/>
                  <a:gd name="T37" fmla="*/ 172 h 220"/>
                  <a:gd name="T38" fmla="*/ 0 w 87"/>
                  <a:gd name="T39" fmla="*/ 176 h 220"/>
                  <a:gd name="T40" fmla="*/ 0 w 87"/>
                  <a:gd name="T41" fmla="*/ 180 h 220"/>
                  <a:gd name="T42" fmla="*/ 0 w 87"/>
                  <a:gd name="T43" fmla="*/ 184 h 220"/>
                  <a:gd name="T44" fmla="*/ 2 w 87"/>
                  <a:gd name="T45" fmla="*/ 187 h 220"/>
                  <a:gd name="T46" fmla="*/ 3 w 87"/>
                  <a:gd name="T47" fmla="*/ 191 h 220"/>
                  <a:gd name="T48" fmla="*/ 4 w 87"/>
                  <a:gd name="T49" fmla="*/ 195 h 220"/>
                  <a:gd name="T50" fmla="*/ 7 w 87"/>
                  <a:gd name="T51" fmla="*/ 199 h 220"/>
                  <a:gd name="T52" fmla="*/ 8 w 87"/>
                  <a:gd name="T53" fmla="*/ 203 h 220"/>
                  <a:gd name="T54" fmla="*/ 11 w 87"/>
                  <a:gd name="T55" fmla="*/ 206 h 220"/>
                  <a:gd name="T56" fmla="*/ 17 w 87"/>
                  <a:gd name="T57" fmla="*/ 212 h 220"/>
                  <a:gd name="T58" fmla="*/ 21 w 87"/>
                  <a:gd name="T59" fmla="*/ 213 h 220"/>
                  <a:gd name="T60" fmla="*/ 25 w 87"/>
                  <a:gd name="T61" fmla="*/ 216 h 220"/>
                  <a:gd name="T62" fmla="*/ 30 w 87"/>
                  <a:gd name="T63" fmla="*/ 219 h 220"/>
                  <a:gd name="T64" fmla="*/ 35 w 87"/>
                  <a:gd name="T65" fmla="*/ 220 h 220"/>
                  <a:gd name="T66" fmla="*/ 42 w 87"/>
                  <a:gd name="T67" fmla="*/ 219 h 220"/>
                  <a:gd name="T68" fmla="*/ 47 w 87"/>
                  <a:gd name="T69" fmla="*/ 216 h 220"/>
                  <a:gd name="T70" fmla="*/ 53 w 87"/>
                  <a:gd name="T71" fmla="*/ 215 h 220"/>
                  <a:gd name="T72" fmla="*/ 58 w 87"/>
                  <a:gd name="T73" fmla="*/ 211 h 220"/>
                  <a:gd name="T74" fmla="*/ 62 w 87"/>
                  <a:gd name="T75" fmla="*/ 208 h 220"/>
                  <a:gd name="T76" fmla="*/ 68 w 87"/>
                  <a:gd name="T77" fmla="*/ 204 h 220"/>
                  <a:gd name="T78" fmla="*/ 71 w 87"/>
                  <a:gd name="T79" fmla="*/ 200 h 220"/>
                  <a:gd name="T80" fmla="*/ 75 w 87"/>
                  <a:gd name="T81" fmla="*/ 197 h 220"/>
                  <a:gd name="T82" fmla="*/ 78 w 87"/>
                  <a:gd name="T83" fmla="*/ 191 h 220"/>
                  <a:gd name="T84" fmla="*/ 80 w 87"/>
                  <a:gd name="T85" fmla="*/ 186 h 220"/>
                  <a:gd name="T86" fmla="*/ 83 w 87"/>
                  <a:gd name="T87" fmla="*/ 181 h 220"/>
                  <a:gd name="T88" fmla="*/ 86 w 87"/>
                  <a:gd name="T89" fmla="*/ 175 h 220"/>
                  <a:gd name="T90" fmla="*/ 87 w 87"/>
                  <a:gd name="T91" fmla="*/ 169 h 220"/>
                  <a:gd name="T92" fmla="*/ 87 w 87"/>
                  <a:gd name="T93" fmla="*/ 163 h 220"/>
                  <a:gd name="T94" fmla="*/ 87 w 87"/>
                  <a:gd name="T95" fmla="*/ 158 h 220"/>
                  <a:gd name="T96" fmla="*/ 87 w 87"/>
                  <a:gd name="T97" fmla="*/ 151 h 220"/>
                  <a:gd name="T98" fmla="*/ 87 w 87"/>
                  <a:gd name="T99" fmla="*/ 150 h 220"/>
                  <a:gd name="T100" fmla="*/ 86 w 87"/>
                  <a:gd name="T101" fmla="*/ 147 h 220"/>
                  <a:gd name="T102" fmla="*/ 86 w 87"/>
                  <a:gd name="T103" fmla="*/ 137 h 220"/>
                  <a:gd name="T104" fmla="*/ 84 w 87"/>
                  <a:gd name="T105" fmla="*/ 128 h 220"/>
                  <a:gd name="T106" fmla="*/ 80 w 87"/>
                  <a:gd name="T107" fmla="*/ 109 h 220"/>
                  <a:gd name="T108" fmla="*/ 77 w 87"/>
                  <a:gd name="T109" fmla="*/ 89 h 220"/>
                  <a:gd name="T110" fmla="*/ 70 w 87"/>
                  <a:gd name="T111" fmla="*/ 71 h 220"/>
                  <a:gd name="T112" fmla="*/ 64 w 87"/>
                  <a:gd name="T113" fmla="*/ 52 h 220"/>
                  <a:gd name="T114" fmla="*/ 56 w 87"/>
                  <a:gd name="T115" fmla="*/ 35 h 220"/>
                  <a:gd name="T116" fmla="*/ 46 w 87"/>
                  <a:gd name="T117" fmla="*/ 17 h 220"/>
                  <a:gd name="T118" fmla="*/ 35 w 87"/>
                  <a:gd name="T119" fmla="*/ 0 h 220"/>
                  <a:gd name="T120" fmla="*/ 35 w 87"/>
                  <a:gd name="T121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7" h="220">
                    <a:moveTo>
                      <a:pt x="35" y="0"/>
                    </a:moveTo>
                    <a:lnTo>
                      <a:pt x="36" y="17"/>
                    </a:lnTo>
                    <a:lnTo>
                      <a:pt x="36" y="32"/>
                    </a:lnTo>
                    <a:lnTo>
                      <a:pt x="36" y="48"/>
                    </a:lnTo>
                    <a:lnTo>
                      <a:pt x="35" y="63"/>
                    </a:lnTo>
                    <a:lnTo>
                      <a:pt x="34" y="80"/>
                    </a:lnTo>
                    <a:lnTo>
                      <a:pt x="31" y="96"/>
                    </a:lnTo>
                    <a:lnTo>
                      <a:pt x="29" y="111"/>
                    </a:lnTo>
                    <a:lnTo>
                      <a:pt x="25" y="127"/>
                    </a:lnTo>
                    <a:lnTo>
                      <a:pt x="24" y="132"/>
                    </a:lnTo>
                    <a:lnTo>
                      <a:pt x="22" y="136"/>
                    </a:lnTo>
                    <a:lnTo>
                      <a:pt x="20" y="141"/>
                    </a:lnTo>
                    <a:lnTo>
                      <a:pt x="17" y="145"/>
                    </a:lnTo>
                    <a:lnTo>
                      <a:pt x="14" y="149"/>
                    </a:lnTo>
                    <a:lnTo>
                      <a:pt x="12" y="153"/>
                    </a:lnTo>
                    <a:lnTo>
                      <a:pt x="4" y="160"/>
                    </a:lnTo>
                    <a:lnTo>
                      <a:pt x="3" y="164"/>
                    </a:lnTo>
                    <a:lnTo>
                      <a:pt x="2" y="168"/>
                    </a:lnTo>
                    <a:lnTo>
                      <a:pt x="0" y="172"/>
                    </a:lnTo>
                    <a:lnTo>
                      <a:pt x="0" y="176"/>
                    </a:lnTo>
                    <a:lnTo>
                      <a:pt x="0" y="180"/>
                    </a:lnTo>
                    <a:lnTo>
                      <a:pt x="0" y="184"/>
                    </a:lnTo>
                    <a:lnTo>
                      <a:pt x="2" y="187"/>
                    </a:lnTo>
                    <a:lnTo>
                      <a:pt x="3" y="191"/>
                    </a:lnTo>
                    <a:lnTo>
                      <a:pt x="4" y="195"/>
                    </a:lnTo>
                    <a:lnTo>
                      <a:pt x="7" y="199"/>
                    </a:lnTo>
                    <a:lnTo>
                      <a:pt x="8" y="203"/>
                    </a:lnTo>
                    <a:lnTo>
                      <a:pt x="11" y="206"/>
                    </a:lnTo>
                    <a:lnTo>
                      <a:pt x="17" y="212"/>
                    </a:lnTo>
                    <a:lnTo>
                      <a:pt x="21" y="213"/>
                    </a:lnTo>
                    <a:lnTo>
                      <a:pt x="25" y="216"/>
                    </a:lnTo>
                    <a:lnTo>
                      <a:pt x="30" y="219"/>
                    </a:lnTo>
                    <a:lnTo>
                      <a:pt x="35" y="220"/>
                    </a:lnTo>
                    <a:lnTo>
                      <a:pt x="42" y="219"/>
                    </a:lnTo>
                    <a:lnTo>
                      <a:pt x="47" y="216"/>
                    </a:lnTo>
                    <a:lnTo>
                      <a:pt x="53" y="215"/>
                    </a:lnTo>
                    <a:lnTo>
                      <a:pt x="58" y="211"/>
                    </a:lnTo>
                    <a:lnTo>
                      <a:pt x="62" y="208"/>
                    </a:lnTo>
                    <a:lnTo>
                      <a:pt x="68" y="204"/>
                    </a:lnTo>
                    <a:lnTo>
                      <a:pt x="71" y="200"/>
                    </a:lnTo>
                    <a:lnTo>
                      <a:pt x="75" y="197"/>
                    </a:lnTo>
                    <a:lnTo>
                      <a:pt x="78" y="191"/>
                    </a:lnTo>
                    <a:lnTo>
                      <a:pt x="80" y="186"/>
                    </a:lnTo>
                    <a:lnTo>
                      <a:pt x="83" y="181"/>
                    </a:lnTo>
                    <a:lnTo>
                      <a:pt x="86" y="175"/>
                    </a:lnTo>
                    <a:lnTo>
                      <a:pt x="87" y="169"/>
                    </a:lnTo>
                    <a:lnTo>
                      <a:pt x="87" y="163"/>
                    </a:lnTo>
                    <a:lnTo>
                      <a:pt x="87" y="158"/>
                    </a:lnTo>
                    <a:lnTo>
                      <a:pt x="87" y="151"/>
                    </a:lnTo>
                    <a:lnTo>
                      <a:pt x="87" y="150"/>
                    </a:lnTo>
                    <a:lnTo>
                      <a:pt x="86" y="147"/>
                    </a:lnTo>
                    <a:lnTo>
                      <a:pt x="86" y="137"/>
                    </a:lnTo>
                    <a:lnTo>
                      <a:pt x="84" y="128"/>
                    </a:lnTo>
                    <a:lnTo>
                      <a:pt x="80" y="109"/>
                    </a:lnTo>
                    <a:lnTo>
                      <a:pt x="77" y="89"/>
                    </a:lnTo>
                    <a:lnTo>
                      <a:pt x="70" y="71"/>
                    </a:lnTo>
                    <a:lnTo>
                      <a:pt x="64" y="52"/>
                    </a:lnTo>
                    <a:lnTo>
                      <a:pt x="56" y="35"/>
                    </a:lnTo>
                    <a:lnTo>
                      <a:pt x="46" y="17"/>
                    </a:lnTo>
                    <a:lnTo>
                      <a:pt x="35" y="0"/>
                    </a:lnTo>
                    <a:lnTo>
                      <a:pt x="35" y="0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32"/>
              <p:cNvSpPr>
                <a:spLocks/>
              </p:cNvSpPr>
              <p:nvPr/>
            </p:nvSpPr>
            <p:spPr bwMode="auto">
              <a:xfrm>
                <a:off x="11192532" y="4044950"/>
                <a:ext cx="68263" cy="174625"/>
              </a:xfrm>
              <a:custGeom>
                <a:avLst/>
                <a:gdLst>
                  <a:gd name="T0" fmla="*/ 35 w 87"/>
                  <a:gd name="T1" fmla="*/ 0 h 220"/>
                  <a:gd name="T2" fmla="*/ 36 w 87"/>
                  <a:gd name="T3" fmla="*/ 17 h 220"/>
                  <a:gd name="T4" fmla="*/ 36 w 87"/>
                  <a:gd name="T5" fmla="*/ 32 h 220"/>
                  <a:gd name="T6" fmla="*/ 36 w 87"/>
                  <a:gd name="T7" fmla="*/ 48 h 220"/>
                  <a:gd name="T8" fmla="*/ 35 w 87"/>
                  <a:gd name="T9" fmla="*/ 63 h 220"/>
                  <a:gd name="T10" fmla="*/ 34 w 87"/>
                  <a:gd name="T11" fmla="*/ 80 h 220"/>
                  <a:gd name="T12" fmla="*/ 31 w 87"/>
                  <a:gd name="T13" fmla="*/ 96 h 220"/>
                  <a:gd name="T14" fmla="*/ 29 w 87"/>
                  <a:gd name="T15" fmla="*/ 111 h 220"/>
                  <a:gd name="T16" fmla="*/ 25 w 87"/>
                  <a:gd name="T17" fmla="*/ 127 h 220"/>
                  <a:gd name="T18" fmla="*/ 24 w 87"/>
                  <a:gd name="T19" fmla="*/ 132 h 220"/>
                  <a:gd name="T20" fmla="*/ 22 w 87"/>
                  <a:gd name="T21" fmla="*/ 136 h 220"/>
                  <a:gd name="T22" fmla="*/ 20 w 87"/>
                  <a:gd name="T23" fmla="*/ 141 h 220"/>
                  <a:gd name="T24" fmla="*/ 17 w 87"/>
                  <a:gd name="T25" fmla="*/ 145 h 220"/>
                  <a:gd name="T26" fmla="*/ 14 w 87"/>
                  <a:gd name="T27" fmla="*/ 149 h 220"/>
                  <a:gd name="T28" fmla="*/ 12 w 87"/>
                  <a:gd name="T29" fmla="*/ 153 h 220"/>
                  <a:gd name="T30" fmla="*/ 4 w 87"/>
                  <a:gd name="T31" fmla="*/ 160 h 220"/>
                  <a:gd name="T32" fmla="*/ 3 w 87"/>
                  <a:gd name="T33" fmla="*/ 164 h 220"/>
                  <a:gd name="T34" fmla="*/ 2 w 87"/>
                  <a:gd name="T35" fmla="*/ 168 h 220"/>
                  <a:gd name="T36" fmla="*/ 0 w 87"/>
                  <a:gd name="T37" fmla="*/ 172 h 220"/>
                  <a:gd name="T38" fmla="*/ 0 w 87"/>
                  <a:gd name="T39" fmla="*/ 176 h 220"/>
                  <a:gd name="T40" fmla="*/ 0 w 87"/>
                  <a:gd name="T41" fmla="*/ 180 h 220"/>
                  <a:gd name="T42" fmla="*/ 0 w 87"/>
                  <a:gd name="T43" fmla="*/ 184 h 220"/>
                  <a:gd name="T44" fmla="*/ 2 w 87"/>
                  <a:gd name="T45" fmla="*/ 187 h 220"/>
                  <a:gd name="T46" fmla="*/ 3 w 87"/>
                  <a:gd name="T47" fmla="*/ 191 h 220"/>
                  <a:gd name="T48" fmla="*/ 4 w 87"/>
                  <a:gd name="T49" fmla="*/ 195 h 220"/>
                  <a:gd name="T50" fmla="*/ 7 w 87"/>
                  <a:gd name="T51" fmla="*/ 199 h 220"/>
                  <a:gd name="T52" fmla="*/ 8 w 87"/>
                  <a:gd name="T53" fmla="*/ 203 h 220"/>
                  <a:gd name="T54" fmla="*/ 11 w 87"/>
                  <a:gd name="T55" fmla="*/ 206 h 220"/>
                  <a:gd name="T56" fmla="*/ 17 w 87"/>
                  <a:gd name="T57" fmla="*/ 212 h 220"/>
                  <a:gd name="T58" fmla="*/ 21 w 87"/>
                  <a:gd name="T59" fmla="*/ 213 h 220"/>
                  <a:gd name="T60" fmla="*/ 25 w 87"/>
                  <a:gd name="T61" fmla="*/ 216 h 220"/>
                  <a:gd name="T62" fmla="*/ 30 w 87"/>
                  <a:gd name="T63" fmla="*/ 219 h 220"/>
                  <a:gd name="T64" fmla="*/ 35 w 87"/>
                  <a:gd name="T65" fmla="*/ 220 h 220"/>
                  <a:gd name="T66" fmla="*/ 42 w 87"/>
                  <a:gd name="T67" fmla="*/ 219 h 220"/>
                  <a:gd name="T68" fmla="*/ 47 w 87"/>
                  <a:gd name="T69" fmla="*/ 216 h 220"/>
                  <a:gd name="T70" fmla="*/ 53 w 87"/>
                  <a:gd name="T71" fmla="*/ 215 h 220"/>
                  <a:gd name="T72" fmla="*/ 58 w 87"/>
                  <a:gd name="T73" fmla="*/ 211 h 220"/>
                  <a:gd name="T74" fmla="*/ 62 w 87"/>
                  <a:gd name="T75" fmla="*/ 208 h 220"/>
                  <a:gd name="T76" fmla="*/ 68 w 87"/>
                  <a:gd name="T77" fmla="*/ 204 h 220"/>
                  <a:gd name="T78" fmla="*/ 71 w 87"/>
                  <a:gd name="T79" fmla="*/ 200 h 220"/>
                  <a:gd name="T80" fmla="*/ 75 w 87"/>
                  <a:gd name="T81" fmla="*/ 197 h 220"/>
                  <a:gd name="T82" fmla="*/ 78 w 87"/>
                  <a:gd name="T83" fmla="*/ 191 h 220"/>
                  <a:gd name="T84" fmla="*/ 80 w 87"/>
                  <a:gd name="T85" fmla="*/ 186 h 220"/>
                  <a:gd name="T86" fmla="*/ 83 w 87"/>
                  <a:gd name="T87" fmla="*/ 181 h 220"/>
                  <a:gd name="T88" fmla="*/ 86 w 87"/>
                  <a:gd name="T89" fmla="*/ 175 h 220"/>
                  <a:gd name="T90" fmla="*/ 87 w 87"/>
                  <a:gd name="T91" fmla="*/ 169 h 220"/>
                  <a:gd name="T92" fmla="*/ 87 w 87"/>
                  <a:gd name="T93" fmla="*/ 163 h 220"/>
                  <a:gd name="T94" fmla="*/ 87 w 87"/>
                  <a:gd name="T95" fmla="*/ 158 h 220"/>
                  <a:gd name="T96" fmla="*/ 87 w 87"/>
                  <a:gd name="T97" fmla="*/ 151 h 220"/>
                  <a:gd name="T98" fmla="*/ 87 w 87"/>
                  <a:gd name="T99" fmla="*/ 150 h 220"/>
                  <a:gd name="T100" fmla="*/ 86 w 87"/>
                  <a:gd name="T101" fmla="*/ 147 h 220"/>
                  <a:gd name="T102" fmla="*/ 86 w 87"/>
                  <a:gd name="T103" fmla="*/ 137 h 220"/>
                  <a:gd name="T104" fmla="*/ 84 w 87"/>
                  <a:gd name="T105" fmla="*/ 128 h 220"/>
                  <a:gd name="T106" fmla="*/ 80 w 87"/>
                  <a:gd name="T107" fmla="*/ 109 h 220"/>
                  <a:gd name="T108" fmla="*/ 77 w 87"/>
                  <a:gd name="T109" fmla="*/ 89 h 220"/>
                  <a:gd name="T110" fmla="*/ 70 w 87"/>
                  <a:gd name="T111" fmla="*/ 71 h 220"/>
                  <a:gd name="T112" fmla="*/ 64 w 87"/>
                  <a:gd name="T113" fmla="*/ 52 h 220"/>
                  <a:gd name="T114" fmla="*/ 56 w 87"/>
                  <a:gd name="T115" fmla="*/ 35 h 220"/>
                  <a:gd name="T116" fmla="*/ 46 w 87"/>
                  <a:gd name="T117" fmla="*/ 17 h 220"/>
                  <a:gd name="T118" fmla="*/ 35 w 87"/>
                  <a:gd name="T119" fmla="*/ 0 h 220"/>
                  <a:gd name="T120" fmla="*/ 35 w 87"/>
                  <a:gd name="T121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7" h="220">
                    <a:moveTo>
                      <a:pt x="35" y="0"/>
                    </a:moveTo>
                    <a:lnTo>
                      <a:pt x="36" y="17"/>
                    </a:lnTo>
                    <a:lnTo>
                      <a:pt x="36" y="32"/>
                    </a:lnTo>
                    <a:lnTo>
                      <a:pt x="36" y="48"/>
                    </a:lnTo>
                    <a:lnTo>
                      <a:pt x="35" y="63"/>
                    </a:lnTo>
                    <a:lnTo>
                      <a:pt x="34" y="80"/>
                    </a:lnTo>
                    <a:lnTo>
                      <a:pt x="31" y="96"/>
                    </a:lnTo>
                    <a:lnTo>
                      <a:pt x="29" y="111"/>
                    </a:lnTo>
                    <a:lnTo>
                      <a:pt x="25" y="127"/>
                    </a:lnTo>
                    <a:lnTo>
                      <a:pt x="24" y="132"/>
                    </a:lnTo>
                    <a:lnTo>
                      <a:pt x="22" y="136"/>
                    </a:lnTo>
                    <a:lnTo>
                      <a:pt x="20" y="141"/>
                    </a:lnTo>
                    <a:lnTo>
                      <a:pt x="17" y="145"/>
                    </a:lnTo>
                    <a:lnTo>
                      <a:pt x="14" y="149"/>
                    </a:lnTo>
                    <a:lnTo>
                      <a:pt x="12" y="153"/>
                    </a:lnTo>
                    <a:lnTo>
                      <a:pt x="4" y="160"/>
                    </a:lnTo>
                    <a:lnTo>
                      <a:pt x="3" y="164"/>
                    </a:lnTo>
                    <a:lnTo>
                      <a:pt x="2" y="168"/>
                    </a:lnTo>
                    <a:lnTo>
                      <a:pt x="0" y="172"/>
                    </a:lnTo>
                    <a:lnTo>
                      <a:pt x="0" y="176"/>
                    </a:lnTo>
                    <a:lnTo>
                      <a:pt x="0" y="180"/>
                    </a:lnTo>
                    <a:lnTo>
                      <a:pt x="0" y="184"/>
                    </a:lnTo>
                    <a:lnTo>
                      <a:pt x="2" y="187"/>
                    </a:lnTo>
                    <a:lnTo>
                      <a:pt x="3" y="191"/>
                    </a:lnTo>
                    <a:lnTo>
                      <a:pt x="4" y="195"/>
                    </a:lnTo>
                    <a:lnTo>
                      <a:pt x="7" y="199"/>
                    </a:lnTo>
                    <a:lnTo>
                      <a:pt x="8" y="203"/>
                    </a:lnTo>
                    <a:lnTo>
                      <a:pt x="11" y="206"/>
                    </a:lnTo>
                    <a:lnTo>
                      <a:pt x="17" y="212"/>
                    </a:lnTo>
                    <a:lnTo>
                      <a:pt x="21" y="213"/>
                    </a:lnTo>
                    <a:lnTo>
                      <a:pt x="25" y="216"/>
                    </a:lnTo>
                    <a:lnTo>
                      <a:pt x="30" y="219"/>
                    </a:lnTo>
                    <a:lnTo>
                      <a:pt x="35" y="220"/>
                    </a:lnTo>
                    <a:lnTo>
                      <a:pt x="42" y="219"/>
                    </a:lnTo>
                    <a:lnTo>
                      <a:pt x="47" y="216"/>
                    </a:lnTo>
                    <a:lnTo>
                      <a:pt x="53" y="215"/>
                    </a:lnTo>
                    <a:lnTo>
                      <a:pt x="58" y="211"/>
                    </a:lnTo>
                    <a:lnTo>
                      <a:pt x="62" y="208"/>
                    </a:lnTo>
                    <a:lnTo>
                      <a:pt x="68" y="204"/>
                    </a:lnTo>
                    <a:lnTo>
                      <a:pt x="71" y="200"/>
                    </a:lnTo>
                    <a:lnTo>
                      <a:pt x="75" y="197"/>
                    </a:lnTo>
                    <a:lnTo>
                      <a:pt x="78" y="191"/>
                    </a:lnTo>
                    <a:lnTo>
                      <a:pt x="80" y="186"/>
                    </a:lnTo>
                    <a:lnTo>
                      <a:pt x="83" y="181"/>
                    </a:lnTo>
                    <a:lnTo>
                      <a:pt x="86" y="175"/>
                    </a:lnTo>
                    <a:lnTo>
                      <a:pt x="87" y="169"/>
                    </a:lnTo>
                    <a:lnTo>
                      <a:pt x="87" y="163"/>
                    </a:lnTo>
                    <a:lnTo>
                      <a:pt x="87" y="158"/>
                    </a:lnTo>
                    <a:lnTo>
                      <a:pt x="87" y="151"/>
                    </a:lnTo>
                    <a:lnTo>
                      <a:pt x="87" y="150"/>
                    </a:lnTo>
                    <a:lnTo>
                      <a:pt x="86" y="147"/>
                    </a:lnTo>
                    <a:lnTo>
                      <a:pt x="86" y="137"/>
                    </a:lnTo>
                    <a:lnTo>
                      <a:pt x="84" y="128"/>
                    </a:lnTo>
                    <a:lnTo>
                      <a:pt x="80" y="109"/>
                    </a:lnTo>
                    <a:lnTo>
                      <a:pt x="77" y="89"/>
                    </a:lnTo>
                    <a:lnTo>
                      <a:pt x="70" y="71"/>
                    </a:lnTo>
                    <a:lnTo>
                      <a:pt x="64" y="52"/>
                    </a:lnTo>
                    <a:lnTo>
                      <a:pt x="56" y="35"/>
                    </a:lnTo>
                    <a:lnTo>
                      <a:pt x="46" y="17"/>
                    </a:lnTo>
                    <a:lnTo>
                      <a:pt x="35" y="0"/>
                    </a:lnTo>
                    <a:lnTo>
                      <a:pt x="35" y="0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32"/>
              <p:cNvSpPr>
                <a:spLocks/>
              </p:cNvSpPr>
              <p:nvPr/>
            </p:nvSpPr>
            <p:spPr bwMode="auto">
              <a:xfrm>
                <a:off x="11359877" y="3883577"/>
                <a:ext cx="68263" cy="174625"/>
              </a:xfrm>
              <a:custGeom>
                <a:avLst/>
                <a:gdLst>
                  <a:gd name="T0" fmla="*/ 35 w 87"/>
                  <a:gd name="T1" fmla="*/ 0 h 220"/>
                  <a:gd name="T2" fmla="*/ 36 w 87"/>
                  <a:gd name="T3" fmla="*/ 17 h 220"/>
                  <a:gd name="T4" fmla="*/ 36 w 87"/>
                  <a:gd name="T5" fmla="*/ 32 h 220"/>
                  <a:gd name="T6" fmla="*/ 36 w 87"/>
                  <a:gd name="T7" fmla="*/ 48 h 220"/>
                  <a:gd name="T8" fmla="*/ 35 w 87"/>
                  <a:gd name="T9" fmla="*/ 63 h 220"/>
                  <a:gd name="T10" fmla="*/ 34 w 87"/>
                  <a:gd name="T11" fmla="*/ 80 h 220"/>
                  <a:gd name="T12" fmla="*/ 31 w 87"/>
                  <a:gd name="T13" fmla="*/ 96 h 220"/>
                  <a:gd name="T14" fmla="*/ 29 w 87"/>
                  <a:gd name="T15" fmla="*/ 111 h 220"/>
                  <a:gd name="T16" fmla="*/ 25 w 87"/>
                  <a:gd name="T17" fmla="*/ 127 h 220"/>
                  <a:gd name="T18" fmla="*/ 24 w 87"/>
                  <a:gd name="T19" fmla="*/ 132 h 220"/>
                  <a:gd name="T20" fmla="*/ 22 w 87"/>
                  <a:gd name="T21" fmla="*/ 136 h 220"/>
                  <a:gd name="T22" fmla="*/ 20 w 87"/>
                  <a:gd name="T23" fmla="*/ 141 h 220"/>
                  <a:gd name="T24" fmla="*/ 17 w 87"/>
                  <a:gd name="T25" fmla="*/ 145 h 220"/>
                  <a:gd name="T26" fmla="*/ 14 w 87"/>
                  <a:gd name="T27" fmla="*/ 149 h 220"/>
                  <a:gd name="T28" fmla="*/ 12 w 87"/>
                  <a:gd name="T29" fmla="*/ 153 h 220"/>
                  <a:gd name="T30" fmla="*/ 4 w 87"/>
                  <a:gd name="T31" fmla="*/ 160 h 220"/>
                  <a:gd name="T32" fmla="*/ 3 w 87"/>
                  <a:gd name="T33" fmla="*/ 164 h 220"/>
                  <a:gd name="T34" fmla="*/ 2 w 87"/>
                  <a:gd name="T35" fmla="*/ 168 h 220"/>
                  <a:gd name="T36" fmla="*/ 0 w 87"/>
                  <a:gd name="T37" fmla="*/ 172 h 220"/>
                  <a:gd name="T38" fmla="*/ 0 w 87"/>
                  <a:gd name="T39" fmla="*/ 176 h 220"/>
                  <a:gd name="T40" fmla="*/ 0 w 87"/>
                  <a:gd name="T41" fmla="*/ 180 h 220"/>
                  <a:gd name="T42" fmla="*/ 0 w 87"/>
                  <a:gd name="T43" fmla="*/ 184 h 220"/>
                  <a:gd name="T44" fmla="*/ 2 w 87"/>
                  <a:gd name="T45" fmla="*/ 187 h 220"/>
                  <a:gd name="T46" fmla="*/ 3 w 87"/>
                  <a:gd name="T47" fmla="*/ 191 h 220"/>
                  <a:gd name="T48" fmla="*/ 4 w 87"/>
                  <a:gd name="T49" fmla="*/ 195 h 220"/>
                  <a:gd name="T50" fmla="*/ 7 w 87"/>
                  <a:gd name="T51" fmla="*/ 199 h 220"/>
                  <a:gd name="T52" fmla="*/ 8 w 87"/>
                  <a:gd name="T53" fmla="*/ 203 h 220"/>
                  <a:gd name="T54" fmla="*/ 11 w 87"/>
                  <a:gd name="T55" fmla="*/ 206 h 220"/>
                  <a:gd name="T56" fmla="*/ 17 w 87"/>
                  <a:gd name="T57" fmla="*/ 212 h 220"/>
                  <a:gd name="T58" fmla="*/ 21 w 87"/>
                  <a:gd name="T59" fmla="*/ 213 h 220"/>
                  <a:gd name="T60" fmla="*/ 25 w 87"/>
                  <a:gd name="T61" fmla="*/ 216 h 220"/>
                  <a:gd name="T62" fmla="*/ 30 w 87"/>
                  <a:gd name="T63" fmla="*/ 219 h 220"/>
                  <a:gd name="T64" fmla="*/ 35 w 87"/>
                  <a:gd name="T65" fmla="*/ 220 h 220"/>
                  <a:gd name="T66" fmla="*/ 42 w 87"/>
                  <a:gd name="T67" fmla="*/ 219 h 220"/>
                  <a:gd name="T68" fmla="*/ 47 w 87"/>
                  <a:gd name="T69" fmla="*/ 216 h 220"/>
                  <a:gd name="T70" fmla="*/ 53 w 87"/>
                  <a:gd name="T71" fmla="*/ 215 h 220"/>
                  <a:gd name="T72" fmla="*/ 58 w 87"/>
                  <a:gd name="T73" fmla="*/ 211 h 220"/>
                  <a:gd name="T74" fmla="*/ 62 w 87"/>
                  <a:gd name="T75" fmla="*/ 208 h 220"/>
                  <a:gd name="T76" fmla="*/ 68 w 87"/>
                  <a:gd name="T77" fmla="*/ 204 h 220"/>
                  <a:gd name="T78" fmla="*/ 71 w 87"/>
                  <a:gd name="T79" fmla="*/ 200 h 220"/>
                  <a:gd name="T80" fmla="*/ 75 w 87"/>
                  <a:gd name="T81" fmla="*/ 197 h 220"/>
                  <a:gd name="T82" fmla="*/ 78 w 87"/>
                  <a:gd name="T83" fmla="*/ 191 h 220"/>
                  <a:gd name="T84" fmla="*/ 80 w 87"/>
                  <a:gd name="T85" fmla="*/ 186 h 220"/>
                  <a:gd name="T86" fmla="*/ 83 w 87"/>
                  <a:gd name="T87" fmla="*/ 181 h 220"/>
                  <a:gd name="T88" fmla="*/ 86 w 87"/>
                  <a:gd name="T89" fmla="*/ 175 h 220"/>
                  <a:gd name="T90" fmla="*/ 87 w 87"/>
                  <a:gd name="T91" fmla="*/ 169 h 220"/>
                  <a:gd name="T92" fmla="*/ 87 w 87"/>
                  <a:gd name="T93" fmla="*/ 163 h 220"/>
                  <a:gd name="T94" fmla="*/ 87 w 87"/>
                  <a:gd name="T95" fmla="*/ 158 h 220"/>
                  <a:gd name="T96" fmla="*/ 87 w 87"/>
                  <a:gd name="T97" fmla="*/ 151 h 220"/>
                  <a:gd name="T98" fmla="*/ 87 w 87"/>
                  <a:gd name="T99" fmla="*/ 150 h 220"/>
                  <a:gd name="T100" fmla="*/ 86 w 87"/>
                  <a:gd name="T101" fmla="*/ 147 h 220"/>
                  <a:gd name="T102" fmla="*/ 86 w 87"/>
                  <a:gd name="T103" fmla="*/ 137 h 220"/>
                  <a:gd name="T104" fmla="*/ 84 w 87"/>
                  <a:gd name="T105" fmla="*/ 128 h 220"/>
                  <a:gd name="T106" fmla="*/ 80 w 87"/>
                  <a:gd name="T107" fmla="*/ 109 h 220"/>
                  <a:gd name="T108" fmla="*/ 77 w 87"/>
                  <a:gd name="T109" fmla="*/ 89 h 220"/>
                  <a:gd name="T110" fmla="*/ 70 w 87"/>
                  <a:gd name="T111" fmla="*/ 71 h 220"/>
                  <a:gd name="T112" fmla="*/ 64 w 87"/>
                  <a:gd name="T113" fmla="*/ 52 h 220"/>
                  <a:gd name="T114" fmla="*/ 56 w 87"/>
                  <a:gd name="T115" fmla="*/ 35 h 220"/>
                  <a:gd name="T116" fmla="*/ 46 w 87"/>
                  <a:gd name="T117" fmla="*/ 17 h 220"/>
                  <a:gd name="T118" fmla="*/ 35 w 87"/>
                  <a:gd name="T119" fmla="*/ 0 h 220"/>
                  <a:gd name="T120" fmla="*/ 35 w 87"/>
                  <a:gd name="T121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7" h="220">
                    <a:moveTo>
                      <a:pt x="35" y="0"/>
                    </a:moveTo>
                    <a:lnTo>
                      <a:pt x="36" y="17"/>
                    </a:lnTo>
                    <a:lnTo>
                      <a:pt x="36" y="32"/>
                    </a:lnTo>
                    <a:lnTo>
                      <a:pt x="36" y="48"/>
                    </a:lnTo>
                    <a:lnTo>
                      <a:pt x="35" y="63"/>
                    </a:lnTo>
                    <a:lnTo>
                      <a:pt x="34" y="80"/>
                    </a:lnTo>
                    <a:lnTo>
                      <a:pt x="31" y="96"/>
                    </a:lnTo>
                    <a:lnTo>
                      <a:pt x="29" y="111"/>
                    </a:lnTo>
                    <a:lnTo>
                      <a:pt x="25" y="127"/>
                    </a:lnTo>
                    <a:lnTo>
                      <a:pt x="24" y="132"/>
                    </a:lnTo>
                    <a:lnTo>
                      <a:pt x="22" y="136"/>
                    </a:lnTo>
                    <a:lnTo>
                      <a:pt x="20" y="141"/>
                    </a:lnTo>
                    <a:lnTo>
                      <a:pt x="17" y="145"/>
                    </a:lnTo>
                    <a:lnTo>
                      <a:pt x="14" y="149"/>
                    </a:lnTo>
                    <a:lnTo>
                      <a:pt x="12" y="153"/>
                    </a:lnTo>
                    <a:lnTo>
                      <a:pt x="4" y="160"/>
                    </a:lnTo>
                    <a:lnTo>
                      <a:pt x="3" y="164"/>
                    </a:lnTo>
                    <a:lnTo>
                      <a:pt x="2" y="168"/>
                    </a:lnTo>
                    <a:lnTo>
                      <a:pt x="0" y="172"/>
                    </a:lnTo>
                    <a:lnTo>
                      <a:pt x="0" y="176"/>
                    </a:lnTo>
                    <a:lnTo>
                      <a:pt x="0" y="180"/>
                    </a:lnTo>
                    <a:lnTo>
                      <a:pt x="0" y="184"/>
                    </a:lnTo>
                    <a:lnTo>
                      <a:pt x="2" y="187"/>
                    </a:lnTo>
                    <a:lnTo>
                      <a:pt x="3" y="191"/>
                    </a:lnTo>
                    <a:lnTo>
                      <a:pt x="4" y="195"/>
                    </a:lnTo>
                    <a:lnTo>
                      <a:pt x="7" y="199"/>
                    </a:lnTo>
                    <a:lnTo>
                      <a:pt x="8" y="203"/>
                    </a:lnTo>
                    <a:lnTo>
                      <a:pt x="11" y="206"/>
                    </a:lnTo>
                    <a:lnTo>
                      <a:pt x="17" y="212"/>
                    </a:lnTo>
                    <a:lnTo>
                      <a:pt x="21" y="213"/>
                    </a:lnTo>
                    <a:lnTo>
                      <a:pt x="25" y="216"/>
                    </a:lnTo>
                    <a:lnTo>
                      <a:pt x="30" y="219"/>
                    </a:lnTo>
                    <a:lnTo>
                      <a:pt x="35" y="220"/>
                    </a:lnTo>
                    <a:lnTo>
                      <a:pt x="42" y="219"/>
                    </a:lnTo>
                    <a:lnTo>
                      <a:pt x="47" y="216"/>
                    </a:lnTo>
                    <a:lnTo>
                      <a:pt x="53" y="215"/>
                    </a:lnTo>
                    <a:lnTo>
                      <a:pt x="58" y="211"/>
                    </a:lnTo>
                    <a:lnTo>
                      <a:pt x="62" y="208"/>
                    </a:lnTo>
                    <a:lnTo>
                      <a:pt x="68" y="204"/>
                    </a:lnTo>
                    <a:lnTo>
                      <a:pt x="71" y="200"/>
                    </a:lnTo>
                    <a:lnTo>
                      <a:pt x="75" y="197"/>
                    </a:lnTo>
                    <a:lnTo>
                      <a:pt x="78" y="191"/>
                    </a:lnTo>
                    <a:lnTo>
                      <a:pt x="80" y="186"/>
                    </a:lnTo>
                    <a:lnTo>
                      <a:pt x="83" y="181"/>
                    </a:lnTo>
                    <a:lnTo>
                      <a:pt x="86" y="175"/>
                    </a:lnTo>
                    <a:lnTo>
                      <a:pt x="87" y="169"/>
                    </a:lnTo>
                    <a:lnTo>
                      <a:pt x="87" y="163"/>
                    </a:lnTo>
                    <a:lnTo>
                      <a:pt x="87" y="158"/>
                    </a:lnTo>
                    <a:lnTo>
                      <a:pt x="87" y="151"/>
                    </a:lnTo>
                    <a:lnTo>
                      <a:pt x="87" y="150"/>
                    </a:lnTo>
                    <a:lnTo>
                      <a:pt x="86" y="147"/>
                    </a:lnTo>
                    <a:lnTo>
                      <a:pt x="86" y="137"/>
                    </a:lnTo>
                    <a:lnTo>
                      <a:pt x="84" y="128"/>
                    </a:lnTo>
                    <a:lnTo>
                      <a:pt x="80" y="109"/>
                    </a:lnTo>
                    <a:lnTo>
                      <a:pt x="77" y="89"/>
                    </a:lnTo>
                    <a:lnTo>
                      <a:pt x="70" y="71"/>
                    </a:lnTo>
                    <a:lnTo>
                      <a:pt x="64" y="52"/>
                    </a:lnTo>
                    <a:lnTo>
                      <a:pt x="56" y="35"/>
                    </a:lnTo>
                    <a:lnTo>
                      <a:pt x="46" y="17"/>
                    </a:lnTo>
                    <a:lnTo>
                      <a:pt x="35" y="0"/>
                    </a:lnTo>
                    <a:lnTo>
                      <a:pt x="35" y="0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26"/>
              <p:cNvSpPr>
                <a:spLocks/>
              </p:cNvSpPr>
              <p:nvPr/>
            </p:nvSpPr>
            <p:spPr bwMode="auto">
              <a:xfrm>
                <a:off x="10493927" y="3306764"/>
                <a:ext cx="1109663" cy="533400"/>
              </a:xfrm>
              <a:custGeom>
                <a:avLst/>
                <a:gdLst>
                  <a:gd name="T0" fmla="*/ 40 w 1397"/>
                  <a:gd name="T1" fmla="*/ 644 h 673"/>
                  <a:gd name="T2" fmla="*/ 9 w 1397"/>
                  <a:gd name="T3" fmla="*/ 595 h 673"/>
                  <a:gd name="T4" fmla="*/ 2 w 1397"/>
                  <a:gd name="T5" fmla="*/ 568 h 673"/>
                  <a:gd name="T6" fmla="*/ 0 w 1397"/>
                  <a:gd name="T7" fmla="*/ 539 h 673"/>
                  <a:gd name="T8" fmla="*/ 4 w 1397"/>
                  <a:gd name="T9" fmla="*/ 510 h 673"/>
                  <a:gd name="T10" fmla="*/ 13 w 1397"/>
                  <a:gd name="T11" fmla="*/ 481 h 673"/>
                  <a:gd name="T12" fmla="*/ 35 w 1397"/>
                  <a:gd name="T13" fmla="*/ 446 h 673"/>
                  <a:gd name="T14" fmla="*/ 74 w 1397"/>
                  <a:gd name="T15" fmla="*/ 413 h 673"/>
                  <a:gd name="T16" fmla="*/ 120 w 1397"/>
                  <a:gd name="T17" fmla="*/ 395 h 673"/>
                  <a:gd name="T18" fmla="*/ 172 w 1397"/>
                  <a:gd name="T19" fmla="*/ 395 h 673"/>
                  <a:gd name="T20" fmla="*/ 193 w 1397"/>
                  <a:gd name="T21" fmla="*/ 384 h 673"/>
                  <a:gd name="T22" fmla="*/ 187 w 1397"/>
                  <a:gd name="T23" fmla="*/ 352 h 673"/>
                  <a:gd name="T24" fmla="*/ 189 w 1397"/>
                  <a:gd name="T25" fmla="*/ 320 h 673"/>
                  <a:gd name="T26" fmla="*/ 196 w 1397"/>
                  <a:gd name="T27" fmla="*/ 288 h 673"/>
                  <a:gd name="T28" fmla="*/ 209 w 1397"/>
                  <a:gd name="T29" fmla="*/ 259 h 673"/>
                  <a:gd name="T30" fmla="*/ 239 w 1397"/>
                  <a:gd name="T31" fmla="*/ 221 h 673"/>
                  <a:gd name="T32" fmla="*/ 281 w 1397"/>
                  <a:gd name="T33" fmla="*/ 194 h 673"/>
                  <a:gd name="T34" fmla="*/ 312 w 1397"/>
                  <a:gd name="T35" fmla="*/ 182 h 673"/>
                  <a:gd name="T36" fmla="*/ 344 w 1397"/>
                  <a:gd name="T37" fmla="*/ 177 h 673"/>
                  <a:gd name="T38" fmla="*/ 366 w 1397"/>
                  <a:gd name="T39" fmla="*/ 155 h 673"/>
                  <a:gd name="T40" fmla="*/ 383 w 1397"/>
                  <a:gd name="T41" fmla="*/ 115 h 673"/>
                  <a:gd name="T42" fmla="*/ 405 w 1397"/>
                  <a:gd name="T43" fmla="*/ 80 h 673"/>
                  <a:gd name="T44" fmla="*/ 433 w 1397"/>
                  <a:gd name="T45" fmla="*/ 50 h 673"/>
                  <a:gd name="T46" fmla="*/ 467 w 1397"/>
                  <a:gd name="T47" fmla="*/ 27 h 673"/>
                  <a:gd name="T48" fmla="*/ 506 w 1397"/>
                  <a:gd name="T49" fmla="*/ 10 h 673"/>
                  <a:gd name="T50" fmla="*/ 546 w 1397"/>
                  <a:gd name="T51" fmla="*/ 1 h 673"/>
                  <a:gd name="T52" fmla="*/ 589 w 1397"/>
                  <a:gd name="T53" fmla="*/ 0 h 673"/>
                  <a:gd name="T54" fmla="*/ 636 w 1397"/>
                  <a:gd name="T55" fmla="*/ 10 h 673"/>
                  <a:gd name="T56" fmla="*/ 686 w 1397"/>
                  <a:gd name="T57" fmla="*/ 32 h 673"/>
                  <a:gd name="T58" fmla="*/ 727 w 1397"/>
                  <a:gd name="T59" fmla="*/ 67 h 673"/>
                  <a:gd name="T60" fmla="*/ 759 w 1397"/>
                  <a:gd name="T61" fmla="*/ 111 h 673"/>
                  <a:gd name="T62" fmla="*/ 789 w 1397"/>
                  <a:gd name="T63" fmla="*/ 132 h 673"/>
                  <a:gd name="T64" fmla="*/ 825 w 1397"/>
                  <a:gd name="T65" fmla="*/ 131 h 673"/>
                  <a:gd name="T66" fmla="*/ 860 w 1397"/>
                  <a:gd name="T67" fmla="*/ 137 h 673"/>
                  <a:gd name="T68" fmla="*/ 894 w 1397"/>
                  <a:gd name="T69" fmla="*/ 149 h 673"/>
                  <a:gd name="T70" fmla="*/ 924 w 1397"/>
                  <a:gd name="T71" fmla="*/ 167 h 673"/>
                  <a:gd name="T72" fmla="*/ 949 w 1397"/>
                  <a:gd name="T73" fmla="*/ 191 h 673"/>
                  <a:gd name="T74" fmla="*/ 970 w 1397"/>
                  <a:gd name="T75" fmla="*/ 220 h 673"/>
                  <a:gd name="T76" fmla="*/ 986 w 1397"/>
                  <a:gd name="T77" fmla="*/ 254 h 673"/>
                  <a:gd name="T78" fmla="*/ 995 w 1397"/>
                  <a:gd name="T79" fmla="*/ 295 h 673"/>
                  <a:gd name="T80" fmla="*/ 1017 w 1397"/>
                  <a:gd name="T81" fmla="*/ 309 h 673"/>
                  <a:gd name="T82" fmla="*/ 1059 w 1397"/>
                  <a:gd name="T83" fmla="*/ 303 h 673"/>
                  <a:gd name="T84" fmla="*/ 1101 w 1397"/>
                  <a:gd name="T85" fmla="*/ 313 h 673"/>
                  <a:gd name="T86" fmla="*/ 1136 w 1397"/>
                  <a:gd name="T87" fmla="*/ 339 h 673"/>
                  <a:gd name="T88" fmla="*/ 1159 w 1397"/>
                  <a:gd name="T89" fmla="*/ 379 h 673"/>
                  <a:gd name="T90" fmla="*/ 1164 w 1397"/>
                  <a:gd name="T91" fmla="*/ 426 h 673"/>
                  <a:gd name="T92" fmla="*/ 1176 w 1397"/>
                  <a:gd name="T93" fmla="*/ 442 h 673"/>
                  <a:gd name="T94" fmla="*/ 1210 w 1397"/>
                  <a:gd name="T95" fmla="*/ 436 h 673"/>
                  <a:gd name="T96" fmla="*/ 1243 w 1397"/>
                  <a:gd name="T97" fmla="*/ 437 h 673"/>
                  <a:gd name="T98" fmla="*/ 1275 w 1397"/>
                  <a:gd name="T99" fmla="*/ 444 h 673"/>
                  <a:gd name="T100" fmla="*/ 1307 w 1397"/>
                  <a:gd name="T101" fmla="*/ 457 h 673"/>
                  <a:gd name="T102" fmla="*/ 1334 w 1397"/>
                  <a:gd name="T103" fmla="*/ 475 h 673"/>
                  <a:gd name="T104" fmla="*/ 1367 w 1397"/>
                  <a:gd name="T105" fmla="*/ 512 h 673"/>
                  <a:gd name="T106" fmla="*/ 1384 w 1397"/>
                  <a:gd name="T107" fmla="*/ 543 h 673"/>
                  <a:gd name="T108" fmla="*/ 1393 w 1397"/>
                  <a:gd name="T109" fmla="*/ 574 h 673"/>
                  <a:gd name="T110" fmla="*/ 1397 w 1397"/>
                  <a:gd name="T111" fmla="*/ 608 h 673"/>
                  <a:gd name="T112" fmla="*/ 1395 w 1397"/>
                  <a:gd name="T113" fmla="*/ 640 h 673"/>
                  <a:gd name="T114" fmla="*/ 1385 w 1397"/>
                  <a:gd name="T115" fmla="*/ 673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397" h="673">
                    <a:moveTo>
                      <a:pt x="75" y="673"/>
                    </a:moveTo>
                    <a:lnTo>
                      <a:pt x="62" y="665"/>
                    </a:lnTo>
                    <a:lnTo>
                      <a:pt x="50" y="655"/>
                    </a:lnTo>
                    <a:lnTo>
                      <a:pt x="40" y="644"/>
                    </a:lnTo>
                    <a:lnTo>
                      <a:pt x="30" y="634"/>
                    </a:lnTo>
                    <a:lnTo>
                      <a:pt x="22" y="621"/>
                    </a:lnTo>
                    <a:lnTo>
                      <a:pt x="15" y="609"/>
                    </a:lnTo>
                    <a:lnTo>
                      <a:pt x="9" y="595"/>
                    </a:lnTo>
                    <a:lnTo>
                      <a:pt x="8" y="589"/>
                    </a:lnTo>
                    <a:lnTo>
                      <a:pt x="5" y="582"/>
                    </a:lnTo>
                    <a:lnTo>
                      <a:pt x="4" y="574"/>
                    </a:lnTo>
                    <a:lnTo>
                      <a:pt x="2" y="568"/>
                    </a:lnTo>
                    <a:lnTo>
                      <a:pt x="1" y="561"/>
                    </a:lnTo>
                    <a:lnTo>
                      <a:pt x="0" y="554"/>
                    </a:lnTo>
                    <a:lnTo>
                      <a:pt x="0" y="546"/>
                    </a:lnTo>
                    <a:lnTo>
                      <a:pt x="0" y="539"/>
                    </a:lnTo>
                    <a:lnTo>
                      <a:pt x="0" y="532"/>
                    </a:lnTo>
                    <a:lnTo>
                      <a:pt x="1" y="525"/>
                    </a:lnTo>
                    <a:lnTo>
                      <a:pt x="1" y="517"/>
                    </a:lnTo>
                    <a:lnTo>
                      <a:pt x="4" y="510"/>
                    </a:lnTo>
                    <a:lnTo>
                      <a:pt x="5" y="503"/>
                    </a:lnTo>
                    <a:lnTo>
                      <a:pt x="8" y="495"/>
                    </a:lnTo>
                    <a:lnTo>
                      <a:pt x="9" y="489"/>
                    </a:lnTo>
                    <a:lnTo>
                      <a:pt x="13" y="481"/>
                    </a:lnTo>
                    <a:lnTo>
                      <a:pt x="15" y="475"/>
                    </a:lnTo>
                    <a:lnTo>
                      <a:pt x="19" y="468"/>
                    </a:lnTo>
                    <a:lnTo>
                      <a:pt x="27" y="457"/>
                    </a:lnTo>
                    <a:lnTo>
                      <a:pt x="35" y="446"/>
                    </a:lnTo>
                    <a:lnTo>
                      <a:pt x="43" y="436"/>
                    </a:lnTo>
                    <a:lnTo>
                      <a:pt x="53" y="428"/>
                    </a:lnTo>
                    <a:lnTo>
                      <a:pt x="63" y="419"/>
                    </a:lnTo>
                    <a:lnTo>
                      <a:pt x="74" y="413"/>
                    </a:lnTo>
                    <a:lnTo>
                      <a:pt x="85" y="407"/>
                    </a:lnTo>
                    <a:lnTo>
                      <a:pt x="97" y="402"/>
                    </a:lnTo>
                    <a:lnTo>
                      <a:pt x="109" y="398"/>
                    </a:lnTo>
                    <a:lnTo>
                      <a:pt x="120" y="395"/>
                    </a:lnTo>
                    <a:lnTo>
                      <a:pt x="133" y="393"/>
                    </a:lnTo>
                    <a:lnTo>
                      <a:pt x="146" y="392"/>
                    </a:lnTo>
                    <a:lnTo>
                      <a:pt x="159" y="393"/>
                    </a:lnTo>
                    <a:lnTo>
                      <a:pt x="172" y="395"/>
                    </a:lnTo>
                    <a:lnTo>
                      <a:pt x="185" y="397"/>
                    </a:lnTo>
                    <a:lnTo>
                      <a:pt x="198" y="401"/>
                    </a:lnTo>
                    <a:lnTo>
                      <a:pt x="195" y="392"/>
                    </a:lnTo>
                    <a:lnTo>
                      <a:pt x="193" y="384"/>
                    </a:lnTo>
                    <a:lnTo>
                      <a:pt x="190" y="376"/>
                    </a:lnTo>
                    <a:lnTo>
                      <a:pt x="189" y="369"/>
                    </a:lnTo>
                    <a:lnTo>
                      <a:pt x="189" y="360"/>
                    </a:lnTo>
                    <a:lnTo>
                      <a:pt x="187" y="352"/>
                    </a:lnTo>
                    <a:lnTo>
                      <a:pt x="187" y="344"/>
                    </a:lnTo>
                    <a:lnTo>
                      <a:pt x="187" y="335"/>
                    </a:lnTo>
                    <a:lnTo>
                      <a:pt x="189" y="327"/>
                    </a:lnTo>
                    <a:lnTo>
                      <a:pt x="189" y="320"/>
                    </a:lnTo>
                    <a:lnTo>
                      <a:pt x="190" y="312"/>
                    </a:lnTo>
                    <a:lnTo>
                      <a:pt x="193" y="304"/>
                    </a:lnTo>
                    <a:lnTo>
                      <a:pt x="194" y="296"/>
                    </a:lnTo>
                    <a:lnTo>
                      <a:pt x="196" y="288"/>
                    </a:lnTo>
                    <a:lnTo>
                      <a:pt x="199" y="281"/>
                    </a:lnTo>
                    <a:lnTo>
                      <a:pt x="203" y="273"/>
                    </a:lnTo>
                    <a:lnTo>
                      <a:pt x="207" y="266"/>
                    </a:lnTo>
                    <a:lnTo>
                      <a:pt x="209" y="259"/>
                    </a:lnTo>
                    <a:lnTo>
                      <a:pt x="215" y="252"/>
                    </a:lnTo>
                    <a:lnTo>
                      <a:pt x="218" y="246"/>
                    </a:lnTo>
                    <a:lnTo>
                      <a:pt x="229" y="233"/>
                    </a:lnTo>
                    <a:lnTo>
                      <a:pt x="239" y="221"/>
                    </a:lnTo>
                    <a:lnTo>
                      <a:pt x="252" y="211"/>
                    </a:lnTo>
                    <a:lnTo>
                      <a:pt x="265" y="202"/>
                    </a:lnTo>
                    <a:lnTo>
                      <a:pt x="273" y="198"/>
                    </a:lnTo>
                    <a:lnTo>
                      <a:pt x="281" y="194"/>
                    </a:lnTo>
                    <a:lnTo>
                      <a:pt x="287" y="190"/>
                    </a:lnTo>
                    <a:lnTo>
                      <a:pt x="296" y="188"/>
                    </a:lnTo>
                    <a:lnTo>
                      <a:pt x="304" y="184"/>
                    </a:lnTo>
                    <a:lnTo>
                      <a:pt x="312" y="182"/>
                    </a:lnTo>
                    <a:lnTo>
                      <a:pt x="319" y="180"/>
                    </a:lnTo>
                    <a:lnTo>
                      <a:pt x="328" y="179"/>
                    </a:lnTo>
                    <a:lnTo>
                      <a:pt x="336" y="177"/>
                    </a:lnTo>
                    <a:lnTo>
                      <a:pt x="344" y="177"/>
                    </a:lnTo>
                    <a:lnTo>
                      <a:pt x="353" y="177"/>
                    </a:lnTo>
                    <a:lnTo>
                      <a:pt x="362" y="177"/>
                    </a:lnTo>
                    <a:lnTo>
                      <a:pt x="363" y="166"/>
                    </a:lnTo>
                    <a:lnTo>
                      <a:pt x="366" y="155"/>
                    </a:lnTo>
                    <a:lnTo>
                      <a:pt x="370" y="145"/>
                    </a:lnTo>
                    <a:lnTo>
                      <a:pt x="374" y="135"/>
                    </a:lnTo>
                    <a:lnTo>
                      <a:pt x="378" y="125"/>
                    </a:lnTo>
                    <a:lnTo>
                      <a:pt x="383" y="115"/>
                    </a:lnTo>
                    <a:lnTo>
                      <a:pt x="388" y="106"/>
                    </a:lnTo>
                    <a:lnTo>
                      <a:pt x="393" y="97"/>
                    </a:lnTo>
                    <a:lnTo>
                      <a:pt x="398" y="89"/>
                    </a:lnTo>
                    <a:lnTo>
                      <a:pt x="405" y="80"/>
                    </a:lnTo>
                    <a:lnTo>
                      <a:pt x="411" y="72"/>
                    </a:lnTo>
                    <a:lnTo>
                      <a:pt x="419" y="65"/>
                    </a:lnTo>
                    <a:lnTo>
                      <a:pt x="425" y="57"/>
                    </a:lnTo>
                    <a:lnTo>
                      <a:pt x="433" y="50"/>
                    </a:lnTo>
                    <a:lnTo>
                      <a:pt x="442" y="44"/>
                    </a:lnTo>
                    <a:lnTo>
                      <a:pt x="450" y="38"/>
                    </a:lnTo>
                    <a:lnTo>
                      <a:pt x="459" y="32"/>
                    </a:lnTo>
                    <a:lnTo>
                      <a:pt x="467" y="27"/>
                    </a:lnTo>
                    <a:lnTo>
                      <a:pt x="476" y="22"/>
                    </a:lnTo>
                    <a:lnTo>
                      <a:pt x="486" y="18"/>
                    </a:lnTo>
                    <a:lnTo>
                      <a:pt x="495" y="14"/>
                    </a:lnTo>
                    <a:lnTo>
                      <a:pt x="506" y="10"/>
                    </a:lnTo>
                    <a:lnTo>
                      <a:pt x="515" y="8"/>
                    </a:lnTo>
                    <a:lnTo>
                      <a:pt x="525" y="5"/>
                    </a:lnTo>
                    <a:lnTo>
                      <a:pt x="535" y="3"/>
                    </a:lnTo>
                    <a:lnTo>
                      <a:pt x="546" y="1"/>
                    </a:lnTo>
                    <a:lnTo>
                      <a:pt x="556" y="0"/>
                    </a:lnTo>
                    <a:lnTo>
                      <a:pt x="567" y="0"/>
                    </a:lnTo>
                    <a:lnTo>
                      <a:pt x="578" y="0"/>
                    </a:lnTo>
                    <a:lnTo>
                      <a:pt x="589" y="0"/>
                    </a:lnTo>
                    <a:lnTo>
                      <a:pt x="599" y="1"/>
                    </a:lnTo>
                    <a:lnTo>
                      <a:pt x="611" y="4"/>
                    </a:lnTo>
                    <a:lnTo>
                      <a:pt x="623" y="6"/>
                    </a:lnTo>
                    <a:lnTo>
                      <a:pt x="636" y="10"/>
                    </a:lnTo>
                    <a:lnTo>
                      <a:pt x="649" y="14"/>
                    </a:lnTo>
                    <a:lnTo>
                      <a:pt x="662" y="19"/>
                    </a:lnTo>
                    <a:lnTo>
                      <a:pt x="674" y="26"/>
                    </a:lnTo>
                    <a:lnTo>
                      <a:pt x="686" y="32"/>
                    </a:lnTo>
                    <a:lnTo>
                      <a:pt x="697" y="40"/>
                    </a:lnTo>
                    <a:lnTo>
                      <a:pt x="708" y="49"/>
                    </a:lnTo>
                    <a:lnTo>
                      <a:pt x="718" y="57"/>
                    </a:lnTo>
                    <a:lnTo>
                      <a:pt x="727" y="67"/>
                    </a:lnTo>
                    <a:lnTo>
                      <a:pt x="736" y="78"/>
                    </a:lnTo>
                    <a:lnTo>
                      <a:pt x="744" y="88"/>
                    </a:lnTo>
                    <a:lnTo>
                      <a:pt x="752" y="100"/>
                    </a:lnTo>
                    <a:lnTo>
                      <a:pt x="759" y="111"/>
                    </a:lnTo>
                    <a:lnTo>
                      <a:pt x="766" y="123"/>
                    </a:lnTo>
                    <a:lnTo>
                      <a:pt x="771" y="136"/>
                    </a:lnTo>
                    <a:lnTo>
                      <a:pt x="780" y="133"/>
                    </a:lnTo>
                    <a:lnTo>
                      <a:pt x="789" y="132"/>
                    </a:lnTo>
                    <a:lnTo>
                      <a:pt x="798" y="132"/>
                    </a:lnTo>
                    <a:lnTo>
                      <a:pt x="807" y="131"/>
                    </a:lnTo>
                    <a:lnTo>
                      <a:pt x="816" y="131"/>
                    </a:lnTo>
                    <a:lnTo>
                      <a:pt x="825" y="131"/>
                    </a:lnTo>
                    <a:lnTo>
                      <a:pt x="834" y="132"/>
                    </a:lnTo>
                    <a:lnTo>
                      <a:pt x="843" y="133"/>
                    </a:lnTo>
                    <a:lnTo>
                      <a:pt x="852" y="135"/>
                    </a:lnTo>
                    <a:lnTo>
                      <a:pt x="860" y="137"/>
                    </a:lnTo>
                    <a:lnTo>
                      <a:pt x="869" y="140"/>
                    </a:lnTo>
                    <a:lnTo>
                      <a:pt x="877" y="142"/>
                    </a:lnTo>
                    <a:lnTo>
                      <a:pt x="885" y="145"/>
                    </a:lnTo>
                    <a:lnTo>
                      <a:pt x="894" y="149"/>
                    </a:lnTo>
                    <a:lnTo>
                      <a:pt x="902" y="153"/>
                    </a:lnTo>
                    <a:lnTo>
                      <a:pt x="908" y="158"/>
                    </a:lnTo>
                    <a:lnTo>
                      <a:pt x="916" y="162"/>
                    </a:lnTo>
                    <a:lnTo>
                      <a:pt x="924" y="167"/>
                    </a:lnTo>
                    <a:lnTo>
                      <a:pt x="930" y="173"/>
                    </a:lnTo>
                    <a:lnTo>
                      <a:pt x="937" y="179"/>
                    </a:lnTo>
                    <a:lnTo>
                      <a:pt x="943" y="185"/>
                    </a:lnTo>
                    <a:lnTo>
                      <a:pt x="949" y="191"/>
                    </a:lnTo>
                    <a:lnTo>
                      <a:pt x="955" y="198"/>
                    </a:lnTo>
                    <a:lnTo>
                      <a:pt x="960" y="204"/>
                    </a:lnTo>
                    <a:lnTo>
                      <a:pt x="965" y="212"/>
                    </a:lnTo>
                    <a:lnTo>
                      <a:pt x="970" y="220"/>
                    </a:lnTo>
                    <a:lnTo>
                      <a:pt x="974" y="228"/>
                    </a:lnTo>
                    <a:lnTo>
                      <a:pt x="979" y="235"/>
                    </a:lnTo>
                    <a:lnTo>
                      <a:pt x="982" y="244"/>
                    </a:lnTo>
                    <a:lnTo>
                      <a:pt x="986" y="254"/>
                    </a:lnTo>
                    <a:lnTo>
                      <a:pt x="988" y="261"/>
                    </a:lnTo>
                    <a:lnTo>
                      <a:pt x="991" y="272"/>
                    </a:lnTo>
                    <a:lnTo>
                      <a:pt x="993" y="283"/>
                    </a:lnTo>
                    <a:lnTo>
                      <a:pt x="995" y="295"/>
                    </a:lnTo>
                    <a:lnTo>
                      <a:pt x="996" y="307"/>
                    </a:lnTo>
                    <a:lnTo>
                      <a:pt x="996" y="318"/>
                    </a:lnTo>
                    <a:lnTo>
                      <a:pt x="1006" y="313"/>
                    </a:lnTo>
                    <a:lnTo>
                      <a:pt x="1017" y="309"/>
                    </a:lnTo>
                    <a:lnTo>
                      <a:pt x="1027" y="305"/>
                    </a:lnTo>
                    <a:lnTo>
                      <a:pt x="1037" y="303"/>
                    </a:lnTo>
                    <a:lnTo>
                      <a:pt x="1049" y="303"/>
                    </a:lnTo>
                    <a:lnTo>
                      <a:pt x="1059" y="303"/>
                    </a:lnTo>
                    <a:lnTo>
                      <a:pt x="1070" y="304"/>
                    </a:lnTo>
                    <a:lnTo>
                      <a:pt x="1080" y="305"/>
                    </a:lnTo>
                    <a:lnTo>
                      <a:pt x="1090" y="309"/>
                    </a:lnTo>
                    <a:lnTo>
                      <a:pt x="1101" y="313"/>
                    </a:lnTo>
                    <a:lnTo>
                      <a:pt x="1110" y="318"/>
                    </a:lnTo>
                    <a:lnTo>
                      <a:pt x="1119" y="323"/>
                    </a:lnTo>
                    <a:lnTo>
                      <a:pt x="1128" y="331"/>
                    </a:lnTo>
                    <a:lnTo>
                      <a:pt x="1136" y="339"/>
                    </a:lnTo>
                    <a:lnTo>
                      <a:pt x="1142" y="348"/>
                    </a:lnTo>
                    <a:lnTo>
                      <a:pt x="1149" y="357"/>
                    </a:lnTo>
                    <a:lnTo>
                      <a:pt x="1155" y="367"/>
                    </a:lnTo>
                    <a:lnTo>
                      <a:pt x="1159" y="379"/>
                    </a:lnTo>
                    <a:lnTo>
                      <a:pt x="1162" y="391"/>
                    </a:lnTo>
                    <a:lnTo>
                      <a:pt x="1164" y="402"/>
                    </a:lnTo>
                    <a:lnTo>
                      <a:pt x="1166" y="414"/>
                    </a:lnTo>
                    <a:lnTo>
                      <a:pt x="1164" y="426"/>
                    </a:lnTo>
                    <a:lnTo>
                      <a:pt x="1163" y="437"/>
                    </a:lnTo>
                    <a:lnTo>
                      <a:pt x="1160" y="449"/>
                    </a:lnTo>
                    <a:lnTo>
                      <a:pt x="1168" y="446"/>
                    </a:lnTo>
                    <a:lnTo>
                      <a:pt x="1176" y="442"/>
                    </a:lnTo>
                    <a:lnTo>
                      <a:pt x="1185" y="441"/>
                    </a:lnTo>
                    <a:lnTo>
                      <a:pt x="1193" y="439"/>
                    </a:lnTo>
                    <a:lnTo>
                      <a:pt x="1202" y="437"/>
                    </a:lnTo>
                    <a:lnTo>
                      <a:pt x="1210" y="436"/>
                    </a:lnTo>
                    <a:lnTo>
                      <a:pt x="1219" y="436"/>
                    </a:lnTo>
                    <a:lnTo>
                      <a:pt x="1226" y="436"/>
                    </a:lnTo>
                    <a:lnTo>
                      <a:pt x="1235" y="436"/>
                    </a:lnTo>
                    <a:lnTo>
                      <a:pt x="1243" y="437"/>
                    </a:lnTo>
                    <a:lnTo>
                      <a:pt x="1251" y="437"/>
                    </a:lnTo>
                    <a:lnTo>
                      <a:pt x="1260" y="440"/>
                    </a:lnTo>
                    <a:lnTo>
                      <a:pt x="1268" y="441"/>
                    </a:lnTo>
                    <a:lnTo>
                      <a:pt x="1275" y="444"/>
                    </a:lnTo>
                    <a:lnTo>
                      <a:pt x="1283" y="446"/>
                    </a:lnTo>
                    <a:lnTo>
                      <a:pt x="1291" y="449"/>
                    </a:lnTo>
                    <a:lnTo>
                      <a:pt x="1299" y="453"/>
                    </a:lnTo>
                    <a:lnTo>
                      <a:pt x="1307" y="457"/>
                    </a:lnTo>
                    <a:lnTo>
                      <a:pt x="1313" y="461"/>
                    </a:lnTo>
                    <a:lnTo>
                      <a:pt x="1321" y="464"/>
                    </a:lnTo>
                    <a:lnTo>
                      <a:pt x="1327" y="470"/>
                    </a:lnTo>
                    <a:lnTo>
                      <a:pt x="1334" y="475"/>
                    </a:lnTo>
                    <a:lnTo>
                      <a:pt x="1340" y="480"/>
                    </a:lnTo>
                    <a:lnTo>
                      <a:pt x="1345" y="485"/>
                    </a:lnTo>
                    <a:lnTo>
                      <a:pt x="1357" y="498"/>
                    </a:lnTo>
                    <a:lnTo>
                      <a:pt x="1367" y="512"/>
                    </a:lnTo>
                    <a:lnTo>
                      <a:pt x="1373" y="519"/>
                    </a:lnTo>
                    <a:lnTo>
                      <a:pt x="1376" y="526"/>
                    </a:lnTo>
                    <a:lnTo>
                      <a:pt x="1380" y="534"/>
                    </a:lnTo>
                    <a:lnTo>
                      <a:pt x="1384" y="543"/>
                    </a:lnTo>
                    <a:lnTo>
                      <a:pt x="1387" y="551"/>
                    </a:lnTo>
                    <a:lnTo>
                      <a:pt x="1389" y="559"/>
                    </a:lnTo>
                    <a:lnTo>
                      <a:pt x="1392" y="567"/>
                    </a:lnTo>
                    <a:lnTo>
                      <a:pt x="1393" y="574"/>
                    </a:lnTo>
                    <a:lnTo>
                      <a:pt x="1395" y="583"/>
                    </a:lnTo>
                    <a:lnTo>
                      <a:pt x="1396" y="591"/>
                    </a:lnTo>
                    <a:lnTo>
                      <a:pt x="1397" y="599"/>
                    </a:lnTo>
                    <a:lnTo>
                      <a:pt x="1397" y="608"/>
                    </a:lnTo>
                    <a:lnTo>
                      <a:pt x="1397" y="616"/>
                    </a:lnTo>
                    <a:lnTo>
                      <a:pt x="1396" y="625"/>
                    </a:lnTo>
                    <a:lnTo>
                      <a:pt x="1396" y="633"/>
                    </a:lnTo>
                    <a:lnTo>
                      <a:pt x="1395" y="640"/>
                    </a:lnTo>
                    <a:lnTo>
                      <a:pt x="1392" y="649"/>
                    </a:lnTo>
                    <a:lnTo>
                      <a:pt x="1391" y="657"/>
                    </a:lnTo>
                    <a:lnTo>
                      <a:pt x="1388" y="665"/>
                    </a:lnTo>
                    <a:lnTo>
                      <a:pt x="1385" y="673"/>
                    </a:lnTo>
                    <a:lnTo>
                      <a:pt x="1385" y="673"/>
                    </a:lnTo>
                    <a:lnTo>
                      <a:pt x="75" y="673"/>
                    </a:lnTo>
                    <a:lnTo>
                      <a:pt x="75" y="673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278350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Atmospheric Source Term is Moved using ATD Models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981200" y="1600201"/>
            <a:ext cx="8610600" cy="24015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Atmospheric Transport and Dispersion Models</a:t>
            </a:r>
          </a:p>
          <a:p>
            <a:pPr lvl="1"/>
            <a:r>
              <a:rPr lang="en-US" dirty="0"/>
              <a:t>Transport material based on weather conditions</a:t>
            </a:r>
          </a:p>
          <a:p>
            <a:pPr lvl="1"/>
            <a:r>
              <a:rPr lang="en-US" dirty="0"/>
              <a:t>Track material to where it falls/washes on ground</a:t>
            </a:r>
          </a:p>
          <a:p>
            <a:pPr lvl="1"/>
            <a:r>
              <a:rPr lang="en-US" dirty="0"/>
              <a:t>Accounts for dry/wet processes and particle size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2819400" y="4343400"/>
            <a:ext cx="6781800" cy="2209800"/>
            <a:chOff x="404700" y="3983383"/>
            <a:chExt cx="8891700" cy="2874617"/>
          </a:xfrm>
        </p:grpSpPr>
        <p:sp>
          <p:nvSpPr>
            <p:cNvPr id="29" name="Right Arrow 28"/>
            <p:cNvSpPr/>
            <p:nvPr/>
          </p:nvSpPr>
          <p:spPr>
            <a:xfrm>
              <a:off x="2239933" y="3983383"/>
              <a:ext cx="1191849" cy="548046"/>
            </a:xfrm>
            <a:prstGeom prst="rightArrow">
              <a:avLst/>
            </a:prstGeom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339259" y="4077003"/>
              <a:ext cx="802224" cy="340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Wind</a:t>
              </a:r>
              <a:endParaRPr lang="en-US" dirty="0"/>
            </a:p>
          </p:txBody>
        </p:sp>
        <p:sp>
          <p:nvSpPr>
            <p:cNvPr id="31" name="Right Arrow 30"/>
            <p:cNvSpPr/>
            <p:nvPr/>
          </p:nvSpPr>
          <p:spPr>
            <a:xfrm rot="5400000">
              <a:off x="5540655" y="5577849"/>
              <a:ext cx="323714" cy="337137"/>
            </a:xfrm>
            <a:prstGeom prst="rightArrow">
              <a:avLst/>
            </a:prstGeom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ight Arrow 31"/>
            <p:cNvSpPr/>
            <p:nvPr/>
          </p:nvSpPr>
          <p:spPr>
            <a:xfrm rot="5400000">
              <a:off x="7271092" y="5621273"/>
              <a:ext cx="323714" cy="337137"/>
            </a:xfrm>
            <a:prstGeom prst="rightArrow">
              <a:avLst/>
            </a:prstGeom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Isosceles Triangle 32"/>
            <p:cNvSpPr/>
            <p:nvPr/>
          </p:nvSpPr>
          <p:spPr>
            <a:xfrm rot="16200000">
              <a:off x="5001625" y="1691850"/>
              <a:ext cx="493022" cy="6877332"/>
            </a:xfrm>
            <a:prstGeom prst="triangle">
              <a:avLst/>
            </a:prstGeom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an 33"/>
            <p:cNvSpPr/>
            <p:nvPr/>
          </p:nvSpPr>
          <p:spPr>
            <a:xfrm>
              <a:off x="404700" y="4659485"/>
              <a:ext cx="777624" cy="2136655"/>
            </a:xfrm>
            <a:prstGeom prst="can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710622" y="4989670"/>
              <a:ext cx="1328159" cy="1865901"/>
            </a:xfrm>
            <a:prstGeom prst="cub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94063" y="5712966"/>
              <a:ext cx="1244678" cy="780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Generation of Source Material</a:t>
              </a:r>
            </a:p>
          </p:txBody>
        </p:sp>
        <p:sp>
          <p:nvSpPr>
            <p:cNvPr id="37" name="Isosceles Triangle 36"/>
            <p:cNvSpPr/>
            <p:nvPr/>
          </p:nvSpPr>
          <p:spPr>
            <a:xfrm rot="16200000">
              <a:off x="5119562" y="2681162"/>
              <a:ext cx="493022" cy="7860654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 w="12700"/>
            <a:scene3d>
              <a:camera prst="isometricLeftDown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802714" y="4986915"/>
              <a:ext cx="1390514" cy="340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Plume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843976" y="6381063"/>
              <a:ext cx="2526190" cy="340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Dose/Concentration</a:t>
              </a:r>
            </a:p>
          </p:txBody>
        </p:sp>
        <p:sp>
          <p:nvSpPr>
            <p:cNvPr id="40" name="Freeform 10"/>
            <p:cNvSpPr>
              <a:spLocks noEditPoints="1"/>
            </p:cNvSpPr>
            <p:nvPr/>
          </p:nvSpPr>
          <p:spPr bwMode="auto">
            <a:xfrm>
              <a:off x="8367959" y="6115469"/>
              <a:ext cx="203200" cy="460375"/>
            </a:xfrm>
            <a:custGeom>
              <a:avLst/>
              <a:gdLst>
                <a:gd name="T0" fmla="*/ 142 w 254"/>
                <a:gd name="T1" fmla="*/ 559 h 579"/>
                <a:gd name="T2" fmla="*/ 159 w 254"/>
                <a:gd name="T3" fmla="*/ 577 h 579"/>
                <a:gd name="T4" fmla="*/ 174 w 254"/>
                <a:gd name="T5" fmla="*/ 579 h 579"/>
                <a:gd name="T6" fmla="*/ 194 w 254"/>
                <a:gd name="T7" fmla="*/ 570 h 579"/>
                <a:gd name="T8" fmla="*/ 203 w 254"/>
                <a:gd name="T9" fmla="*/ 551 h 579"/>
                <a:gd name="T10" fmla="*/ 204 w 254"/>
                <a:gd name="T11" fmla="*/ 171 h 579"/>
                <a:gd name="T12" fmla="*/ 210 w 254"/>
                <a:gd name="T13" fmla="*/ 165 h 579"/>
                <a:gd name="T14" fmla="*/ 217 w 254"/>
                <a:gd name="T15" fmla="*/ 171 h 579"/>
                <a:gd name="T16" fmla="*/ 217 w 254"/>
                <a:gd name="T17" fmla="*/ 328 h 579"/>
                <a:gd name="T18" fmla="*/ 225 w 254"/>
                <a:gd name="T19" fmla="*/ 340 h 579"/>
                <a:gd name="T20" fmla="*/ 239 w 254"/>
                <a:gd name="T21" fmla="*/ 344 h 579"/>
                <a:gd name="T22" fmla="*/ 251 w 254"/>
                <a:gd name="T23" fmla="*/ 336 h 579"/>
                <a:gd name="T24" fmla="*/ 254 w 254"/>
                <a:gd name="T25" fmla="*/ 326 h 579"/>
                <a:gd name="T26" fmla="*/ 251 w 254"/>
                <a:gd name="T27" fmla="*/ 132 h 579"/>
                <a:gd name="T28" fmla="*/ 239 w 254"/>
                <a:gd name="T29" fmla="*/ 124 h 579"/>
                <a:gd name="T30" fmla="*/ 15 w 254"/>
                <a:gd name="T31" fmla="*/ 124 h 579"/>
                <a:gd name="T32" fmla="*/ 3 w 254"/>
                <a:gd name="T33" fmla="*/ 132 h 579"/>
                <a:gd name="T34" fmla="*/ 0 w 254"/>
                <a:gd name="T35" fmla="*/ 326 h 579"/>
                <a:gd name="T36" fmla="*/ 6 w 254"/>
                <a:gd name="T37" fmla="*/ 339 h 579"/>
                <a:gd name="T38" fmla="*/ 19 w 254"/>
                <a:gd name="T39" fmla="*/ 344 h 579"/>
                <a:gd name="T40" fmla="*/ 32 w 254"/>
                <a:gd name="T41" fmla="*/ 339 h 579"/>
                <a:gd name="T42" fmla="*/ 38 w 254"/>
                <a:gd name="T43" fmla="*/ 326 h 579"/>
                <a:gd name="T44" fmla="*/ 38 w 254"/>
                <a:gd name="T45" fmla="*/ 168 h 579"/>
                <a:gd name="T46" fmla="*/ 46 w 254"/>
                <a:gd name="T47" fmla="*/ 165 h 579"/>
                <a:gd name="T48" fmla="*/ 51 w 254"/>
                <a:gd name="T49" fmla="*/ 171 h 579"/>
                <a:gd name="T50" fmla="*/ 51 w 254"/>
                <a:gd name="T51" fmla="*/ 554 h 579"/>
                <a:gd name="T52" fmla="*/ 64 w 254"/>
                <a:gd name="T53" fmla="*/ 573 h 579"/>
                <a:gd name="T54" fmla="*/ 82 w 254"/>
                <a:gd name="T55" fmla="*/ 579 h 579"/>
                <a:gd name="T56" fmla="*/ 101 w 254"/>
                <a:gd name="T57" fmla="*/ 574 h 579"/>
                <a:gd name="T58" fmla="*/ 113 w 254"/>
                <a:gd name="T59" fmla="*/ 554 h 579"/>
                <a:gd name="T60" fmla="*/ 115 w 254"/>
                <a:gd name="T61" fmla="*/ 350 h 579"/>
                <a:gd name="T62" fmla="*/ 119 w 254"/>
                <a:gd name="T63" fmla="*/ 341 h 579"/>
                <a:gd name="T64" fmla="*/ 128 w 254"/>
                <a:gd name="T65" fmla="*/ 338 h 579"/>
                <a:gd name="T66" fmla="*/ 135 w 254"/>
                <a:gd name="T67" fmla="*/ 341 h 579"/>
                <a:gd name="T68" fmla="*/ 141 w 254"/>
                <a:gd name="T69" fmla="*/ 350 h 579"/>
                <a:gd name="T70" fmla="*/ 141 w 254"/>
                <a:gd name="T71" fmla="*/ 547 h 579"/>
                <a:gd name="T72" fmla="*/ 73 w 254"/>
                <a:gd name="T73" fmla="*/ 39 h 579"/>
                <a:gd name="T74" fmla="*/ 84 w 254"/>
                <a:gd name="T75" fmla="*/ 19 h 579"/>
                <a:gd name="T76" fmla="*/ 101 w 254"/>
                <a:gd name="T77" fmla="*/ 6 h 579"/>
                <a:gd name="T78" fmla="*/ 121 w 254"/>
                <a:gd name="T79" fmla="*/ 0 h 579"/>
                <a:gd name="T80" fmla="*/ 144 w 254"/>
                <a:gd name="T81" fmla="*/ 2 h 579"/>
                <a:gd name="T82" fmla="*/ 163 w 254"/>
                <a:gd name="T83" fmla="*/ 12 h 579"/>
                <a:gd name="T84" fmla="*/ 177 w 254"/>
                <a:gd name="T85" fmla="*/ 28 h 579"/>
                <a:gd name="T86" fmla="*/ 183 w 254"/>
                <a:gd name="T87" fmla="*/ 49 h 579"/>
                <a:gd name="T88" fmla="*/ 182 w 254"/>
                <a:gd name="T89" fmla="*/ 66 h 579"/>
                <a:gd name="T90" fmla="*/ 174 w 254"/>
                <a:gd name="T91" fmla="*/ 85 h 579"/>
                <a:gd name="T92" fmla="*/ 159 w 254"/>
                <a:gd name="T93" fmla="*/ 101 h 579"/>
                <a:gd name="T94" fmla="*/ 138 w 254"/>
                <a:gd name="T95" fmla="*/ 109 h 579"/>
                <a:gd name="T96" fmla="*/ 116 w 254"/>
                <a:gd name="T97" fmla="*/ 109 h 579"/>
                <a:gd name="T98" fmla="*/ 95 w 254"/>
                <a:gd name="T99" fmla="*/ 101 h 579"/>
                <a:gd name="T100" fmla="*/ 80 w 254"/>
                <a:gd name="T101" fmla="*/ 85 h 579"/>
                <a:gd name="T102" fmla="*/ 72 w 254"/>
                <a:gd name="T103" fmla="*/ 66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4" h="579">
                  <a:moveTo>
                    <a:pt x="141" y="547"/>
                  </a:moveTo>
                  <a:lnTo>
                    <a:pt x="141" y="550"/>
                  </a:lnTo>
                  <a:lnTo>
                    <a:pt x="141" y="554"/>
                  </a:lnTo>
                  <a:lnTo>
                    <a:pt x="142" y="559"/>
                  </a:lnTo>
                  <a:lnTo>
                    <a:pt x="144" y="565"/>
                  </a:lnTo>
                  <a:lnTo>
                    <a:pt x="148" y="569"/>
                  </a:lnTo>
                  <a:lnTo>
                    <a:pt x="154" y="573"/>
                  </a:lnTo>
                  <a:lnTo>
                    <a:pt x="159" y="577"/>
                  </a:lnTo>
                  <a:lnTo>
                    <a:pt x="165" y="578"/>
                  </a:lnTo>
                  <a:lnTo>
                    <a:pt x="168" y="579"/>
                  </a:lnTo>
                  <a:lnTo>
                    <a:pt x="172" y="579"/>
                  </a:lnTo>
                  <a:lnTo>
                    <a:pt x="174" y="579"/>
                  </a:lnTo>
                  <a:lnTo>
                    <a:pt x="178" y="578"/>
                  </a:lnTo>
                  <a:lnTo>
                    <a:pt x="183" y="577"/>
                  </a:lnTo>
                  <a:lnTo>
                    <a:pt x="190" y="574"/>
                  </a:lnTo>
                  <a:lnTo>
                    <a:pt x="194" y="570"/>
                  </a:lnTo>
                  <a:lnTo>
                    <a:pt x="198" y="565"/>
                  </a:lnTo>
                  <a:lnTo>
                    <a:pt x="201" y="560"/>
                  </a:lnTo>
                  <a:lnTo>
                    <a:pt x="203" y="554"/>
                  </a:lnTo>
                  <a:lnTo>
                    <a:pt x="203" y="551"/>
                  </a:lnTo>
                  <a:lnTo>
                    <a:pt x="204" y="548"/>
                  </a:lnTo>
                  <a:lnTo>
                    <a:pt x="204" y="547"/>
                  </a:lnTo>
                  <a:lnTo>
                    <a:pt x="204" y="171"/>
                  </a:lnTo>
                  <a:lnTo>
                    <a:pt x="204" y="171"/>
                  </a:lnTo>
                  <a:lnTo>
                    <a:pt x="204" y="168"/>
                  </a:lnTo>
                  <a:lnTo>
                    <a:pt x="205" y="167"/>
                  </a:lnTo>
                  <a:lnTo>
                    <a:pt x="208" y="165"/>
                  </a:lnTo>
                  <a:lnTo>
                    <a:pt x="210" y="165"/>
                  </a:lnTo>
                  <a:lnTo>
                    <a:pt x="212" y="165"/>
                  </a:lnTo>
                  <a:lnTo>
                    <a:pt x="214" y="167"/>
                  </a:lnTo>
                  <a:lnTo>
                    <a:pt x="216" y="168"/>
                  </a:lnTo>
                  <a:lnTo>
                    <a:pt x="217" y="171"/>
                  </a:lnTo>
                  <a:lnTo>
                    <a:pt x="217" y="171"/>
                  </a:lnTo>
                  <a:lnTo>
                    <a:pt x="217" y="171"/>
                  </a:lnTo>
                  <a:lnTo>
                    <a:pt x="217" y="326"/>
                  </a:lnTo>
                  <a:lnTo>
                    <a:pt x="217" y="328"/>
                  </a:lnTo>
                  <a:lnTo>
                    <a:pt x="218" y="332"/>
                  </a:lnTo>
                  <a:lnTo>
                    <a:pt x="220" y="336"/>
                  </a:lnTo>
                  <a:lnTo>
                    <a:pt x="222" y="339"/>
                  </a:lnTo>
                  <a:lnTo>
                    <a:pt x="225" y="340"/>
                  </a:lnTo>
                  <a:lnTo>
                    <a:pt x="229" y="343"/>
                  </a:lnTo>
                  <a:lnTo>
                    <a:pt x="231" y="344"/>
                  </a:lnTo>
                  <a:lnTo>
                    <a:pt x="235" y="344"/>
                  </a:lnTo>
                  <a:lnTo>
                    <a:pt x="239" y="344"/>
                  </a:lnTo>
                  <a:lnTo>
                    <a:pt x="243" y="343"/>
                  </a:lnTo>
                  <a:lnTo>
                    <a:pt x="245" y="340"/>
                  </a:lnTo>
                  <a:lnTo>
                    <a:pt x="249" y="339"/>
                  </a:lnTo>
                  <a:lnTo>
                    <a:pt x="251" y="336"/>
                  </a:lnTo>
                  <a:lnTo>
                    <a:pt x="253" y="332"/>
                  </a:lnTo>
                  <a:lnTo>
                    <a:pt x="254" y="328"/>
                  </a:lnTo>
                  <a:lnTo>
                    <a:pt x="254" y="326"/>
                  </a:lnTo>
                  <a:lnTo>
                    <a:pt x="254" y="326"/>
                  </a:lnTo>
                  <a:lnTo>
                    <a:pt x="254" y="142"/>
                  </a:lnTo>
                  <a:lnTo>
                    <a:pt x="254" y="138"/>
                  </a:lnTo>
                  <a:lnTo>
                    <a:pt x="253" y="134"/>
                  </a:lnTo>
                  <a:lnTo>
                    <a:pt x="251" y="132"/>
                  </a:lnTo>
                  <a:lnTo>
                    <a:pt x="249" y="129"/>
                  </a:lnTo>
                  <a:lnTo>
                    <a:pt x="245" y="127"/>
                  </a:lnTo>
                  <a:lnTo>
                    <a:pt x="243" y="125"/>
                  </a:lnTo>
                  <a:lnTo>
                    <a:pt x="239" y="124"/>
                  </a:lnTo>
                  <a:lnTo>
                    <a:pt x="235" y="124"/>
                  </a:lnTo>
                  <a:lnTo>
                    <a:pt x="235" y="124"/>
                  </a:lnTo>
                  <a:lnTo>
                    <a:pt x="19" y="124"/>
                  </a:lnTo>
                  <a:lnTo>
                    <a:pt x="15" y="124"/>
                  </a:lnTo>
                  <a:lnTo>
                    <a:pt x="11" y="125"/>
                  </a:lnTo>
                  <a:lnTo>
                    <a:pt x="9" y="127"/>
                  </a:lnTo>
                  <a:lnTo>
                    <a:pt x="6" y="129"/>
                  </a:lnTo>
                  <a:lnTo>
                    <a:pt x="3" y="132"/>
                  </a:lnTo>
                  <a:lnTo>
                    <a:pt x="1" y="134"/>
                  </a:lnTo>
                  <a:lnTo>
                    <a:pt x="0" y="138"/>
                  </a:lnTo>
                  <a:lnTo>
                    <a:pt x="0" y="142"/>
                  </a:lnTo>
                  <a:lnTo>
                    <a:pt x="0" y="326"/>
                  </a:lnTo>
                  <a:lnTo>
                    <a:pt x="0" y="328"/>
                  </a:lnTo>
                  <a:lnTo>
                    <a:pt x="1" y="332"/>
                  </a:lnTo>
                  <a:lnTo>
                    <a:pt x="3" y="336"/>
                  </a:lnTo>
                  <a:lnTo>
                    <a:pt x="6" y="339"/>
                  </a:lnTo>
                  <a:lnTo>
                    <a:pt x="9" y="340"/>
                  </a:lnTo>
                  <a:lnTo>
                    <a:pt x="11" y="343"/>
                  </a:lnTo>
                  <a:lnTo>
                    <a:pt x="15" y="344"/>
                  </a:lnTo>
                  <a:lnTo>
                    <a:pt x="19" y="344"/>
                  </a:lnTo>
                  <a:lnTo>
                    <a:pt x="23" y="344"/>
                  </a:lnTo>
                  <a:lnTo>
                    <a:pt x="27" y="343"/>
                  </a:lnTo>
                  <a:lnTo>
                    <a:pt x="29" y="340"/>
                  </a:lnTo>
                  <a:lnTo>
                    <a:pt x="32" y="339"/>
                  </a:lnTo>
                  <a:lnTo>
                    <a:pt x="35" y="336"/>
                  </a:lnTo>
                  <a:lnTo>
                    <a:pt x="36" y="332"/>
                  </a:lnTo>
                  <a:lnTo>
                    <a:pt x="37" y="328"/>
                  </a:lnTo>
                  <a:lnTo>
                    <a:pt x="38" y="326"/>
                  </a:lnTo>
                  <a:lnTo>
                    <a:pt x="38" y="326"/>
                  </a:lnTo>
                  <a:lnTo>
                    <a:pt x="38" y="326"/>
                  </a:lnTo>
                  <a:lnTo>
                    <a:pt x="38" y="171"/>
                  </a:lnTo>
                  <a:lnTo>
                    <a:pt x="38" y="168"/>
                  </a:lnTo>
                  <a:lnTo>
                    <a:pt x="40" y="167"/>
                  </a:lnTo>
                  <a:lnTo>
                    <a:pt x="42" y="165"/>
                  </a:lnTo>
                  <a:lnTo>
                    <a:pt x="45" y="165"/>
                  </a:lnTo>
                  <a:lnTo>
                    <a:pt x="46" y="165"/>
                  </a:lnTo>
                  <a:lnTo>
                    <a:pt x="49" y="167"/>
                  </a:lnTo>
                  <a:lnTo>
                    <a:pt x="50" y="168"/>
                  </a:lnTo>
                  <a:lnTo>
                    <a:pt x="51" y="171"/>
                  </a:lnTo>
                  <a:lnTo>
                    <a:pt x="51" y="171"/>
                  </a:lnTo>
                  <a:lnTo>
                    <a:pt x="51" y="171"/>
                  </a:lnTo>
                  <a:lnTo>
                    <a:pt x="51" y="547"/>
                  </a:lnTo>
                  <a:lnTo>
                    <a:pt x="51" y="550"/>
                  </a:lnTo>
                  <a:lnTo>
                    <a:pt x="51" y="554"/>
                  </a:lnTo>
                  <a:lnTo>
                    <a:pt x="53" y="559"/>
                  </a:lnTo>
                  <a:lnTo>
                    <a:pt x="57" y="565"/>
                  </a:lnTo>
                  <a:lnTo>
                    <a:pt x="59" y="569"/>
                  </a:lnTo>
                  <a:lnTo>
                    <a:pt x="64" y="573"/>
                  </a:lnTo>
                  <a:lnTo>
                    <a:pt x="69" y="577"/>
                  </a:lnTo>
                  <a:lnTo>
                    <a:pt x="76" y="578"/>
                  </a:lnTo>
                  <a:lnTo>
                    <a:pt x="79" y="579"/>
                  </a:lnTo>
                  <a:lnTo>
                    <a:pt x="82" y="579"/>
                  </a:lnTo>
                  <a:lnTo>
                    <a:pt x="85" y="579"/>
                  </a:lnTo>
                  <a:lnTo>
                    <a:pt x="89" y="578"/>
                  </a:lnTo>
                  <a:lnTo>
                    <a:pt x="94" y="577"/>
                  </a:lnTo>
                  <a:lnTo>
                    <a:pt x="101" y="574"/>
                  </a:lnTo>
                  <a:lnTo>
                    <a:pt x="104" y="570"/>
                  </a:lnTo>
                  <a:lnTo>
                    <a:pt x="108" y="565"/>
                  </a:lnTo>
                  <a:lnTo>
                    <a:pt x="112" y="560"/>
                  </a:lnTo>
                  <a:lnTo>
                    <a:pt x="113" y="554"/>
                  </a:lnTo>
                  <a:lnTo>
                    <a:pt x="115" y="551"/>
                  </a:lnTo>
                  <a:lnTo>
                    <a:pt x="115" y="548"/>
                  </a:lnTo>
                  <a:lnTo>
                    <a:pt x="115" y="547"/>
                  </a:lnTo>
                  <a:lnTo>
                    <a:pt x="115" y="350"/>
                  </a:lnTo>
                  <a:lnTo>
                    <a:pt x="115" y="348"/>
                  </a:lnTo>
                  <a:lnTo>
                    <a:pt x="116" y="345"/>
                  </a:lnTo>
                  <a:lnTo>
                    <a:pt x="116" y="343"/>
                  </a:lnTo>
                  <a:lnTo>
                    <a:pt x="119" y="341"/>
                  </a:lnTo>
                  <a:lnTo>
                    <a:pt x="120" y="340"/>
                  </a:lnTo>
                  <a:lnTo>
                    <a:pt x="123" y="339"/>
                  </a:lnTo>
                  <a:lnTo>
                    <a:pt x="125" y="338"/>
                  </a:lnTo>
                  <a:lnTo>
                    <a:pt x="128" y="338"/>
                  </a:lnTo>
                  <a:lnTo>
                    <a:pt x="130" y="338"/>
                  </a:lnTo>
                  <a:lnTo>
                    <a:pt x="132" y="339"/>
                  </a:lnTo>
                  <a:lnTo>
                    <a:pt x="134" y="340"/>
                  </a:lnTo>
                  <a:lnTo>
                    <a:pt x="135" y="341"/>
                  </a:lnTo>
                  <a:lnTo>
                    <a:pt x="138" y="343"/>
                  </a:lnTo>
                  <a:lnTo>
                    <a:pt x="139" y="345"/>
                  </a:lnTo>
                  <a:lnTo>
                    <a:pt x="139" y="348"/>
                  </a:lnTo>
                  <a:lnTo>
                    <a:pt x="141" y="350"/>
                  </a:lnTo>
                  <a:lnTo>
                    <a:pt x="141" y="350"/>
                  </a:lnTo>
                  <a:lnTo>
                    <a:pt x="141" y="350"/>
                  </a:lnTo>
                  <a:lnTo>
                    <a:pt x="141" y="547"/>
                  </a:lnTo>
                  <a:lnTo>
                    <a:pt x="141" y="547"/>
                  </a:lnTo>
                  <a:close/>
                  <a:moveTo>
                    <a:pt x="71" y="54"/>
                  </a:moveTo>
                  <a:lnTo>
                    <a:pt x="71" y="49"/>
                  </a:lnTo>
                  <a:lnTo>
                    <a:pt x="72" y="44"/>
                  </a:lnTo>
                  <a:lnTo>
                    <a:pt x="73" y="39"/>
                  </a:lnTo>
                  <a:lnTo>
                    <a:pt x="75" y="34"/>
                  </a:lnTo>
                  <a:lnTo>
                    <a:pt x="77" y="28"/>
                  </a:lnTo>
                  <a:lnTo>
                    <a:pt x="80" y="23"/>
                  </a:lnTo>
                  <a:lnTo>
                    <a:pt x="84" y="19"/>
                  </a:lnTo>
                  <a:lnTo>
                    <a:pt x="88" y="15"/>
                  </a:lnTo>
                  <a:lnTo>
                    <a:pt x="91" y="12"/>
                  </a:lnTo>
                  <a:lnTo>
                    <a:pt x="95" y="9"/>
                  </a:lnTo>
                  <a:lnTo>
                    <a:pt x="101" y="6"/>
                  </a:lnTo>
                  <a:lnTo>
                    <a:pt x="106" y="4"/>
                  </a:lnTo>
                  <a:lnTo>
                    <a:pt x="111" y="2"/>
                  </a:lnTo>
                  <a:lnTo>
                    <a:pt x="116" y="1"/>
                  </a:lnTo>
                  <a:lnTo>
                    <a:pt x="121" y="0"/>
                  </a:lnTo>
                  <a:lnTo>
                    <a:pt x="128" y="0"/>
                  </a:lnTo>
                  <a:lnTo>
                    <a:pt x="133" y="0"/>
                  </a:lnTo>
                  <a:lnTo>
                    <a:pt x="138" y="1"/>
                  </a:lnTo>
                  <a:lnTo>
                    <a:pt x="144" y="2"/>
                  </a:lnTo>
                  <a:lnTo>
                    <a:pt x="150" y="4"/>
                  </a:lnTo>
                  <a:lnTo>
                    <a:pt x="154" y="6"/>
                  </a:lnTo>
                  <a:lnTo>
                    <a:pt x="159" y="9"/>
                  </a:lnTo>
                  <a:lnTo>
                    <a:pt x="163" y="12"/>
                  </a:lnTo>
                  <a:lnTo>
                    <a:pt x="166" y="15"/>
                  </a:lnTo>
                  <a:lnTo>
                    <a:pt x="170" y="19"/>
                  </a:lnTo>
                  <a:lnTo>
                    <a:pt x="174" y="23"/>
                  </a:lnTo>
                  <a:lnTo>
                    <a:pt x="177" y="28"/>
                  </a:lnTo>
                  <a:lnTo>
                    <a:pt x="179" y="34"/>
                  </a:lnTo>
                  <a:lnTo>
                    <a:pt x="181" y="39"/>
                  </a:lnTo>
                  <a:lnTo>
                    <a:pt x="182" y="44"/>
                  </a:lnTo>
                  <a:lnTo>
                    <a:pt x="183" y="49"/>
                  </a:lnTo>
                  <a:lnTo>
                    <a:pt x="183" y="54"/>
                  </a:lnTo>
                  <a:lnTo>
                    <a:pt x="183" y="54"/>
                  </a:lnTo>
                  <a:lnTo>
                    <a:pt x="183" y="61"/>
                  </a:lnTo>
                  <a:lnTo>
                    <a:pt x="182" y="66"/>
                  </a:lnTo>
                  <a:lnTo>
                    <a:pt x="181" y="71"/>
                  </a:lnTo>
                  <a:lnTo>
                    <a:pt x="179" y="76"/>
                  </a:lnTo>
                  <a:lnTo>
                    <a:pt x="177" y="81"/>
                  </a:lnTo>
                  <a:lnTo>
                    <a:pt x="174" y="85"/>
                  </a:lnTo>
                  <a:lnTo>
                    <a:pt x="170" y="89"/>
                  </a:lnTo>
                  <a:lnTo>
                    <a:pt x="166" y="93"/>
                  </a:lnTo>
                  <a:lnTo>
                    <a:pt x="163" y="97"/>
                  </a:lnTo>
                  <a:lnTo>
                    <a:pt x="159" y="101"/>
                  </a:lnTo>
                  <a:lnTo>
                    <a:pt x="154" y="103"/>
                  </a:lnTo>
                  <a:lnTo>
                    <a:pt x="150" y="106"/>
                  </a:lnTo>
                  <a:lnTo>
                    <a:pt x="144" y="107"/>
                  </a:lnTo>
                  <a:lnTo>
                    <a:pt x="138" y="109"/>
                  </a:lnTo>
                  <a:lnTo>
                    <a:pt x="133" y="110"/>
                  </a:lnTo>
                  <a:lnTo>
                    <a:pt x="128" y="110"/>
                  </a:lnTo>
                  <a:lnTo>
                    <a:pt x="121" y="110"/>
                  </a:lnTo>
                  <a:lnTo>
                    <a:pt x="116" y="109"/>
                  </a:lnTo>
                  <a:lnTo>
                    <a:pt x="111" y="107"/>
                  </a:lnTo>
                  <a:lnTo>
                    <a:pt x="106" y="106"/>
                  </a:lnTo>
                  <a:lnTo>
                    <a:pt x="101" y="103"/>
                  </a:lnTo>
                  <a:lnTo>
                    <a:pt x="95" y="101"/>
                  </a:lnTo>
                  <a:lnTo>
                    <a:pt x="91" y="97"/>
                  </a:lnTo>
                  <a:lnTo>
                    <a:pt x="88" y="93"/>
                  </a:lnTo>
                  <a:lnTo>
                    <a:pt x="84" y="89"/>
                  </a:lnTo>
                  <a:lnTo>
                    <a:pt x="80" y="85"/>
                  </a:lnTo>
                  <a:lnTo>
                    <a:pt x="77" y="81"/>
                  </a:lnTo>
                  <a:lnTo>
                    <a:pt x="75" y="76"/>
                  </a:lnTo>
                  <a:lnTo>
                    <a:pt x="73" y="71"/>
                  </a:lnTo>
                  <a:lnTo>
                    <a:pt x="72" y="66"/>
                  </a:lnTo>
                  <a:lnTo>
                    <a:pt x="71" y="61"/>
                  </a:lnTo>
                  <a:lnTo>
                    <a:pt x="71" y="54"/>
                  </a:lnTo>
                  <a:lnTo>
                    <a:pt x="71" y="5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0"/>
            <p:cNvSpPr>
              <a:spLocks noEditPoints="1"/>
            </p:cNvSpPr>
            <p:nvPr/>
          </p:nvSpPr>
          <p:spPr bwMode="auto">
            <a:xfrm>
              <a:off x="8164757" y="6256547"/>
              <a:ext cx="203200" cy="460375"/>
            </a:xfrm>
            <a:custGeom>
              <a:avLst/>
              <a:gdLst>
                <a:gd name="T0" fmla="*/ 142 w 254"/>
                <a:gd name="T1" fmla="*/ 559 h 579"/>
                <a:gd name="T2" fmla="*/ 159 w 254"/>
                <a:gd name="T3" fmla="*/ 577 h 579"/>
                <a:gd name="T4" fmla="*/ 174 w 254"/>
                <a:gd name="T5" fmla="*/ 579 h 579"/>
                <a:gd name="T6" fmla="*/ 194 w 254"/>
                <a:gd name="T7" fmla="*/ 570 h 579"/>
                <a:gd name="T8" fmla="*/ 203 w 254"/>
                <a:gd name="T9" fmla="*/ 551 h 579"/>
                <a:gd name="T10" fmla="*/ 204 w 254"/>
                <a:gd name="T11" fmla="*/ 171 h 579"/>
                <a:gd name="T12" fmla="*/ 210 w 254"/>
                <a:gd name="T13" fmla="*/ 165 h 579"/>
                <a:gd name="T14" fmla="*/ 217 w 254"/>
                <a:gd name="T15" fmla="*/ 171 h 579"/>
                <a:gd name="T16" fmla="*/ 217 w 254"/>
                <a:gd name="T17" fmla="*/ 328 h 579"/>
                <a:gd name="T18" fmla="*/ 225 w 254"/>
                <a:gd name="T19" fmla="*/ 340 h 579"/>
                <a:gd name="T20" fmla="*/ 239 w 254"/>
                <a:gd name="T21" fmla="*/ 344 h 579"/>
                <a:gd name="T22" fmla="*/ 251 w 254"/>
                <a:gd name="T23" fmla="*/ 336 h 579"/>
                <a:gd name="T24" fmla="*/ 254 w 254"/>
                <a:gd name="T25" fmla="*/ 326 h 579"/>
                <a:gd name="T26" fmla="*/ 251 w 254"/>
                <a:gd name="T27" fmla="*/ 132 h 579"/>
                <a:gd name="T28" fmla="*/ 239 w 254"/>
                <a:gd name="T29" fmla="*/ 124 h 579"/>
                <a:gd name="T30" fmla="*/ 15 w 254"/>
                <a:gd name="T31" fmla="*/ 124 h 579"/>
                <a:gd name="T32" fmla="*/ 3 w 254"/>
                <a:gd name="T33" fmla="*/ 132 h 579"/>
                <a:gd name="T34" fmla="*/ 0 w 254"/>
                <a:gd name="T35" fmla="*/ 326 h 579"/>
                <a:gd name="T36" fmla="*/ 6 w 254"/>
                <a:gd name="T37" fmla="*/ 339 h 579"/>
                <a:gd name="T38" fmla="*/ 19 w 254"/>
                <a:gd name="T39" fmla="*/ 344 h 579"/>
                <a:gd name="T40" fmla="*/ 32 w 254"/>
                <a:gd name="T41" fmla="*/ 339 h 579"/>
                <a:gd name="T42" fmla="*/ 38 w 254"/>
                <a:gd name="T43" fmla="*/ 326 h 579"/>
                <a:gd name="T44" fmla="*/ 38 w 254"/>
                <a:gd name="T45" fmla="*/ 168 h 579"/>
                <a:gd name="T46" fmla="*/ 46 w 254"/>
                <a:gd name="T47" fmla="*/ 165 h 579"/>
                <a:gd name="T48" fmla="*/ 51 w 254"/>
                <a:gd name="T49" fmla="*/ 171 h 579"/>
                <a:gd name="T50" fmla="*/ 51 w 254"/>
                <a:gd name="T51" fmla="*/ 554 h 579"/>
                <a:gd name="T52" fmla="*/ 64 w 254"/>
                <a:gd name="T53" fmla="*/ 573 h 579"/>
                <a:gd name="T54" fmla="*/ 82 w 254"/>
                <a:gd name="T55" fmla="*/ 579 h 579"/>
                <a:gd name="T56" fmla="*/ 101 w 254"/>
                <a:gd name="T57" fmla="*/ 574 h 579"/>
                <a:gd name="T58" fmla="*/ 113 w 254"/>
                <a:gd name="T59" fmla="*/ 554 h 579"/>
                <a:gd name="T60" fmla="*/ 115 w 254"/>
                <a:gd name="T61" fmla="*/ 350 h 579"/>
                <a:gd name="T62" fmla="*/ 119 w 254"/>
                <a:gd name="T63" fmla="*/ 341 h 579"/>
                <a:gd name="T64" fmla="*/ 128 w 254"/>
                <a:gd name="T65" fmla="*/ 338 h 579"/>
                <a:gd name="T66" fmla="*/ 135 w 254"/>
                <a:gd name="T67" fmla="*/ 341 h 579"/>
                <a:gd name="T68" fmla="*/ 141 w 254"/>
                <a:gd name="T69" fmla="*/ 350 h 579"/>
                <a:gd name="T70" fmla="*/ 141 w 254"/>
                <a:gd name="T71" fmla="*/ 547 h 579"/>
                <a:gd name="T72" fmla="*/ 73 w 254"/>
                <a:gd name="T73" fmla="*/ 39 h 579"/>
                <a:gd name="T74" fmla="*/ 84 w 254"/>
                <a:gd name="T75" fmla="*/ 19 h 579"/>
                <a:gd name="T76" fmla="*/ 101 w 254"/>
                <a:gd name="T77" fmla="*/ 6 h 579"/>
                <a:gd name="T78" fmla="*/ 121 w 254"/>
                <a:gd name="T79" fmla="*/ 0 h 579"/>
                <a:gd name="T80" fmla="*/ 144 w 254"/>
                <a:gd name="T81" fmla="*/ 2 h 579"/>
                <a:gd name="T82" fmla="*/ 163 w 254"/>
                <a:gd name="T83" fmla="*/ 12 h 579"/>
                <a:gd name="T84" fmla="*/ 177 w 254"/>
                <a:gd name="T85" fmla="*/ 28 h 579"/>
                <a:gd name="T86" fmla="*/ 183 w 254"/>
                <a:gd name="T87" fmla="*/ 49 h 579"/>
                <a:gd name="T88" fmla="*/ 182 w 254"/>
                <a:gd name="T89" fmla="*/ 66 h 579"/>
                <a:gd name="T90" fmla="*/ 174 w 254"/>
                <a:gd name="T91" fmla="*/ 85 h 579"/>
                <a:gd name="T92" fmla="*/ 159 w 254"/>
                <a:gd name="T93" fmla="*/ 101 h 579"/>
                <a:gd name="T94" fmla="*/ 138 w 254"/>
                <a:gd name="T95" fmla="*/ 109 h 579"/>
                <a:gd name="T96" fmla="*/ 116 w 254"/>
                <a:gd name="T97" fmla="*/ 109 h 579"/>
                <a:gd name="T98" fmla="*/ 95 w 254"/>
                <a:gd name="T99" fmla="*/ 101 h 579"/>
                <a:gd name="T100" fmla="*/ 80 w 254"/>
                <a:gd name="T101" fmla="*/ 85 h 579"/>
                <a:gd name="T102" fmla="*/ 72 w 254"/>
                <a:gd name="T103" fmla="*/ 66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4" h="579">
                  <a:moveTo>
                    <a:pt x="141" y="547"/>
                  </a:moveTo>
                  <a:lnTo>
                    <a:pt x="141" y="550"/>
                  </a:lnTo>
                  <a:lnTo>
                    <a:pt x="141" y="554"/>
                  </a:lnTo>
                  <a:lnTo>
                    <a:pt x="142" y="559"/>
                  </a:lnTo>
                  <a:lnTo>
                    <a:pt x="144" y="565"/>
                  </a:lnTo>
                  <a:lnTo>
                    <a:pt x="148" y="569"/>
                  </a:lnTo>
                  <a:lnTo>
                    <a:pt x="154" y="573"/>
                  </a:lnTo>
                  <a:lnTo>
                    <a:pt x="159" y="577"/>
                  </a:lnTo>
                  <a:lnTo>
                    <a:pt x="165" y="578"/>
                  </a:lnTo>
                  <a:lnTo>
                    <a:pt x="168" y="579"/>
                  </a:lnTo>
                  <a:lnTo>
                    <a:pt x="172" y="579"/>
                  </a:lnTo>
                  <a:lnTo>
                    <a:pt x="174" y="579"/>
                  </a:lnTo>
                  <a:lnTo>
                    <a:pt x="178" y="578"/>
                  </a:lnTo>
                  <a:lnTo>
                    <a:pt x="183" y="577"/>
                  </a:lnTo>
                  <a:lnTo>
                    <a:pt x="190" y="574"/>
                  </a:lnTo>
                  <a:lnTo>
                    <a:pt x="194" y="570"/>
                  </a:lnTo>
                  <a:lnTo>
                    <a:pt x="198" y="565"/>
                  </a:lnTo>
                  <a:lnTo>
                    <a:pt x="201" y="560"/>
                  </a:lnTo>
                  <a:lnTo>
                    <a:pt x="203" y="554"/>
                  </a:lnTo>
                  <a:lnTo>
                    <a:pt x="203" y="551"/>
                  </a:lnTo>
                  <a:lnTo>
                    <a:pt x="204" y="548"/>
                  </a:lnTo>
                  <a:lnTo>
                    <a:pt x="204" y="547"/>
                  </a:lnTo>
                  <a:lnTo>
                    <a:pt x="204" y="171"/>
                  </a:lnTo>
                  <a:lnTo>
                    <a:pt x="204" y="171"/>
                  </a:lnTo>
                  <a:lnTo>
                    <a:pt x="204" y="168"/>
                  </a:lnTo>
                  <a:lnTo>
                    <a:pt x="205" y="167"/>
                  </a:lnTo>
                  <a:lnTo>
                    <a:pt x="208" y="165"/>
                  </a:lnTo>
                  <a:lnTo>
                    <a:pt x="210" y="165"/>
                  </a:lnTo>
                  <a:lnTo>
                    <a:pt x="212" y="165"/>
                  </a:lnTo>
                  <a:lnTo>
                    <a:pt x="214" y="167"/>
                  </a:lnTo>
                  <a:lnTo>
                    <a:pt x="216" y="168"/>
                  </a:lnTo>
                  <a:lnTo>
                    <a:pt x="217" y="171"/>
                  </a:lnTo>
                  <a:lnTo>
                    <a:pt x="217" y="171"/>
                  </a:lnTo>
                  <a:lnTo>
                    <a:pt x="217" y="171"/>
                  </a:lnTo>
                  <a:lnTo>
                    <a:pt x="217" y="326"/>
                  </a:lnTo>
                  <a:lnTo>
                    <a:pt x="217" y="328"/>
                  </a:lnTo>
                  <a:lnTo>
                    <a:pt x="218" y="332"/>
                  </a:lnTo>
                  <a:lnTo>
                    <a:pt x="220" y="336"/>
                  </a:lnTo>
                  <a:lnTo>
                    <a:pt x="222" y="339"/>
                  </a:lnTo>
                  <a:lnTo>
                    <a:pt x="225" y="340"/>
                  </a:lnTo>
                  <a:lnTo>
                    <a:pt x="229" y="343"/>
                  </a:lnTo>
                  <a:lnTo>
                    <a:pt x="231" y="344"/>
                  </a:lnTo>
                  <a:lnTo>
                    <a:pt x="235" y="344"/>
                  </a:lnTo>
                  <a:lnTo>
                    <a:pt x="239" y="344"/>
                  </a:lnTo>
                  <a:lnTo>
                    <a:pt x="243" y="343"/>
                  </a:lnTo>
                  <a:lnTo>
                    <a:pt x="245" y="340"/>
                  </a:lnTo>
                  <a:lnTo>
                    <a:pt x="249" y="339"/>
                  </a:lnTo>
                  <a:lnTo>
                    <a:pt x="251" y="336"/>
                  </a:lnTo>
                  <a:lnTo>
                    <a:pt x="253" y="332"/>
                  </a:lnTo>
                  <a:lnTo>
                    <a:pt x="254" y="328"/>
                  </a:lnTo>
                  <a:lnTo>
                    <a:pt x="254" y="326"/>
                  </a:lnTo>
                  <a:lnTo>
                    <a:pt x="254" y="326"/>
                  </a:lnTo>
                  <a:lnTo>
                    <a:pt x="254" y="142"/>
                  </a:lnTo>
                  <a:lnTo>
                    <a:pt x="254" y="138"/>
                  </a:lnTo>
                  <a:lnTo>
                    <a:pt x="253" y="134"/>
                  </a:lnTo>
                  <a:lnTo>
                    <a:pt x="251" y="132"/>
                  </a:lnTo>
                  <a:lnTo>
                    <a:pt x="249" y="129"/>
                  </a:lnTo>
                  <a:lnTo>
                    <a:pt x="245" y="127"/>
                  </a:lnTo>
                  <a:lnTo>
                    <a:pt x="243" y="125"/>
                  </a:lnTo>
                  <a:lnTo>
                    <a:pt x="239" y="124"/>
                  </a:lnTo>
                  <a:lnTo>
                    <a:pt x="235" y="124"/>
                  </a:lnTo>
                  <a:lnTo>
                    <a:pt x="235" y="124"/>
                  </a:lnTo>
                  <a:lnTo>
                    <a:pt x="19" y="124"/>
                  </a:lnTo>
                  <a:lnTo>
                    <a:pt x="15" y="124"/>
                  </a:lnTo>
                  <a:lnTo>
                    <a:pt x="11" y="125"/>
                  </a:lnTo>
                  <a:lnTo>
                    <a:pt x="9" y="127"/>
                  </a:lnTo>
                  <a:lnTo>
                    <a:pt x="6" y="129"/>
                  </a:lnTo>
                  <a:lnTo>
                    <a:pt x="3" y="132"/>
                  </a:lnTo>
                  <a:lnTo>
                    <a:pt x="1" y="134"/>
                  </a:lnTo>
                  <a:lnTo>
                    <a:pt x="0" y="138"/>
                  </a:lnTo>
                  <a:lnTo>
                    <a:pt x="0" y="142"/>
                  </a:lnTo>
                  <a:lnTo>
                    <a:pt x="0" y="326"/>
                  </a:lnTo>
                  <a:lnTo>
                    <a:pt x="0" y="328"/>
                  </a:lnTo>
                  <a:lnTo>
                    <a:pt x="1" y="332"/>
                  </a:lnTo>
                  <a:lnTo>
                    <a:pt x="3" y="336"/>
                  </a:lnTo>
                  <a:lnTo>
                    <a:pt x="6" y="339"/>
                  </a:lnTo>
                  <a:lnTo>
                    <a:pt x="9" y="340"/>
                  </a:lnTo>
                  <a:lnTo>
                    <a:pt x="11" y="343"/>
                  </a:lnTo>
                  <a:lnTo>
                    <a:pt x="15" y="344"/>
                  </a:lnTo>
                  <a:lnTo>
                    <a:pt x="19" y="344"/>
                  </a:lnTo>
                  <a:lnTo>
                    <a:pt x="23" y="344"/>
                  </a:lnTo>
                  <a:lnTo>
                    <a:pt x="27" y="343"/>
                  </a:lnTo>
                  <a:lnTo>
                    <a:pt x="29" y="340"/>
                  </a:lnTo>
                  <a:lnTo>
                    <a:pt x="32" y="339"/>
                  </a:lnTo>
                  <a:lnTo>
                    <a:pt x="35" y="336"/>
                  </a:lnTo>
                  <a:lnTo>
                    <a:pt x="36" y="332"/>
                  </a:lnTo>
                  <a:lnTo>
                    <a:pt x="37" y="328"/>
                  </a:lnTo>
                  <a:lnTo>
                    <a:pt x="38" y="326"/>
                  </a:lnTo>
                  <a:lnTo>
                    <a:pt x="38" y="326"/>
                  </a:lnTo>
                  <a:lnTo>
                    <a:pt x="38" y="326"/>
                  </a:lnTo>
                  <a:lnTo>
                    <a:pt x="38" y="171"/>
                  </a:lnTo>
                  <a:lnTo>
                    <a:pt x="38" y="168"/>
                  </a:lnTo>
                  <a:lnTo>
                    <a:pt x="40" y="167"/>
                  </a:lnTo>
                  <a:lnTo>
                    <a:pt x="42" y="165"/>
                  </a:lnTo>
                  <a:lnTo>
                    <a:pt x="45" y="165"/>
                  </a:lnTo>
                  <a:lnTo>
                    <a:pt x="46" y="165"/>
                  </a:lnTo>
                  <a:lnTo>
                    <a:pt x="49" y="167"/>
                  </a:lnTo>
                  <a:lnTo>
                    <a:pt x="50" y="168"/>
                  </a:lnTo>
                  <a:lnTo>
                    <a:pt x="51" y="171"/>
                  </a:lnTo>
                  <a:lnTo>
                    <a:pt x="51" y="171"/>
                  </a:lnTo>
                  <a:lnTo>
                    <a:pt x="51" y="171"/>
                  </a:lnTo>
                  <a:lnTo>
                    <a:pt x="51" y="547"/>
                  </a:lnTo>
                  <a:lnTo>
                    <a:pt x="51" y="550"/>
                  </a:lnTo>
                  <a:lnTo>
                    <a:pt x="51" y="554"/>
                  </a:lnTo>
                  <a:lnTo>
                    <a:pt x="53" y="559"/>
                  </a:lnTo>
                  <a:lnTo>
                    <a:pt x="57" y="565"/>
                  </a:lnTo>
                  <a:lnTo>
                    <a:pt x="59" y="569"/>
                  </a:lnTo>
                  <a:lnTo>
                    <a:pt x="64" y="573"/>
                  </a:lnTo>
                  <a:lnTo>
                    <a:pt x="69" y="577"/>
                  </a:lnTo>
                  <a:lnTo>
                    <a:pt x="76" y="578"/>
                  </a:lnTo>
                  <a:lnTo>
                    <a:pt x="79" y="579"/>
                  </a:lnTo>
                  <a:lnTo>
                    <a:pt x="82" y="579"/>
                  </a:lnTo>
                  <a:lnTo>
                    <a:pt x="85" y="579"/>
                  </a:lnTo>
                  <a:lnTo>
                    <a:pt x="89" y="578"/>
                  </a:lnTo>
                  <a:lnTo>
                    <a:pt x="94" y="577"/>
                  </a:lnTo>
                  <a:lnTo>
                    <a:pt x="101" y="574"/>
                  </a:lnTo>
                  <a:lnTo>
                    <a:pt x="104" y="570"/>
                  </a:lnTo>
                  <a:lnTo>
                    <a:pt x="108" y="565"/>
                  </a:lnTo>
                  <a:lnTo>
                    <a:pt x="112" y="560"/>
                  </a:lnTo>
                  <a:lnTo>
                    <a:pt x="113" y="554"/>
                  </a:lnTo>
                  <a:lnTo>
                    <a:pt x="115" y="551"/>
                  </a:lnTo>
                  <a:lnTo>
                    <a:pt x="115" y="548"/>
                  </a:lnTo>
                  <a:lnTo>
                    <a:pt x="115" y="547"/>
                  </a:lnTo>
                  <a:lnTo>
                    <a:pt x="115" y="350"/>
                  </a:lnTo>
                  <a:lnTo>
                    <a:pt x="115" y="348"/>
                  </a:lnTo>
                  <a:lnTo>
                    <a:pt x="116" y="345"/>
                  </a:lnTo>
                  <a:lnTo>
                    <a:pt x="116" y="343"/>
                  </a:lnTo>
                  <a:lnTo>
                    <a:pt x="119" y="341"/>
                  </a:lnTo>
                  <a:lnTo>
                    <a:pt x="120" y="340"/>
                  </a:lnTo>
                  <a:lnTo>
                    <a:pt x="123" y="339"/>
                  </a:lnTo>
                  <a:lnTo>
                    <a:pt x="125" y="338"/>
                  </a:lnTo>
                  <a:lnTo>
                    <a:pt x="128" y="338"/>
                  </a:lnTo>
                  <a:lnTo>
                    <a:pt x="130" y="338"/>
                  </a:lnTo>
                  <a:lnTo>
                    <a:pt x="132" y="339"/>
                  </a:lnTo>
                  <a:lnTo>
                    <a:pt x="134" y="340"/>
                  </a:lnTo>
                  <a:lnTo>
                    <a:pt x="135" y="341"/>
                  </a:lnTo>
                  <a:lnTo>
                    <a:pt x="138" y="343"/>
                  </a:lnTo>
                  <a:lnTo>
                    <a:pt x="139" y="345"/>
                  </a:lnTo>
                  <a:lnTo>
                    <a:pt x="139" y="348"/>
                  </a:lnTo>
                  <a:lnTo>
                    <a:pt x="141" y="350"/>
                  </a:lnTo>
                  <a:lnTo>
                    <a:pt x="141" y="350"/>
                  </a:lnTo>
                  <a:lnTo>
                    <a:pt x="141" y="350"/>
                  </a:lnTo>
                  <a:lnTo>
                    <a:pt x="141" y="547"/>
                  </a:lnTo>
                  <a:lnTo>
                    <a:pt x="141" y="547"/>
                  </a:lnTo>
                  <a:close/>
                  <a:moveTo>
                    <a:pt x="71" y="54"/>
                  </a:moveTo>
                  <a:lnTo>
                    <a:pt x="71" y="49"/>
                  </a:lnTo>
                  <a:lnTo>
                    <a:pt x="72" y="44"/>
                  </a:lnTo>
                  <a:lnTo>
                    <a:pt x="73" y="39"/>
                  </a:lnTo>
                  <a:lnTo>
                    <a:pt x="75" y="34"/>
                  </a:lnTo>
                  <a:lnTo>
                    <a:pt x="77" y="28"/>
                  </a:lnTo>
                  <a:lnTo>
                    <a:pt x="80" y="23"/>
                  </a:lnTo>
                  <a:lnTo>
                    <a:pt x="84" y="19"/>
                  </a:lnTo>
                  <a:lnTo>
                    <a:pt x="88" y="15"/>
                  </a:lnTo>
                  <a:lnTo>
                    <a:pt x="91" y="12"/>
                  </a:lnTo>
                  <a:lnTo>
                    <a:pt x="95" y="9"/>
                  </a:lnTo>
                  <a:lnTo>
                    <a:pt x="101" y="6"/>
                  </a:lnTo>
                  <a:lnTo>
                    <a:pt x="106" y="4"/>
                  </a:lnTo>
                  <a:lnTo>
                    <a:pt x="111" y="2"/>
                  </a:lnTo>
                  <a:lnTo>
                    <a:pt x="116" y="1"/>
                  </a:lnTo>
                  <a:lnTo>
                    <a:pt x="121" y="0"/>
                  </a:lnTo>
                  <a:lnTo>
                    <a:pt x="128" y="0"/>
                  </a:lnTo>
                  <a:lnTo>
                    <a:pt x="133" y="0"/>
                  </a:lnTo>
                  <a:lnTo>
                    <a:pt x="138" y="1"/>
                  </a:lnTo>
                  <a:lnTo>
                    <a:pt x="144" y="2"/>
                  </a:lnTo>
                  <a:lnTo>
                    <a:pt x="150" y="4"/>
                  </a:lnTo>
                  <a:lnTo>
                    <a:pt x="154" y="6"/>
                  </a:lnTo>
                  <a:lnTo>
                    <a:pt x="159" y="9"/>
                  </a:lnTo>
                  <a:lnTo>
                    <a:pt x="163" y="12"/>
                  </a:lnTo>
                  <a:lnTo>
                    <a:pt x="166" y="15"/>
                  </a:lnTo>
                  <a:lnTo>
                    <a:pt x="170" y="19"/>
                  </a:lnTo>
                  <a:lnTo>
                    <a:pt x="174" y="23"/>
                  </a:lnTo>
                  <a:lnTo>
                    <a:pt x="177" y="28"/>
                  </a:lnTo>
                  <a:lnTo>
                    <a:pt x="179" y="34"/>
                  </a:lnTo>
                  <a:lnTo>
                    <a:pt x="181" y="39"/>
                  </a:lnTo>
                  <a:lnTo>
                    <a:pt x="182" y="44"/>
                  </a:lnTo>
                  <a:lnTo>
                    <a:pt x="183" y="49"/>
                  </a:lnTo>
                  <a:lnTo>
                    <a:pt x="183" y="54"/>
                  </a:lnTo>
                  <a:lnTo>
                    <a:pt x="183" y="54"/>
                  </a:lnTo>
                  <a:lnTo>
                    <a:pt x="183" y="61"/>
                  </a:lnTo>
                  <a:lnTo>
                    <a:pt x="182" y="66"/>
                  </a:lnTo>
                  <a:lnTo>
                    <a:pt x="181" y="71"/>
                  </a:lnTo>
                  <a:lnTo>
                    <a:pt x="179" y="76"/>
                  </a:lnTo>
                  <a:lnTo>
                    <a:pt x="177" y="81"/>
                  </a:lnTo>
                  <a:lnTo>
                    <a:pt x="174" y="85"/>
                  </a:lnTo>
                  <a:lnTo>
                    <a:pt x="170" y="89"/>
                  </a:lnTo>
                  <a:lnTo>
                    <a:pt x="166" y="93"/>
                  </a:lnTo>
                  <a:lnTo>
                    <a:pt x="163" y="97"/>
                  </a:lnTo>
                  <a:lnTo>
                    <a:pt x="159" y="101"/>
                  </a:lnTo>
                  <a:lnTo>
                    <a:pt x="154" y="103"/>
                  </a:lnTo>
                  <a:lnTo>
                    <a:pt x="150" y="106"/>
                  </a:lnTo>
                  <a:lnTo>
                    <a:pt x="144" y="107"/>
                  </a:lnTo>
                  <a:lnTo>
                    <a:pt x="138" y="109"/>
                  </a:lnTo>
                  <a:lnTo>
                    <a:pt x="133" y="110"/>
                  </a:lnTo>
                  <a:lnTo>
                    <a:pt x="128" y="110"/>
                  </a:lnTo>
                  <a:lnTo>
                    <a:pt x="121" y="110"/>
                  </a:lnTo>
                  <a:lnTo>
                    <a:pt x="116" y="109"/>
                  </a:lnTo>
                  <a:lnTo>
                    <a:pt x="111" y="107"/>
                  </a:lnTo>
                  <a:lnTo>
                    <a:pt x="106" y="106"/>
                  </a:lnTo>
                  <a:lnTo>
                    <a:pt x="101" y="103"/>
                  </a:lnTo>
                  <a:lnTo>
                    <a:pt x="95" y="101"/>
                  </a:lnTo>
                  <a:lnTo>
                    <a:pt x="91" y="97"/>
                  </a:lnTo>
                  <a:lnTo>
                    <a:pt x="88" y="93"/>
                  </a:lnTo>
                  <a:lnTo>
                    <a:pt x="84" y="89"/>
                  </a:lnTo>
                  <a:lnTo>
                    <a:pt x="80" y="85"/>
                  </a:lnTo>
                  <a:lnTo>
                    <a:pt x="77" y="81"/>
                  </a:lnTo>
                  <a:lnTo>
                    <a:pt x="75" y="76"/>
                  </a:lnTo>
                  <a:lnTo>
                    <a:pt x="73" y="71"/>
                  </a:lnTo>
                  <a:lnTo>
                    <a:pt x="72" y="66"/>
                  </a:lnTo>
                  <a:lnTo>
                    <a:pt x="71" y="61"/>
                  </a:lnTo>
                  <a:lnTo>
                    <a:pt x="71" y="54"/>
                  </a:lnTo>
                  <a:lnTo>
                    <a:pt x="71" y="5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0"/>
            <p:cNvSpPr>
              <a:spLocks noEditPoints="1"/>
            </p:cNvSpPr>
            <p:nvPr/>
          </p:nvSpPr>
          <p:spPr bwMode="auto">
            <a:xfrm>
              <a:off x="5600913" y="6174855"/>
              <a:ext cx="203200" cy="460375"/>
            </a:xfrm>
            <a:custGeom>
              <a:avLst/>
              <a:gdLst>
                <a:gd name="T0" fmla="*/ 142 w 254"/>
                <a:gd name="T1" fmla="*/ 559 h 579"/>
                <a:gd name="T2" fmla="*/ 159 w 254"/>
                <a:gd name="T3" fmla="*/ 577 h 579"/>
                <a:gd name="T4" fmla="*/ 174 w 254"/>
                <a:gd name="T5" fmla="*/ 579 h 579"/>
                <a:gd name="T6" fmla="*/ 194 w 254"/>
                <a:gd name="T7" fmla="*/ 570 h 579"/>
                <a:gd name="T8" fmla="*/ 203 w 254"/>
                <a:gd name="T9" fmla="*/ 551 h 579"/>
                <a:gd name="T10" fmla="*/ 204 w 254"/>
                <a:gd name="T11" fmla="*/ 171 h 579"/>
                <a:gd name="T12" fmla="*/ 210 w 254"/>
                <a:gd name="T13" fmla="*/ 165 h 579"/>
                <a:gd name="T14" fmla="*/ 217 w 254"/>
                <a:gd name="T15" fmla="*/ 171 h 579"/>
                <a:gd name="T16" fmla="*/ 217 w 254"/>
                <a:gd name="T17" fmla="*/ 328 h 579"/>
                <a:gd name="T18" fmla="*/ 225 w 254"/>
                <a:gd name="T19" fmla="*/ 340 h 579"/>
                <a:gd name="T20" fmla="*/ 239 w 254"/>
                <a:gd name="T21" fmla="*/ 344 h 579"/>
                <a:gd name="T22" fmla="*/ 251 w 254"/>
                <a:gd name="T23" fmla="*/ 336 h 579"/>
                <a:gd name="T24" fmla="*/ 254 w 254"/>
                <a:gd name="T25" fmla="*/ 326 h 579"/>
                <a:gd name="T26" fmla="*/ 251 w 254"/>
                <a:gd name="T27" fmla="*/ 132 h 579"/>
                <a:gd name="T28" fmla="*/ 239 w 254"/>
                <a:gd name="T29" fmla="*/ 124 h 579"/>
                <a:gd name="T30" fmla="*/ 15 w 254"/>
                <a:gd name="T31" fmla="*/ 124 h 579"/>
                <a:gd name="T32" fmla="*/ 3 w 254"/>
                <a:gd name="T33" fmla="*/ 132 h 579"/>
                <a:gd name="T34" fmla="*/ 0 w 254"/>
                <a:gd name="T35" fmla="*/ 326 h 579"/>
                <a:gd name="T36" fmla="*/ 6 w 254"/>
                <a:gd name="T37" fmla="*/ 339 h 579"/>
                <a:gd name="T38" fmla="*/ 19 w 254"/>
                <a:gd name="T39" fmla="*/ 344 h 579"/>
                <a:gd name="T40" fmla="*/ 32 w 254"/>
                <a:gd name="T41" fmla="*/ 339 h 579"/>
                <a:gd name="T42" fmla="*/ 38 w 254"/>
                <a:gd name="T43" fmla="*/ 326 h 579"/>
                <a:gd name="T44" fmla="*/ 38 w 254"/>
                <a:gd name="T45" fmla="*/ 168 h 579"/>
                <a:gd name="T46" fmla="*/ 46 w 254"/>
                <a:gd name="T47" fmla="*/ 165 h 579"/>
                <a:gd name="T48" fmla="*/ 51 w 254"/>
                <a:gd name="T49" fmla="*/ 171 h 579"/>
                <a:gd name="T50" fmla="*/ 51 w 254"/>
                <a:gd name="T51" fmla="*/ 554 h 579"/>
                <a:gd name="T52" fmla="*/ 64 w 254"/>
                <a:gd name="T53" fmla="*/ 573 h 579"/>
                <a:gd name="T54" fmla="*/ 82 w 254"/>
                <a:gd name="T55" fmla="*/ 579 h 579"/>
                <a:gd name="T56" fmla="*/ 101 w 254"/>
                <a:gd name="T57" fmla="*/ 574 h 579"/>
                <a:gd name="T58" fmla="*/ 113 w 254"/>
                <a:gd name="T59" fmla="*/ 554 h 579"/>
                <a:gd name="T60" fmla="*/ 115 w 254"/>
                <a:gd name="T61" fmla="*/ 350 h 579"/>
                <a:gd name="T62" fmla="*/ 119 w 254"/>
                <a:gd name="T63" fmla="*/ 341 h 579"/>
                <a:gd name="T64" fmla="*/ 128 w 254"/>
                <a:gd name="T65" fmla="*/ 338 h 579"/>
                <a:gd name="T66" fmla="*/ 135 w 254"/>
                <a:gd name="T67" fmla="*/ 341 h 579"/>
                <a:gd name="T68" fmla="*/ 141 w 254"/>
                <a:gd name="T69" fmla="*/ 350 h 579"/>
                <a:gd name="T70" fmla="*/ 141 w 254"/>
                <a:gd name="T71" fmla="*/ 547 h 579"/>
                <a:gd name="T72" fmla="*/ 73 w 254"/>
                <a:gd name="T73" fmla="*/ 39 h 579"/>
                <a:gd name="T74" fmla="*/ 84 w 254"/>
                <a:gd name="T75" fmla="*/ 19 h 579"/>
                <a:gd name="T76" fmla="*/ 101 w 254"/>
                <a:gd name="T77" fmla="*/ 6 h 579"/>
                <a:gd name="T78" fmla="*/ 121 w 254"/>
                <a:gd name="T79" fmla="*/ 0 h 579"/>
                <a:gd name="T80" fmla="*/ 144 w 254"/>
                <a:gd name="T81" fmla="*/ 2 h 579"/>
                <a:gd name="T82" fmla="*/ 163 w 254"/>
                <a:gd name="T83" fmla="*/ 12 h 579"/>
                <a:gd name="T84" fmla="*/ 177 w 254"/>
                <a:gd name="T85" fmla="*/ 28 h 579"/>
                <a:gd name="T86" fmla="*/ 183 w 254"/>
                <a:gd name="T87" fmla="*/ 49 h 579"/>
                <a:gd name="T88" fmla="*/ 182 w 254"/>
                <a:gd name="T89" fmla="*/ 66 h 579"/>
                <a:gd name="T90" fmla="*/ 174 w 254"/>
                <a:gd name="T91" fmla="*/ 85 h 579"/>
                <a:gd name="T92" fmla="*/ 159 w 254"/>
                <a:gd name="T93" fmla="*/ 101 h 579"/>
                <a:gd name="T94" fmla="*/ 138 w 254"/>
                <a:gd name="T95" fmla="*/ 109 h 579"/>
                <a:gd name="T96" fmla="*/ 116 w 254"/>
                <a:gd name="T97" fmla="*/ 109 h 579"/>
                <a:gd name="T98" fmla="*/ 95 w 254"/>
                <a:gd name="T99" fmla="*/ 101 h 579"/>
                <a:gd name="T100" fmla="*/ 80 w 254"/>
                <a:gd name="T101" fmla="*/ 85 h 579"/>
                <a:gd name="T102" fmla="*/ 72 w 254"/>
                <a:gd name="T103" fmla="*/ 66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4" h="579">
                  <a:moveTo>
                    <a:pt x="141" y="547"/>
                  </a:moveTo>
                  <a:lnTo>
                    <a:pt x="141" y="550"/>
                  </a:lnTo>
                  <a:lnTo>
                    <a:pt x="141" y="554"/>
                  </a:lnTo>
                  <a:lnTo>
                    <a:pt x="142" y="559"/>
                  </a:lnTo>
                  <a:lnTo>
                    <a:pt x="144" y="565"/>
                  </a:lnTo>
                  <a:lnTo>
                    <a:pt x="148" y="569"/>
                  </a:lnTo>
                  <a:lnTo>
                    <a:pt x="154" y="573"/>
                  </a:lnTo>
                  <a:lnTo>
                    <a:pt x="159" y="577"/>
                  </a:lnTo>
                  <a:lnTo>
                    <a:pt x="165" y="578"/>
                  </a:lnTo>
                  <a:lnTo>
                    <a:pt x="168" y="579"/>
                  </a:lnTo>
                  <a:lnTo>
                    <a:pt x="172" y="579"/>
                  </a:lnTo>
                  <a:lnTo>
                    <a:pt x="174" y="579"/>
                  </a:lnTo>
                  <a:lnTo>
                    <a:pt x="178" y="578"/>
                  </a:lnTo>
                  <a:lnTo>
                    <a:pt x="183" y="577"/>
                  </a:lnTo>
                  <a:lnTo>
                    <a:pt x="190" y="574"/>
                  </a:lnTo>
                  <a:lnTo>
                    <a:pt x="194" y="570"/>
                  </a:lnTo>
                  <a:lnTo>
                    <a:pt x="198" y="565"/>
                  </a:lnTo>
                  <a:lnTo>
                    <a:pt x="201" y="560"/>
                  </a:lnTo>
                  <a:lnTo>
                    <a:pt x="203" y="554"/>
                  </a:lnTo>
                  <a:lnTo>
                    <a:pt x="203" y="551"/>
                  </a:lnTo>
                  <a:lnTo>
                    <a:pt x="204" y="548"/>
                  </a:lnTo>
                  <a:lnTo>
                    <a:pt x="204" y="547"/>
                  </a:lnTo>
                  <a:lnTo>
                    <a:pt x="204" y="171"/>
                  </a:lnTo>
                  <a:lnTo>
                    <a:pt x="204" y="171"/>
                  </a:lnTo>
                  <a:lnTo>
                    <a:pt x="204" y="168"/>
                  </a:lnTo>
                  <a:lnTo>
                    <a:pt x="205" y="167"/>
                  </a:lnTo>
                  <a:lnTo>
                    <a:pt x="208" y="165"/>
                  </a:lnTo>
                  <a:lnTo>
                    <a:pt x="210" y="165"/>
                  </a:lnTo>
                  <a:lnTo>
                    <a:pt x="212" y="165"/>
                  </a:lnTo>
                  <a:lnTo>
                    <a:pt x="214" y="167"/>
                  </a:lnTo>
                  <a:lnTo>
                    <a:pt x="216" y="168"/>
                  </a:lnTo>
                  <a:lnTo>
                    <a:pt x="217" y="171"/>
                  </a:lnTo>
                  <a:lnTo>
                    <a:pt x="217" y="171"/>
                  </a:lnTo>
                  <a:lnTo>
                    <a:pt x="217" y="171"/>
                  </a:lnTo>
                  <a:lnTo>
                    <a:pt x="217" y="326"/>
                  </a:lnTo>
                  <a:lnTo>
                    <a:pt x="217" y="328"/>
                  </a:lnTo>
                  <a:lnTo>
                    <a:pt x="218" y="332"/>
                  </a:lnTo>
                  <a:lnTo>
                    <a:pt x="220" y="336"/>
                  </a:lnTo>
                  <a:lnTo>
                    <a:pt x="222" y="339"/>
                  </a:lnTo>
                  <a:lnTo>
                    <a:pt x="225" y="340"/>
                  </a:lnTo>
                  <a:lnTo>
                    <a:pt x="229" y="343"/>
                  </a:lnTo>
                  <a:lnTo>
                    <a:pt x="231" y="344"/>
                  </a:lnTo>
                  <a:lnTo>
                    <a:pt x="235" y="344"/>
                  </a:lnTo>
                  <a:lnTo>
                    <a:pt x="239" y="344"/>
                  </a:lnTo>
                  <a:lnTo>
                    <a:pt x="243" y="343"/>
                  </a:lnTo>
                  <a:lnTo>
                    <a:pt x="245" y="340"/>
                  </a:lnTo>
                  <a:lnTo>
                    <a:pt x="249" y="339"/>
                  </a:lnTo>
                  <a:lnTo>
                    <a:pt x="251" y="336"/>
                  </a:lnTo>
                  <a:lnTo>
                    <a:pt x="253" y="332"/>
                  </a:lnTo>
                  <a:lnTo>
                    <a:pt x="254" y="328"/>
                  </a:lnTo>
                  <a:lnTo>
                    <a:pt x="254" y="326"/>
                  </a:lnTo>
                  <a:lnTo>
                    <a:pt x="254" y="326"/>
                  </a:lnTo>
                  <a:lnTo>
                    <a:pt x="254" y="142"/>
                  </a:lnTo>
                  <a:lnTo>
                    <a:pt x="254" y="138"/>
                  </a:lnTo>
                  <a:lnTo>
                    <a:pt x="253" y="134"/>
                  </a:lnTo>
                  <a:lnTo>
                    <a:pt x="251" y="132"/>
                  </a:lnTo>
                  <a:lnTo>
                    <a:pt x="249" y="129"/>
                  </a:lnTo>
                  <a:lnTo>
                    <a:pt x="245" y="127"/>
                  </a:lnTo>
                  <a:lnTo>
                    <a:pt x="243" y="125"/>
                  </a:lnTo>
                  <a:lnTo>
                    <a:pt x="239" y="124"/>
                  </a:lnTo>
                  <a:lnTo>
                    <a:pt x="235" y="124"/>
                  </a:lnTo>
                  <a:lnTo>
                    <a:pt x="235" y="124"/>
                  </a:lnTo>
                  <a:lnTo>
                    <a:pt x="19" y="124"/>
                  </a:lnTo>
                  <a:lnTo>
                    <a:pt x="15" y="124"/>
                  </a:lnTo>
                  <a:lnTo>
                    <a:pt x="11" y="125"/>
                  </a:lnTo>
                  <a:lnTo>
                    <a:pt x="9" y="127"/>
                  </a:lnTo>
                  <a:lnTo>
                    <a:pt x="6" y="129"/>
                  </a:lnTo>
                  <a:lnTo>
                    <a:pt x="3" y="132"/>
                  </a:lnTo>
                  <a:lnTo>
                    <a:pt x="1" y="134"/>
                  </a:lnTo>
                  <a:lnTo>
                    <a:pt x="0" y="138"/>
                  </a:lnTo>
                  <a:lnTo>
                    <a:pt x="0" y="142"/>
                  </a:lnTo>
                  <a:lnTo>
                    <a:pt x="0" y="326"/>
                  </a:lnTo>
                  <a:lnTo>
                    <a:pt x="0" y="328"/>
                  </a:lnTo>
                  <a:lnTo>
                    <a:pt x="1" y="332"/>
                  </a:lnTo>
                  <a:lnTo>
                    <a:pt x="3" y="336"/>
                  </a:lnTo>
                  <a:lnTo>
                    <a:pt x="6" y="339"/>
                  </a:lnTo>
                  <a:lnTo>
                    <a:pt x="9" y="340"/>
                  </a:lnTo>
                  <a:lnTo>
                    <a:pt x="11" y="343"/>
                  </a:lnTo>
                  <a:lnTo>
                    <a:pt x="15" y="344"/>
                  </a:lnTo>
                  <a:lnTo>
                    <a:pt x="19" y="344"/>
                  </a:lnTo>
                  <a:lnTo>
                    <a:pt x="23" y="344"/>
                  </a:lnTo>
                  <a:lnTo>
                    <a:pt x="27" y="343"/>
                  </a:lnTo>
                  <a:lnTo>
                    <a:pt x="29" y="340"/>
                  </a:lnTo>
                  <a:lnTo>
                    <a:pt x="32" y="339"/>
                  </a:lnTo>
                  <a:lnTo>
                    <a:pt x="35" y="336"/>
                  </a:lnTo>
                  <a:lnTo>
                    <a:pt x="36" y="332"/>
                  </a:lnTo>
                  <a:lnTo>
                    <a:pt x="37" y="328"/>
                  </a:lnTo>
                  <a:lnTo>
                    <a:pt x="38" y="326"/>
                  </a:lnTo>
                  <a:lnTo>
                    <a:pt x="38" y="326"/>
                  </a:lnTo>
                  <a:lnTo>
                    <a:pt x="38" y="326"/>
                  </a:lnTo>
                  <a:lnTo>
                    <a:pt x="38" y="171"/>
                  </a:lnTo>
                  <a:lnTo>
                    <a:pt x="38" y="168"/>
                  </a:lnTo>
                  <a:lnTo>
                    <a:pt x="40" y="167"/>
                  </a:lnTo>
                  <a:lnTo>
                    <a:pt x="42" y="165"/>
                  </a:lnTo>
                  <a:lnTo>
                    <a:pt x="45" y="165"/>
                  </a:lnTo>
                  <a:lnTo>
                    <a:pt x="46" y="165"/>
                  </a:lnTo>
                  <a:lnTo>
                    <a:pt x="49" y="167"/>
                  </a:lnTo>
                  <a:lnTo>
                    <a:pt x="50" y="168"/>
                  </a:lnTo>
                  <a:lnTo>
                    <a:pt x="51" y="171"/>
                  </a:lnTo>
                  <a:lnTo>
                    <a:pt x="51" y="171"/>
                  </a:lnTo>
                  <a:lnTo>
                    <a:pt x="51" y="171"/>
                  </a:lnTo>
                  <a:lnTo>
                    <a:pt x="51" y="547"/>
                  </a:lnTo>
                  <a:lnTo>
                    <a:pt x="51" y="550"/>
                  </a:lnTo>
                  <a:lnTo>
                    <a:pt x="51" y="554"/>
                  </a:lnTo>
                  <a:lnTo>
                    <a:pt x="53" y="559"/>
                  </a:lnTo>
                  <a:lnTo>
                    <a:pt x="57" y="565"/>
                  </a:lnTo>
                  <a:lnTo>
                    <a:pt x="59" y="569"/>
                  </a:lnTo>
                  <a:lnTo>
                    <a:pt x="64" y="573"/>
                  </a:lnTo>
                  <a:lnTo>
                    <a:pt x="69" y="577"/>
                  </a:lnTo>
                  <a:lnTo>
                    <a:pt x="76" y="578"/>
                  </a:lnTo>
                  <a:lnTo>
                    <a:pt x="79" y="579"/>
                  </a:lnTo>
                  <a:lnTo>
                    <a:pt x="82" y="579"/>
                  </a:lnTo>
                  <a:lnTo>
                    <a:pt x="85" y="579"/>
                  </a:lnTo>
                  <a:lnTo>
                    <a:pt x="89" y="578"/>
                  </a:lnTo>
                  <a:lnTo>
                    <a:pt x="94" y="577"/>
                  </a:lnTo>
                  <a:lnTo>
                    <a:pt x="101" y="574"/>
                  </a:lnTo>
                  <a:lnTo>
                    <a:pt x="104" y="570"/>
                  </a:lnTo>
                  <a:lnTo>
                    <a:pt x="108" y="565"/>
                  </a:lnTo>
                  <a:lnTo>
                    <a:pt x="112" y="560"/>
                  </a:lnTo>
                  <a:lnTo>
                    <a:pt x="113" y="554"/>
                  </a:lnTo>
                  <a:lnTo>
                    <a:pt x="115" y="551"/>
                  </a:lnTo>
                  <a:lnTo>
                    <a:pt x="115" y="548"/>
                  </a:lnTo>
                  <a:lnTo>
                    <a:pt x="115" y="547"/>
                  </a:lnTo>
                  <a:lnTo>
                    <a:pt x="115" y="350"/>
                  </a:lnTo>
                  <a:lnTo>
                    <a:pt x="115" y="348"/>
                  </a:lnTo>
                  <a:lnTo>
                    <a:pt x="116" y="345"/>
                  </a:lnTo>
                  <a:lnTo>
                    <a:pt x="116" y="343"/>
                  </a:lnTo>
                  <a:lnTo>
                    <a:pt x="119" y="341"/>
                  </a:lnTo>
                  <a:lnTo>
                    <a:pt x="120" y="340"/>
                  </a:lnTo>
                  <a:lnTo>
                    <a:pt x="123" y="339"/>
                  </a:lnTo>
                  <a:lnTo>
                    <a:pt x="125" y="338"/>
                  </a:lnTo>
                  <a:lnTo>
                    <a:pt x="128" y="338"/>
                  </a:lnTo>
                  <a:lnTo>
                    <a:pt x="130" y="338"/>
                  </a:lnTo>
                  <a:lnTo>
                    <a:pt x="132" y="339"/>
                  </a:lnTo>
                  <a:lnTo>
                    <a:pt x="134" y="340"/>
                  </a:lnTo>
                  <a:lnTo>
                    <a:pt x="135" y="341"/>
                  </a:lnTo>
                  <a:lnTo>
                    <a:pt x="138" y="343"/>
                  </a:lnTo>
                  <a:lnTo>
                    <a:pt x="139" y="345"/>
                  </a:lnTo>
                  <a:lnTo>
                    <a:pt x="139" y="348"/>
                  </a:lnTo>
                  <a:lnTo>
                    <a:pt x="141" y="350"/>
                  </a:lnTo>
                  <a:lnTo>
                    <a:pt x="141" y="350"/>
                  </a:lnTo>
                  <a:lnTo>
                    <a:pt x="141" y="350"/>
                  </a:lnTo>
                  <a:lnTo>
                    <a:pt x="141" y="547"/>
                  </a:lnTo>
                  <a:lnTo>
                    <a:pt x="141" y="547"/>
                  </a:lnTo>
                  <a:close/>
                  <a:moveTo>
                    <a:pt x="71" y="54"/>
                  </a:moveTo>
                  <a:lnTo>
                    <a:pt x="71" y="49"/>
                  </a:lnTo>
                  <a:lnTo>
                    <a:pt x="72" y="44"/>
                  </a:lnTo>
                  <a:lnTo>
                    <a:pt x="73" y="39"/>
                  </a:lnTo>
                  <a:lnTo>
                    <a:pt x="75" y="34"/>
                  </a:lnTo>
                  <a:lnTo>
                    <a:pt x="77" y="28"/>
                  </a:lnTo>
                  <a:lnTo>
                    <a:pt x="80" y="23"/>
                  </a:lnTo>
                  <a:lnTo>
                    <a:pt x="84" y="19"/>
                  </a:lnTo>
                  <a:lnTo>
                    <a:pt x="88" y="15"/>
                  </a:lnTo>
                  <a:lnTo>
                    <a:pt x="91" y="12"/>
                  </a:lnTo>
                  <a:lnTo>
                    <a:pt x="95" y="9"/>
                  </a:lnTo>
                  <a:lnTo>
                    <a:pt x="101" y="6"/>
                  </a:lnTo>
                  <a:lnTo>
                    <a:pt x="106" y="4"/>
                  </a:lnTo>
                  <a:lnTo>
                    <a:pt x="111" y="2"/>
                  </a:lnTo>
                  <a:lnTo>
                    <a:pt x="116" y="1"/>
                  </a:lnTo>
                  <a:lnTo>
                    <a:pt x="121" y="0"/>
                  </a:lnTo>
                  <a:lnTo>
                    <a:pt x="128" y="0"/>
                  </a:lnTo>
                  <a:lnTo>
                    <a:pt x="133" y="0"/>
                  </a:lnTo>
                  <a:lnTo>
                    <a:pt x="138" y="1"/>
                  </a:lnTo>
                  <a:lnTo>
                    <a:pt x="144" y="2"/>
                  </a:lnTo>
                  <a:lnTo>
                    <a:pt x="150" y="4"/>
                  </a:lnTo>
                  <a:lnTo>
                    <a:pt x="154" y="6"/>
                  </a:lnTo>
                  <a:lnTo>
                    <a:pt x="159" y="9"/>
                  </a:lnTo>
                  <a:lnTo>
                    <a:pt x="163" y="12"/>
                  </a:lnTo>
                  <a:lnTo>
                    <a:pt x="166" y="15"/>
                  </a:lnTo>
                  <a:lnTo>
                    <a:pt x="170" y="19"/>
                  </a:lnTo>
                  <a:lnTo>
                    <a:pt x="174" y="23"/>
                  </a:lnTo>
                  <a:lnTo>
                    <a:pt x="177" y="28"/>
                  </a:lnTo>
                  <a:lnTo>
                    <a:pt x="179" y="34"/>
                  </a:lnTo>
                  <a:lnTo>
                    <a:pt x="181" y="39"/>
                  </a:lnTo>
                  <a:lnTo>
                    <a:pt x="182" y="44"/>
                  </a:lnTo>
                  <a:lnTo>
                    <a:pt x="183" y="49"/>
                  </a:lnTo>
                  <a:lnTo>
                    <a:pt x="183" y="54"/>
                  </a:lnTo>
                  <a:lnTo>
                    <a:pt x="183" y="54"/>
                  </a:lnTo>
                  <a:lnTo>
                    <a:pt x="183" y="61"/>
                  </a:lnTo>
                  <a:lnTo>
                    <a:pt x="182" y="66"/>
                  </a:lnTo>
                  <a:lnTo>
                    <a:pt x="181" y="71"/>
                  </a:lnTo>
                  <a:lnTo>
                    <a:pt x="179" y="76"/>
                  </a:lnTo>
                  <a:lnTo>
                    <a:pt x="177" y="81"/>
                  </a:lnTo>
                  <a:lnTo>
                    <a:pt x="174" y="85"/>
                  </a:lnTo>
                  <a:lnTo>
                    <a:pt x="170" y="89"/>
                  </a:lnTo>
                  <a:lnTo>
                    <a:pt x="166" y="93"/>
                  </a:lnTo>
                  <a:lnTo>
                    <a:pt x="163" y="97"/>
                  </a:lnTo>
                  <a:lnTo>
                    <a:pt x="159" y="101"/>
                  </a:lnTo>
                  <a:lnTo>
                    <a:pt x="154" y="103"/>
                  </a:lnTo>
                  <a:lnTo>
                    <a:pt x="150" y="106"/>
                  </a:lnTo>
                  <a:lnTo>
                    <a:pt x="144" y="107"/>
                  </a:lnTo>
                  <a:lnTo>
                    <a:pt x="138" y="109"/>
                  </a:lnTo>
                  <a:lnTo>
                    <a:pt x="133" y="110"/>
                  </a:lnTo>
                  <a:lnTo>
                    <a:pt x="128" y="110"/>
                  </a:lnTo>
                  <a:lnTo>
                    <a:pt x="121" y="110"/>
                  </a:lnTo>
                  <a:lnTo>
                    <a:pt x="116" y="109"/>
                  </a:lnTo>
                  <a:lnTo>
                    <a:pt x="111" y="107"/>
                  </a:lnTo>
                  <a:lnTo>
                    <a:pt x="106" y="106"/>
                  </a:lnTo>
                  <a:lnTo>
                    <a:pt x="101" y="103"/>
                  </a:lnTo>
                  <a:lnTo>
                    <a:pt x="95" y="101"/>
                  </a:lnTo>
                  <a:lnTo>
                    <a:pt x="91" y="97"/>
                  </a:lnTo>
                  <a:lnTo>
                    <a:pt x="88" y="93"/>
                  </a:lnTo>
                  <a:lnTo>
                    <a:pt x="84" y="89"/>
                  </a:lnTo>
                  <a:lnTo>
                    <a:pt x="80" y="85"/>
                  </a:lnTo>
                  <a:lnTo>
                    <a:pt x="77" y="81"/>
                  </a:lnTo>
                  <a:lnTo>
                    <a:pt x="75" y="76"/>
                  </a:lnTo>
                  <a:lnTo>
                    <a:pt x="73" y="71"/>
                  </a:lnTo>
                  <a:lnTo>
                    <a:pt x="72" y="66"/>
                  </a:lnTo>
                  <a:lnTo>
                    <a:pt x="71" y="61"/>
                  </a:lnTo>
                  <a:lnTo>
                    <a:pt x="71" y="54"/>
                  </a:lnTo>
                  <a:lnTo>
                    <a:pt x="71" y="5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332360" y="4465821"/>
              <a:ext cx="1390514" cy="5605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Atmospheric Source Term</a:t>
              </a:r>
            </a:p>
          </p:txBody>
        </p:sp>
        <p:grpSp>
          <p:nvGrpSpPr>
            <p:cNvPr id="44" name="Group 43"/>
            <p:cNvGrpSpPr/>
            <p:nvPr/>
          </p:nvGrpSpPr>
          <p:grpSpPr>
            <a:xfrm>
              <a:off x="5804113" y="3983383"/>
              <a:ext cx="1109663" cy="912811"/>
              <a:chOff x="10493927" y="3306764"/>
              <a:chExt cx="1109663" cy="912811"/>
            </a:xfrm>
            <a:solidFill>
              <a:schemeClr val="accent1"/>
            </a:solidFill>
          </p:grpSpPr>
          <p:sp>
            <p:nvSpPr>
              <p:cNvPr id="45" name="Freeform 32"/>
              <p:cNvSpPr>
                <a:spLocks/>
              </p:cNvSpPr>
              <p:nvPr/>
            </p:nvSpPr>
            <p:spPr bwMode="auto">
              <a:xfrm>
                <a:off x="10644808" y="4005280"/>
                <a:ext cx="68263" cy="174625"/>
              </a:xfrm>
              <a:custGeom>
                <a:avLst/>
                <a:gdLst>
                  <a:gd name="T0" fmla="*/ 35 w 87"/>
                  <a:gd name="T1" fmla="*/ 0 h 220"/>
                  <a:gd name="T2" fmla="*/ 36 w 87"/>
                  <a:gd name="T3" fmla="*/ 17 h 220"/>
                  <a:gd name="T4" fmla="*/ 36 w 87"/>
                  <a:gd name="T5" fmla="*/ 32 h 220"/>
                  <a:gd name="T6" fmla="*/ 36 w 87"/>
                  <a:gd name="T7" fmla="*/ 48 h 220"/>
                  <a:gd name="T8" fmla="*/ 35 w 87"/>
                  <a:gd name="T9" fmla="*/ 63 h 220"/>
                  <a:gd name="T10" fmla="*/ 34 w 87"/>
                  <a:gd name="T11" fmla="*/ 80 h 220"/>
                  <a:gd name="T12" fmla="*/ 31 w 87"/>
                  <a:gd name="T13" fmla="*/ 96 h 220"/>
                  <a:gd name="T14" fmla="*/ 29 w 87"/>
                  <a:gd name="T15" fmla="*/ 111 h 220"/>
                  <a:gd name="T16" fmla="*/ 25 w 87"/>
                  <a:gd name="T17" fmla="*/ 127 h 220"/>
                  <a:gd name="T18" fmla="*/ 24 w 87"/>
                  <a:gd name="T19" fmla="*/ 132 h 220"/>
                  <a:gd name="T20" fmla="*/ 22 w 87"/>
                  <a:gd name="T21" fmla="*/ 136 h 220"/>
                  <a:gd name="T22" fmla="*/ 20 w 87"/>
                  <a:gd name="T23" fmla="*/ 141 h 220"/>
                  <a:gd name="T24" fmla="*/ 17 w 87"/>
                  <a:gd name="T25" fmla="*/ 145 h 220"/>
                  <a:gd name="T26" fmla="*/ 14 w 87"/>
                  <a:gd name="T27" fmla="*/ 149 h 220"/>
                  <a:gd name="T28" fmla="*/ 12 w 87"/>
                  <a:gd name="T29" fmla="*/ 153 h 220"/>
                  <a:gd name="T30" fmla="*/ 4 w 87"/>
                  <a:gd name="T31" fmla="*/ 160 h 220"/>
                  <a:gd name="T32" fmla="*/ 3 w 87"/>
                  <a:gd name="T33" fmla="*/ 164 h 220"/>
                  <a:gd name="T34" fmla="*/ 2 w 87"/>
                  <a:gd name="T35" fmla="*/ 168 h 220"/>
                  <a:gd name="T36" fmla="*/ 0 w 87"/>
                  <a:gd name="T37" fmla="*/ 172 h 220"/>
                  <a:gd name="T38" fmla="*/ 0 w 87"/>
                  <a:gd name="T39" fmla="*/ 176 h 220"/>
                  <a:gd name="T40" fmla="*/ 0 w 87"/>
                  <a:gd name="T41" fmla="*/ 180 h 220"/>
                  <a:gd name="T42" fmla="*/ 0 w 87"/>
                  <a:gd name="T43" fmla="*/ 184 h 220"/>
                  <a:gd name="T44" fmla="*/ 2 w 87"/>
                  <a:gd name="T45" fmla="*/ 187 h 220"/>
                  <a:gd name="T46" fmla="*/ 3 w 87"/>
                  <a:gd name="T47" fmla="*/ 191 h 220"/>
                  <a:gd name="T48" fmla="*/ 4 w 87"/>
                  <a:gd name="T49" fmla="*/ 195 h 220"/>
                  <a:gd name="T50" fmla="*/ 7 w 87"/>
                  <a:gd name="T51" fmla="*/ 199 h 220"/>
                  <a:gd name="T52" fmla="*/ 8 w 87"/>
                  <a:gd name="T53" fmla="*/ 203 h 220"/>
                  <a:gd name="T54" fmla="*/ 11 w 87"/>
                  <a:gd name="T55" fmla="*/ 206 h 220"/>
                  <a:gd name="T56" fmla="*/ 17 w 87"/>
                  <a:gd name="T57" fmla="*/ 212 h 220"/>
                  <a:gd name="T58" fmla="*/ 21 w 87"/>
                  <a:gd name="T59" fmla="*/ 213 h 220"/>
                  <a:gd name="T60" fmla="*/ 25 w 87"/>
                  <a:gd name="T61" fmla="*/ 216 h 220"/>
                  <a:gd name="T62" fmla="*/ 30 w 87"/>
                  <a:gd name="T63" fmla="*/ 219 h 220"/>
                  <a:gd name="T64" fmla="*/ 35 w 87"/>
                  <a:gd name="T65" fmla="*/ 220 h 220"/>
                  <a:gd name="T66" fmla="*/ 42 w 87"/>
                  <a:gd name="T67" fmla="*/ 219 h 220"/>
                  <a:gd name="T68" fmla="*/ 47 w 87"/>
                  <a:gd name="T69" fmla="*/ 216 h 220"/>
                  <a:gd name="T70" fmla="*/ 53 w 87"/>
                  <a:gd name="T71" fmla="*/ 215 h 220"/>
                  <a:gd name="T72" fmla="*/ 58 w 87"/>
                  <a:gd name="T73" fmla="*/ 211 h 220"/>
                  <a:gd name="T74" fmla="*/ 62 w 87"/>
                  <a:gd name="T75" fmla="*/ 208 h 220"/>
                  <a:gd name="T76" fmla="*/ 68 w 87"/>
                  <a:gd name="T77" fmla="*/ 204 h 220"/>
                  <a:gd name="T78" fmla="*/ 71 w 87"/>
                  <a:gd name="T79" fmla="*/ 200 h 220"/>
                  <a:gd name="T80" fmla="*/ 75 w 87"/>
                  <a:gd name="T81" fmla="*/ 197 h 220"/>
                  <a:gd name="T82" fmla="*/ 78 w 87"/>
                  <a:gd name="T83" fmla="*/ 191 h 220"/>
                  <a:gd name="T84" fmla="*/ 80 w 87"/>
                  <a:gd name="T85" fmla="*/ 186 h 220"/>
                  <a:gd name="T86" fmla="*/ 83 w 87"/>
                  <a:gd name="T87" fmla="*/ 181 h 220"/>
                  <a:gd name="T88" fmla="*/ 86 w 87"/>
                  <a:gd name="T89" fmla="*/ 175 h 220"/>
                  <a:gd name="T90" fmla="*/ 87 w 87"/>
                  <a:gd name="T91" fmla="*/ 169 h 220"/>
                  <a:gd name="T92" fmla="*/ 87 w 87"/>
                  <a:gd name="T93" fmla="*/ 163 h 220"/>
                  <a:gd name="T94" fmla="*/ 87 w 87"/>
                  <a:gd name="T95" fmla="*/ 158 h 220"/>
                  <a:gd name="T96" fmla="*/ 87 w 87"/>
                  <a:gd name="T97" fmla="*/ 151 h 220"/>
                  <a:gd name="T98" fmla="*/ 87 w 87"/>
                  <a:gd name="T99" fmla="*/ 150 h 220"/>
                  <a:gd name="T100" fmla="*/ 86 w 87"/>
                  <a:gd name="T101" fmla="*/ 147 h 220"/>
                  <a:gd name="T102" fmla="*/ 86 w 87"/>
                  <a:gd name="T103" fmla="*/ 137 h 220"/>
                  <a:gd name="T104" fmla="*/ 84 w 87"/>
                  <a:gd name="T105" fmla="*/ 128 h 220"/>
                  <a:gd name="T106" fmla="*/ 80 w 87"/>
                  <a:gd name="T107" fmla="*/ 109 h 220"/>
                  <a:gd name="T108" fmla="*/ 77 w 87"/>
                  <a:gd name="T109" fmla="*/ 89 h 220"/>
                  <a:gd name="T110" fmla="*/ 70 w 87"/>
                  <a:gd name="T111" fmla="*/ 71 h 220"/>
                  <a:gd name="T112" fmla="*/ 64 w 87"/>
                  <a:gd name="T113" fmla="*/ 52 h 220"/>
                  <a:gd name="T114" fmla="*/ 56 w 87"/>
                  <a:gd name="T115" fmla="*/ 35 h 220"/>
                  <a:gd name="T116" fmla="*/ 46 w 87"/>
                  <a:gd name="T117" fmla="*/ 17 h 220"/>
                  <a:gd name="T118" fmla="*/ 35 w 87"/>
                  <a:gd name="T119" fmla="*/ 0 h 220"/>
                  <a:gd name="T120" fmla="*/ 35 w 87"/>
                  <a:gd name="T121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7" h="220">
                    <a:moveTo>
                      <a:pt x="35" y="0"/>
                    </a:moveTo>
                    <a:lnTo>
                      <a:pt x="36" y="17"/>
                    </a:lnTo>
                    <a:lnTo>
                      <a:pt x="36" y="32"/>
                    </a:lnTo>
                    <a:lnTo>
                      <a:pt x="36" y="48"/>
                    </a:lnTo>
                    <a:lnTo>
                      <a:pt x="35" y="63"/>
                    </a:lnTo>
                    <a:lnTo>
                      <a:pt x="34" y="80"/>
                    </a:lnTo>
                    <a:lnTo>
                      <a:pt x="31" y="96"/>
                    </a:lnTo>
                    <a:lnTo>
                      <a:pt x="29" y="111"/>
                    </a:lnTo>
                    <a:lnTo>
                      <a:pt x="25" y="127"/>
                    </a:lnTo>
                    <a:lnTo>
                      <a:pt x="24" y="132"/>
                    </a:lnTo>
                    <a:lnTo>
                      <a:pt x="22" y="136"/>
                    </a:lnTo>
                    <a:lnTo>
                      <a:pt x="20" y="141"/>
                    </a:lnTo>
                    <a:lnTo>
                      <a:pt x="17" y="145"/>
                    </a:lnTo>
                    <a:lnTo>
                      <a:pt x="14" y="149"/>
                    </a:lnTo>
                    <a:lnTo>
                      <a:pt x="12" y="153"/>
                    </a:lnTo>
                    <a:lnTo>
                      <a:pt x="4" y="160"/>
                    </a:lnTo>
                    <a:lnTo>
                      <a:pt x="3" y="164"/>
                    </a:lnTo>
                    <a:lnTo>
                      <a:pt x="2" y="168"/>
                    </a:lnTo>
                    <a:lnTo>
                      <a:pt x="0" y="172"/>
                    </a:lnTo>
                    <a:lnTo>
                      <a:pt x="0" y="176"/>
                    </a:lnTo>
                    <a:lnTo>
                      <a:pt x="0" y="180"/>
                    </a:lnTo>
                    <a:lnTo>
                      <a:pt x="0" y="184"/>
                    </a:lnTo>
                    <a:lnTo>
                      <a:pt x="2" y="187"/>
                    </a:lnTo>
                    <a:lnTo>
                      <a:pt x="3" y="191"/>
                    </a:lnTo>
                    <a:lnTo>
                      <a:pt x="4" y="195"/>
                    </a:lnTo>
                    <a:lnTo>
                      <a:pt x="7" y="199"/>
                    </a:lnTo>
                    <a:lnTo>
                      <a:pt x="8" y="203"/>
                    </a:lnTo>
                    <a:lnTo>
                      <a:pt x="11" y="206"/>
                    </a:lnTo>
                    <a:lnTo>
                      <a:pt x="17" y="212"/>
                    </a:lnTo>
                    <a:lnTo>
                      <a:pt x="21" y="213"/>
                    </a:lnTo>
                    <a:lnTo>
                      <a:pt x="25" y="216"/>
                    </a:lnTo>
                    <a:lnTo>
                      <a:pt x="30" y="219"/>
                    </a:lnTo>
                    <a:lnTo>
                      <a:pt x="35" y="220"/>
                    </a:lnTo>
                    <a:lnTo>
                      <a:pt x="42" y="219"/>
                    </a:lnTo>
                    <a:lnTo>
                      <a:pt x="47" y="216"/>
                    </a:lnTo>
                    <a:lnTo>
                      <a:pt x="53" y="215"/>
                    </a:lnTo>
                    <a:lnTo>
                      <a:pt x="58" y="211"/>
                    </a:lnTo>
                    <a:lnTo>
                      <a:pt x="62" y="208"/>
                    </a:lnTo>
                    <a:lnTo>
                      <a:pt x="68" y="204"/>
                    </a:lnTo>
                    <a:lnTo>
                      <a:pt x="71" y="200"/>
                    </a:lnTo>
                    <a:lnTo>
                      <a:pt x="75" y="197"/>
                    </a:lnTo>
                    <a:lnTo>
                      <a:pt x="78" y="191"/>
                    </a:lnTo>
                    <a:lnTo>
                      <a:pt x="80" y="186"/>
                    </a:lnTo>
                    <a:lnTo>
                      <a:pt x="83" y="181"/>
                    </a:lnTo>
                    <a:lnTo>
                      <a:pt x="86" y="175"/>
                    </a:lnTo>
                    <a:lnTo>
                      <a:pt x="87" y="169"/>
                    </a:lnTo>
                    <a:lnTo>
                      <a:pt x="87" y="163"/>
                    </a:lnTo>
                    <a:lnTo>
                      <a:pt x="87" y="158"/>
                    </a:lnTo>
                    <a:lnTo>
                      <a:pt x="87" y="151"/>
                    </a:lnTo>
                    <a:lnTo>
                      <a:pt x="87" y="150"/>
                    </a:lnTo>
                    <a:lnTo>
                      <a:pt x="86" y="147"/>
                    </a:lnTo>
                    <a:lnTo>
                      <a:pt x="86" y="137"/>
                    </a:lnTo>
                    <a:lnTo>
                      <a:pt x="84" y="128"/>
                    </a:lnTo>
                    <a:lnTo>
                      <a:pt x="80" y="109"/>
                    </a:lnTo>
                    <a:lnTo>
                      <a:pt x="77" y="89"/>
                    </a:lnTo>
                    <a:lnTo>
                      <a:pt x="70" y="71"/>
                    </a:lnTo>
                    <a:lnTo>
                      <a:pt x="64" y="52"/>
                    </a:lnTo>
                    <a:lnTo>
                      <a:pt x="56" y="35"/>
                    </a:lnTo>
                    <a:lnTo>
                      <a:pt x="46" y="17"/>
                    </a:lnTo>
                    <a:lnTo>
                      <a:pt x="35" y="0"/>
                    </a:lnTo>
                    <a:lnTo>
                      <a:pt x="35" y="0"/>
                    </a:lnTo>
                  </a:path>
                </a:pathLst>
              </a:custGeom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Freeform 32"/>
              <p:cNvSpPr>
                <a:spLocks/>
              </p:cNvSpPr>
              <p:nvPr/>
            </p:nvSpPr>
            <p:spPr bwMode="auto">
              <a:xfrm>
                <a:off x="10790272" y="3926941"/>
                <a:ext cx="68263" cy="174625"/>
              </a:xfrm>
              <a:custGeom>
                <a:avLst/>
                <a:gdLst>
                  <a:gd name="T0" fmla="*/ 35 w 87"/>
                  <a:gd name="T1" fmla="*/ 0 h 220"/>
                  <a:gd name="T2" fmla="*/ 36 w 87"/>
                  <a:gd name="T3" fmla="*/ 17 h 220"/>
                  <a:gd name="T4" fmla="*/ 36 w 87"/>
                  <a:gd name="T5" fmla="*/ 32 h 220"/>
                  <a:gd name="T6" fmla="*/ 36 w 87"/>
                  <a:gd name="T7" fmla="*/ 48 h 220"/>
                  <a:gd name="T8" fmla="*/ 35 w 87"/>
                  <a:gd name="T9" fmla="*/ 63 h 220"/>
                  <a:gd name="T10" fmla="*/ 34 w 87"/>
                  <a:gd name="T11" fmla="*/ 80 h 220"/>
                  <a:gd name="T12" fmla="*/ 31 w 87"/>
                  <a:gd name="T13" fmla="*/ 96 h 220"/>
                  <a:gd name="T14" fmla="*/ 29 w 87"/>
                  <a:gd name="T15" fmla="*/ 111 h 220"/>
                  <a:gd name="T16" fmla="*/ 25 w 87"/>
                  <a:gd name="T17" fmla="*/ 127 h 220"/>
                  <a:gd name="T18" fmla="*/ 24 w 87"/>
                  <a:gd name="T19" fmla="*/ 132 h 220"/>
                  <a:gd name="T20" fmla="*/ 22 w 87"/>
                  <a:gd name="T21" fmla="*/ 136 h 220"/>
                  <a:gd name="T22" fmla="*/ 20 w 87"/>
                  <a:gd name="T23" fmla="*/ 141 h 220"/>
                  <a:gd name="T24" fmla="*/ 17 w 87"/>
                  <a:gd name="T25" fmla="*/ 145 h 220"/>
                  <a:gd name="T26" fmla="*/ 14 w 87"/>
                  <a:gd name="T27" fmla="*/ 149 h 220"/>
                  <a:gd name="T28" fmla="*/ 12 w 87"/>
                  <a:gd name="T29" fmla="*/ 153 h 220"/>
                  <a:gd name="T30" fmla="*/ 4 w 87"/>
                  <a:gd name="T31" fmla="*/ 160 h 220"/>
                  <a:gd name="T32" fmla="*/ 3 w 87"/>
                  <a:gd name="T33" fmla="*/ 164 h 220"/>
                  <a:gd name="T34" fmla="*/ 2 w 87"/>
                  <a:gd name="T35" fmla="*/ 168 h 220"/>
                  <a:gd name="T36" fmla="*/ 0 w 87"/>
                  <a:gd name="T37" fmla="*/ 172 h 220"/>
                  <a:gd name="T38" fmla="*/ 0 w 87"/>
                  <a:gd name="T39" fmla="*/ 176 h 220"/>
                  <a:gd name="T40" fmla="*/ 0 w 87"/>
                  <a:gd name="T41" fmla="*/ 180 h 220"/>
                  <a:gd name="T42" fmla="*/ 0 w 87"/>
                  <a:gd name="T43" fmla="*/ 184 h 220"/>
                  <a:gd name="T44" fmla="*/ 2 w 87"/>
                  <a:gd name="T45" fmla="*/ 187 h 220"/>
                  <a:gd name="T46" fmla="*/ 3 w 87"/>
                  <a:gd name="T47" fmla="*/ 191 h 220"/>
                  <a:gd name="T48" fmla="*/ 4 w 87"/>
                  <a:gd name="T49" fmla="*/ 195 h 220"/>
                  <a:gd name="T50" fmla="*/ 7 w 87"/>
                  <a:gd name="T51" fmla="*/ 199 h 220"/>
                  <a:gd name="T52" fmla="*/ 8 w 87"/>
                  <a:gd name="T53" fmla="*/ 203 h 220"/>
                  <a:gd name="T54" fmla="*/ 11 w 87"/>
                  <a:gd name="T55" fmla="*/ 206 h 220"/>
                  <a:gd name="T56" fmla="*/ 17 w 87"/>
                  <a:gd name="T57" fmla="*/ 212 h 220"/>
                  <a:gd name="T58" fmla="*/ 21 w 87"/>
                  <a:gd name="T59" fmla="*/ 213 h 220"/>
                  <a:gd name="T60" fmla="*/ 25 w 87"/>
                  <a:gd name="T61" fmla="*/ 216 h 220"/>
                  <a:gd name="T62" fmla="*/ 30 w 87"/>
                  <a:gd name="T63" fmla="*/ 219 h 220"/>
                  <a:gd name="T64" fmla="*/ 35 w 87"/>
                  <a:gd name="T65" fmla="*/ 220 h 220"/>
                  <a:gd name="T66" fmla="*/ 42 w 87"/>
                  <a:gd name="T67" fmla="*/ 219 h 220"/>
                  <a:gd name="T68" fmla="*/ 47 w 87"/>
                  <a:gd name="T69" fmla="*/ 216 h 220"/>
                  <a:gd name="T70" fmla="*/ 53 w 87"/>
                  <a:gd name="T71" fmla="*/ 215 h 220"/>
                  <a:gd name="T72" fmla="*/ 58 w 87"/>
                  <a:gd name="T73" fmla="*/ 211 h 220"/>
                  <a:gd name="T74" fmla="*/ 62 w 87"/>
                  <a:gd name="T75" fmla="*/ 208 h 220"/>
                  <a:gd name="T76" fmla="*/ 68 w 87"/>
                  <a:gd name="T77" fmla="*/ 204 h 220"/>
                  <a:gd name="T78" fmla="*/ 71 w 87"/>
                  <a:gd name="T79" fmla="*/ 200 h 220"/>
                  <a:gd name="T80" fmla="*/ 75 w 87"/>
                  <a:gd name="T81" fmla="*/ 197 h 220"/>
                  <a:gd name="T82" fmla="*/ 78 w 87"/>
                  <a:gd name="T83" fmla="*/ 191 h 220"/>
                  <a:gd name="T84" fmla="*/ 80 w 87"/>
                  <a:gd name="T85" fmla="*/ 186 h 220"/>
                  <a:gd name="T86" fmla="*/ 83 w 87"/>
                  <a:gd name="T87" fmla="*/ 181 h 220"/>
                  <a:gd name="T88" fmla="*/ 86 w 87"/>
                  <a:gd name="T89" fmla="*/ 175 h 220"/>
                  <a:gd name="T90" fmla="*/ 87 w 87"/>
                  <a:gd name="T91" fmla="*/ 169 h 220"/>
                  <a:gd name="T92" fmla="*/ 87 w 87"/>
                  <a:gd name="T93" fmla="*/ 163 h 220"/>
                  <a:gd name="T94" fmla="*/ 87 w 87"/>
                  <a:gd name="T95" fmla="*/ 158 h 220"/>
                  <a:gd name="T96" fmla="*/ 87 w 87"/>
                  <a:gd name="T97" fmla="*/ 151 h 220"/>
                  <a:gd name="T98" fmla="*/ 87 w 87"/>
                  <a:gd name="T99" fmla="*/ 150 h 220"/>
                  <a:gd name="T100" fmla="*/ 86 w 87"/>
                  <a:gd name="T101" fmla="*/ 147 h 220"/>
                  <a:gd name="T102" fmla="*/ 86 w 87"/>
                  <a:gd name="T103" fmla="*/ 137 h 220"/>
                  <a:gd name="T104" fmla="*/ 84 w 87"/>
                  <a:gd name="T105" fmla="*/ 128 h 220"/>
                  <a:gd name="T106" fmla="*/ 80 w 87"/>
                  <a:gd name="T107" fmla="*/ 109 h 220"/>
                  <a:gd name="T108" fmla="*/ 77 w 87"/>
                  <a:gd name="T109" fmla="*/ 89 h 220"/>
                  <a:gd name="T110" fmla="*/ 70 w 87"/>
                  <a:gd name="T111" fmla="*/ 71 h 220"/>
                  <a:gd name="T112" fmla="*/ 64 w 87"/>
                  <a:gd name="T113" fmla="*/ 52 h 220"/>
                  <a:gd name="T114" fmla="*/ 56 w 87"/>
                  <a:gd name="T115" fmla="*/ 35 h 220"/>
                  <a:gd name="T116" fmla="*/ 46 w 87"/>
                  <a:gd name="T117" fmla="*/ 17 h 220"/>
                  <a:gd name="T118" fmla="*/ 35 w 87"/>
                  <a:gd name="T119" fmla="*/ 0 h 220"/>
                  <a:gd name="T120" fmla="*/ 35 w 87"/>
                  <a:gd name="T121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7" h="220">
                    <a:moveTo>
                      <a:pt x="35" y="0"/>
                    </a:moveTo>
                    <a:lnTo>
                      <a:pt x="36" y="17"/>
                    </a:lnTo>
                    <a:lnTo>
                      <a:pt x="36" y="32"/>
                    </a:lnTo>
                    <a:lnTo>
                      <a:pt x="36" y="48"/>
                    </a:lnTo>
                    <a:lnTo>
                      <a:pt x="35" y="63"/>
                    </a:lnTo>
                    <a:lnTo>
                      <a:pt x="34" y="80"/>
                    </a:lnTo>
                    <a:lnTo>
                      <a:pt x="31" y="96"/>
                    </a:lnTo>
                    <a:lnTo>
                      <a:pt x="29" y="111"/>
                    </a:lnTo>
                    <a:lnTo>
                      <a:pt x="25" y="127"/>
                    </a:lnTo>
                    <a:lnTo>
                      <a:pt x="24" y="132"/>
                    </a:lnTo>
                    <a:lnTo>
                      <a:pt x="22" y="136"/>
                    </a:lnTo>
                    <a:lnTo>
                      <a:pt x="20" y="141"/>
                    </a:lnTo>
                    <a:lnTo>
                      <a:pt x="17" y="145"/>
                    </a:lnTo>
                    <a:lnTo>
                      <a:pt x="14" y="149"/>
                    </a:lnTo>
                    <a:lnTo>
                      <a:pt x="12" y="153"/>
                    </a:lnTo>
                    <a:lnTo>
                      <a:pt x="4" y="160"/>
                    </a:lnTo>
                    <a:lnTo>
                      <a:pt x="3" y="164"/>
                    </a:lnTo>
                    <a:lnTo>
                      <a:pt x="2" y="168"/>
                    </a:lnTo>
                    <a:lnTo>
                      <a:pt x="0" y="172"/>
                    </a:lnTo>
                    <a:lnTo>
                      <a:pt x="0" y="176"/>
                    </a:lnTo>
                    <a:lnTo>
                      <a:pt x="0" y="180"/>
                    </a:lnTo>
                    <a:lnTo>
                      <a:pt x="0" y="184"/>
                    </a:lnTo>
                    <a:lnTo>
                      <a:pt x="2" y="187"/>
                    </a:lnTo>
                    <a:lnTo>
                      <a:pt x="3" y="191"/>
                    </a:lnTo>
                    <a:lnTo>
                      <a:pt x="4" y="195"/>
                    </a:lnTo>
                    <a:lnTo>
                      <a:pt x="7" y="199"/>
                    </a:lnTo>
                    <a:lnTo>
                      <a:pt x="8" y="203"/>
                    </a:lnTo>
                    <a:lnTo>
                      <a:pt x="11" y="206"/>
                    </a:lnTo>
                    <a:lnTo>
                      <a:pt x="17" y="212"/>
                    </a:lnTo>
                    <a:lnTo>
                      <a:pt x="21" y="213"/>
                    </a:lnTo>
                    <a:lnTo>
                      <a:pt x="25" y="216"/>
                    </a:lnTo>
                    <a:lnTo>
                      <a:pt x="30" y="219"/>
                    </a:lnTo>
                    <a:lnTo>
                      <a:pt x="35" y="220"/>
                    </a:lnTo>
                    <a:lnTo>
                      <a:pt x="42" y="219"/>
                    </a:lnTo>
                    <a:lnTo>
                      <a:pt x="47" y="216"/>
                    </a:lnTo>
                    <a:lnTo>
                      <a:pt x="53" y="215"/>
                    </a:lnTo>
                    <a:lnTo>
                      <a:pt x="58" y="211"/>
                    </a:lnTo>
                    <a:lnTo>
                      <a:pt x="62" y="208"/>
                    </a:lnTo>
                    <a:lnTo>
                      <a:pt x="68" y="204"/>
                    </a:lnTo>
                    <a:lnTo>
                      <a:pt x="71" y="200"/>
                    </a:lnTo>
                    <a:lnTo>
                      <a:pt x="75" y="197"/>
                    </a:lnTo>
                    <a:lnTo>
                      <a:pt x="78" y="191"/>
                    </a:lnTo>
                    <a:lnTo>
                      <a:pt x="80" y="186"/>
                    </a:lnTo>
                    <a:lnTo>
                      <a:pt x="83" y="181"/>
                    </a:lnTo>
                    <a:lnTo>
                      <a:pt x="86" y="175"/>
                    </a:lnTo>
                    <a:lnTo>
                      <a:pt x="87" y="169"/>
                    </a:lnTo>
                    <a:lnTo>
                      <a:pt x="87" y="163"/>
                    </a:lnTo>
                    <a:lnTo>
                      <a:pt x="87" y="158"/>
                    </a:lnTo>
                    <a:lnTo>
                      <a:pt x="87" y="151"/>
                    </a:lnTo>
                    <a:lnTo>
                      <a:pt x="87" y="150"/>
                    </a:lnTo>
                    <a:lnTo>
                      <a:pt x="86" y="147"/>
                    </a:lnTo>
                    <a:lnTo>
                      <a:pt x="86" y="137"/>
                    </a:lnTo>
                    <a:lnTo>
                      <a:pt x="84" y="128"/>
                    </a:lnTo>
                    <a:lnTo>
                      <a:pt x="80" y="109"/>
                    </a:lnTo>
                    <a:lnTo>
                      <a:pt x="77" y="89"/>
                    </a:lnTo>
                    <a:lnTo>
                      <a:pt x="70" y="71"/>
                    </a:lnTo>
                    <a:lnTo>
                      <a:pt x="64" y="52"/>
                    </a:lnTo>
                    <a:lnTo>
                      <a:pt x="56" y="35"/>
                    </a:lnTo>
                    <a:lnTo>
                      <a:pt x="46" y="17"/>
                    </a:lnTo>
                    <a:lnTo>
                      <a:pt x="35" y="0"/>
                    </a:lnTo>
                    <a:lnTo>
                      <a:pt x="35" y="0"/>
                    </a:lnTo>
                  </a:path>
                </a:pathLst>
              </a:custGeom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 32"/>
              <p:cNvSpPr>
                <a:spLocks/>
              </p:cNvSpPr>
              <p:nvPr/>
            </p:nvSpPr>
            <p:spPr bwMode="auto">
              <a:xfrm>
                <a:off x="10935736" y="4014253"/>
                <a:ext cx="68263" cy="174625"/>
              </a:xfrm>
              <a:custGeom>
                <a:avLst/>
                <a:gdLst>
                  <a:gd name="T0" fmla="*/ 35 w 87"/>
                  <a:gd name="T1" fmla="*/ 0 h 220"/>
                  <a:gd name="T2" fmla="*/ 36 w 87"/>
                  <a:gd name="T3" fmla="*/ 17 h 220"/>
                  <a:gd name="T4" fmla="*/ 36 w 87"/>
                  <a:gd name="T5" fmla="*/ 32 h 220"/>
                  <a:gd name="T6" fmla="*/ 36 w 87"/>
                  <a:gd name="T7" fmla="*/ 48 h 220"/>
                  <a:gd name="T8" fmla="*/ 35 w 87"/>
                  <a:gd name="T9" fmla="*/ 63 h 220"/>
                  <a:gd name="T10" fmla="*/ 34 w 87"/>
                  <a:gd name="T11" fmla="*/ 80 h 220"/>
                  <a:gd name="T12" fmla="*/ 31 w 87"/>
                  <a:gd name="T13" fmla="*/ 96 h 220"/>
                  <a:gd name="T14" fmla="*/ 29 w 87"/>
                  <a:gd name="T15" fmla="*/ 111 h 220"/>
                  <a:gd name="T16" fmla="*/ 25 w 87"/>
                  <a:gd name="T17" fmla="*/ 127 h 220"/>
                  <a:gd name="T18" fmla="*/ 24 w 87"/>
                  <a:gd name="T19" fmla="*/ 132 h 220"/>
                  <a:gd name="T20" fmla="*/ 22 w 87"/>
                  <a:gd name="T21" fmla="*/ 136 h 220"/>
                  <a:gd name="T22" fmla="*/ 20 w 87"/>
                  <a:gd name="T23" fmla="*/ 141 h 220"/>
                  <a:gd name="T24" fmla="*/ 17 w 87"/>
                  <a:gd name="T25" fmla="*/ 145 h 220"/>
                  <a:gd name="T26" fmla="*/ 14 w 87"/>
                  <a:gd name="T27" fmla="*/ 149 h 220"/>
                  <a:gd name="T28" fmla="*/ 12 w 87"/>
                  <a:gd name="T29" fmla="*/ 153 h 220"/>
                  <a:gd name="T30" fmla="*/ 4 w 87"/>
                  <a:gd name="T31" fmla="*/ 160 h 220"/>
                  <a:gd name="T32" fmla="*/ 3 w 87"/>
                  <a:gd name="T33" fmla="*/ 164 h 220"/>
                  <a:gd name="T34" fmla="*/ 2 w 87"/>
                  <a:gd name="T35" fmla="*/ 168 h 220"/>
                  <a:gd name="T36" fmla="*/ 0 w 87"/>
                  <a:gd name="T37" fmla="*/ 172 h 220"/>
                  <a:gd name="T38" fmla="*/ 0 w 87"/>
                  <a:gd name="T39" fmla="*/ 176 h 220"/>
                  <a:gd name="T40" fmla="*/ 0 w 87"/>
                  <a:gd name="T41" fmla="*/ 180 h 220"/>
                  <a:gd name="T42" fmla="*/ 0 w 87"/>
                  <a:gd name="T43" fmla="*/ 184 h 220"/>
                  <a:gd name="T44" fmla="*/ 2 w 87"/>
                  <a:gd name="T45" fmla="*/ 187 h 220"/>
                  <a:gd name="T46" fmla="*/ 3 w 87"/>
                  <a:gd name="T47" fmla="*/ 191 h 220"/>
                  <a:gd name="T48" fmla="*/ 4 w 87"/>
                  <a:gd name="T49" fmla="*/ 195 h 220"/>
                  <a:gd name="T50" fmla="*/ 7 w 87"/>
                  <a:gd name="T51" fmla="*/ 199 h 220"/>
                  <a:gd name="T52" fmla="*/ 8 w 87"/>
                  <a:gd name="T53" fmla="*/ 203 h 220"/>
                  <a:gd name="T54" fmla="*/ 11 w 87"/>
                  <a:gd name="T55" fmla="*/ 206 h 220"/>
                  <a:gd name="T56" fmla="*/ 17 w 87"/>
                  <a:gd name="T57" fmla="*/ 212 h 220"/>
                  <a:gd name="T58" fmla="*/ 21 w 87"/>
                  <a:gd name="T59" fmla="*/ 213 h 220"/>
                  <a:gd name="T60" fmla="*/ 25 w 87"/>
                  <a:gd name="T61" fmla="*/ 216 h 220"/>
                  <a:gd name="T62" fmla="*/ 30 w 87"/>
                  <a:gd name="T63" fmla="*/ 219 h 220"/>
                  <a:gd name="T64" fmla="*/ 35 w 87"/>
                  <a:gd name="T65" fmla="*/ 220 h 220"/>
                  <a:gd name="T66" fmla="*/ 42 w 87"/>
                  <a:gd name="T67" fmla="*/ 219 h 220"/>
                  <a:gd name="T68" fmla="*/ 47 w 87"/>
                  <a:gd name="T69" fmla="*/ 216 h 220"/>
                  <a:gd name="T70" fmla="*/ 53 w 87"/>
                  <a:gd name="T71" fmla="*/ 215 h 220"/>
                  <a:gd name="T72" fmla="*/ 58 w 87"/>
                  <a:gd name="T73" fmla="*/ 211 h 220"/>
                  <a:gd name="T74" fmla="*/ 62 w 87"/>
                  <a:gd name="T75" fmla="*/ 208 h 220"/>
                  <a:gd name="T76" fmla="*/ 68 w 87"/>
                  <a:gd name="T77" fmla="*/ 204 h 220"/>
                  <a:gd name="T78" fmla="*/ 71 w 87"/>
                  <a:gd name="T79" fmla="*/ 200 h 220"/>
                  <a:gd name="T80" fmla="*/ 75 w 87"/>
                  <a:gd name="T81" fmla="*/ 197 h 220"/>
                  <a:gd name="T82" fmla="*/ 78 w 87"/>
                  <a:gd name="T83" fmla="*/ 191 h 220"/>
                  <a:gd name="T84" fmla="*/ 80 w 87"/>
                  <a:gd name="T85" fmla="*/ 186 h 220"/>
                  <a:gd name="T86" fmla="*/ 83 w 87"/>
                  <a:gd name="T87" fmla="*/ 181 h 220"/>
                  <a:gd name="T88" fmla="*/ 86 w 87"/>
                  <a:gd name="T89" fmla="*/ 175 h 220"/>
                  <a:gd name="T90" fmla="*/ 87 w 87"/>
                  <a:gd name="T91" fmla="*/ 169 h 220"/>
                  <a:gd name="T92" fmla="*/ 87 w 87"/>
                  <a:gd name="T93" fmla="*/ 163 h 220"/>
                  <a:gd name="T94" fmla="*/ 87 w 87"/>
                  <a:gd name="T95" fmla="*/ 158 h 220"/>
                  <a:gd name="T96" fmla="*/ 87 w 87"/>
                  <a:gd name="T97" fmla="*/ 151 h 220"/>
                  <a:gd name="T98" fmla="*/ 87 w 87"/>
                  <a:gd name="T99" fmla="*/ 150 h 220"/>
                  <a:gd name="T100" fmla="*/ 86 w 87"/>
                  <a:gd name="T101" fmla="*/ 147 h 220"/>
                  <a:gd name="T102" fmla="*/ 86 w 87"/>
                  <a:gd name="T103" fmla="*/ 137 h 220"/>
                  <a:gd name="T104" fmla="*/ 84 w 87"/>
                  <a:gd name="T105" fmla="*/ 128 h 220"/>
                  <a:gd name="T106" fmla="*/ 80 w 87"/>
                  <a:gd name="T107" fmla="*/ 109 h 220"/>
                  <a:gd name="T108" fmla="*/ 77 w 87"/>
                  <a:gd name="T109" fmla="*/ 89 h 220"/>
                  <a:gd name="T110" fmla="*/ 70 w 87"/>
                  <a:gd name="T111" fmla="*/ 71 h 220"/>
                  <a:gd name="T112" fmla="*/ 64 w 87"/>
                  <a:gd name="T113" fmla="*/ 52 h 220"/>
                  <a:gd name="T114" fmla="*/ 56 w 87"/>
                  <a:gd name="T115" fmla="*/ 35 h 220"/>
                  <a:gd name="T116" fmla="*/ 46 w 87"/>
                  <a:gd name="T117" fmla="*/ 17 h 220"/>
                  <a:gd name="T118" fmla="*/ 35 w 87"/>
                  <a:gd name="T119" fmla="*/ 0 h 220"/>
                  <a:gd name="T120" fmla="*/ 35 w 87"/>
                  <a:gd name="T121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7" h="220">
                    <a:moveTo>
                      <a:pt x="35" y="0"/>
                    </a:moveTo>
                    <a:lnTo>
                      <a:pt x="36" y="17"/>
                    </a:lnTo>
                    <a:lnTo>
                      <a:pt x="36" y="32"/>
                    </a:lnTo>
                    <a:lnTo>
                      <a:pt x="36" y="48"/>
                    </a:lnTo>
                    <a:lnTo>
                      <a:pt x="35" y="63"/>
                    </a:lnTo>
                    <a:lnTo>
                      <a:pt x="34" y="80"/>
                    </a:lnTo>
                    <a:lnTo>
                      <a:pt x="31" y="96"/>
                    </a:lnTo>
                    <a:lnTo>
                      <a:pt x="29" y="111"/>
                    </a:lnTo>
                    <a:lnTo>
                      <a:pt x="25" y="127"/>
                    </a:lnTo>
                    <a:lnTo>
                      <a:pt x="24" y="132"/>
                    </a:lnTo>
                    <a:lnTo>
                      <a:pt x="22" y="136"/>
                    </a:lnTo>
                    <a:lnTo>
                      <a:pt x="20" y="141"/>
                    </a:lnTo>
                    <a:lnTo>
                      <a:pt x="17" y="145"/>
                    </a:lnTo>
                    <a:lnTo>
                      <a:pt x="14" y="149"/>
                    </a:lnTo>
                    <a:lnTo>
                      <a:pt x="12" y="153"/>
                    </a:lnTo>
                    <a:lnTo>
                      <a:pt x="4" y="160"/>
                    </a:lnTo>
                    <a:lnTo>
                      <a:pt x="3" y="164"/>
                    </a:lnTo>
                    <a:lnTo>
                      <a:pt x="2" y="168"/>
                    </a:lnTo>
                    <a:lnTo>
                      <a:pt x="0" y="172"/>
                    </a:lnTo>
                    <a:lnTo>
                      <a:pt x="0" y="176"/>
                    </a:lnTo>
                    <a:lnTo>
                      <a:pt x="0" y="180"/>
                    </a:lnTo>
                    <a:lnTo>
                      <a:pt x="0" y="184"/>
                    </a:lnTo>
                    <a:lnTo>
                      <a:pt x="2" y="187"/>
                    </a:lnTo>
                    <a:lnTo>
                      <a:pt x="3" y="191"/>
                    </a:lnTo>
                    <a:lnTo>
                      <a:pt x="4" y="195"/>
                    </a:lnTo>
                    <a:lnTo>
                      <a:pt x="7" y="199"/>
                    </a:lnTo>
                    <a:lnTo>
                      <a:pt x="8" y="203"/>
                    </a:lnTo>
                    <a:lnTo>
                      <a:pt x="11" y="206"/>
                    </a:lnTo>
                    <a:lnTo>
                      <a:pt x="17" y="212"/>
                    </a:lnTo>
                    <a:lnTo>
                      <a:pt x="21" y="213"/>
                    </a:lnTo>
                    <a:lnTo>
                      <a:pt x="25" y="216"/>
                    </a:lnTo>
                    <a:lnTo>
                      <a:pt x="30" y="219"/>
                    </a:lnTo>
                    <a:lnTo>
                      <a:pt x="35" y="220"/>
                    </a:lnTo>
                    <a:lnTo>
                      <a:pt x="42" y="219"/>
                    </a:lnTo>
                    <a:lnTo>
                      <a:pt x="47" y="216"/>
                    </a:lnTo>
                    <a:lnTo>
                      <a:pt x="53" y="215"/>
                    </a:lnTo>
                    <a:lnTo>
                      <a:pt x="58" y="211"/>
                    </a:lnTo>
                    <a:lnTo>
                      <a:pt x="62" y="208"/>
                    </a:lnTo>
                    <a:lnTo>
                      <a:pt x="68" y="204"/>
                    </a:lnTo>
                    <a:lnTo>
                      <a:pt x="71" y="200"/>
                    </a:lnTo>
                    <a:lnTo>
                      <a:pt x="75" y="197"/>
                    </a:lnTo>
                    <a:lnTo>
                      <a:pt x="78" y="191"/>
                    </a:lnTo>
                    <a:lnTo>
                      <a:pt x="80" y="186"/>
                    </a:lnTo>
                    <a:lnTo>
                      <a:pt x="83" y="181"/>
                    </a:lnTo>
                    <a:lnTo>
                      <a:pt x="86" y="175"/>
                    </a:lnTo>
                    <a:lnTo>
                      <a:pt x="87" y="169"/>
                    </a:lnTo>
                    <a:lnTo>
                      <a:pt x="87" y="163"/>
                    </a:lnTo>
                    <a:lnTo>
                      <a:pt x="87" y="158"/>
                    </a:lnTo>
                    <a:lnTo>
                      <a:pt x="87" y="151"/>
                    </a:lnTo>
                    <a:lnTo>
                      <a:pt x="87" y="150"/>
                    </a:lnTo>
                    <a:lnTo>
                      <a:pt x="86" y="147"/>
                    </a:lnTo>
                    <a:lnTo>
                      <a:pt x="86" y="137"/>
                    </a:lnTo>
                    <a:lnTo>
                      <a:pt x="84" y="128"/>
                    </a:lnTo>
                    <a:lnTo>
                      <a:pt x="80" y="109"/>
                    </a:lnTo>
                    <a:lnTo>
                      <a:pt x="77" y="89"/>
                    </a:lnTo>
                    <a:lnTo>
                      <a:pt x="70" y="71"/>
                    </a:lnTo>
                    <a:lnTo>
                      <a:pt x="64" y="52"/>
                    </a:lnTo>
                    <a:lnTo>
                      <a:pt x="56" y="35"/>
                    </a:lnTo>
                    <a:lnTo>
                      <a:pt x="46" y="17"/>
                    </a:lnTo>
                    <a:lnTo>
                      <a:pt x="35" y="0"/>
                    </a:lnTo>
                    <a:lnTo>
                      <a:pt x="35" y="0"/>
                    </a:lnTo>
                  </a:path>
                </a:pathLst>
              </a:custGeom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Freeform 32"/>
              <p:cNvSpPr>
                <a:spLocks/>
              </p:cNvSpPr>
              <p:nvPr/>
            </p:nvSpPr>
            <p:spPr bwMode="auto">
              <a:xfrm>
                <a:off x="11081200" y="3892551"/>
                <a:ext cx="68263" cy="174625"/>
              </a:xfrm>
              <a:custGeom>
                <a:avLst/>
                <a:gdLst>
                  <a:gd name="T0" fmla="*/ 35 w 87"/>
                  <a:gd name="T1" fmla="*/ 0 h 220"/>
                  <a:gd name="T2" fmla="*/ 36 w 87"/>
                  <a:gd name="T3" fmla="*/ 17 h 220"/>
                  <a:gd name="T4" fmla="*/ 36 w 87"/>
                  <a:gd name="T5" fmla="*/ 32 h 220"/>
                  <a:gd name="T6" fmla="*/ 36 w 87"/>
                  <a:gd name="T7" fmla="*/ 48 h 220"/>
                  <a:gd name="T8" fmla="*/ 35 w 87"/>
                  <a:gd name="T9" fmla="*/ 63 h 220"/>
                  <a:gd name="T10" fmla="*/ 34 w 87"/>
                  <a:gd name="T11" fmla="*/ 80 h 220"/>
                  <a:gd name="T12" fmla="*/ 31 w 87"/>
                  <a:gd name="T13" fmla="*/ 96 h 220"/>
                  <a:gd name="T14" fmla="*/ 29 w 87"/>
                  <a:gd name="T15" fmla="*/ 111 h 220"/>
                  <a:gd name="T16" fmla="*/ 25 w 87"/>
                  <a:gd name="T17" fmla="*/ 127 h 220"/>
                  <a:gd name="T18" fmla="*/ 24 w 87"/>
                  <a:gd name="T19" fmla="*/ 132 h 220"/>
                  <a:gd name="T20" fmla="*/ 22 w 87"/>
                  <a:gd name="T21" fmla="*/ 136 h 220"/>
                  <a:gd name="T22" fmla="*/ 20 w 87"/>
                  <a:gd name="T23" fmla="*/ 141 h 220"/>
                  <a:gd name="T24" fmla="*/ 17 w 87"/>
                  <a:gd name="T25" fmla="*/ 145 h 220"/>
                  <a:gd name="T26" fmla="*/ 14 w 87"/>
                  <a:gd name="T27" fmla="*/ 149 h 220"/>
                  <a:gd name="T28" fmla="*/ 12 w 87"/>
                  <a:gd name="T29" fmla="*/ 153 h 220"/>
                  <a:gd name="T30" fmla="*/ 4 w 87"/>
                  <a:gd name="T31" fmla="*/ 160 h 220"/>
                  <a:gd name="T32" fmla="*/ 3 w 87"/>
                  <a:gd name="T33" fmla="*/ 164 h 220"/>
                  <a:gd name="T34" fmla="*/ 2 w 87"/>
                  <a:gd name="T35" fmla="*/ 168 h 220"/>
                  <a:gd name="T36" fmla="*/ 0 w 87"/>
                  <a:gd name="T37" fmla="*/ 172 h 220"/>
                  <a:gd name="T38" fmla="*/ 0 w 87"/>
                  <a:gd name="T39" fmla="*/ 176 h 220"/>
                  <a:gd name="T40" fmla="*/ 0 w 87"/>
                  <a:gd name="T41" fmla="*/ 180 h 220"/>
                  <a:gd name="T42" fmla="*/ 0 w 87"/>
                  <a:gd name="T43" fmla="*/ 184 h 220"/>
                  <a:gd name="T44" fmla="*/ 2 w 87"/>
                  <a:gd name="T45" fmla="*/ 187 h 220"/>
                  <a:gd name="T46" fmla="*/ 3 w 87"/>
                  <a:gd name="T47" fmla="*/ 191 h 220"/>
                  <a:gd name="T48" fmla="*/ 4 w 87"/>
                  <a:gd name="T49" fmla="*/ 195 h 220"/>
                  <a:gd name="T50" fmla="*/ 7 w 87"/>
                  <a:gd name="T51" fmla="*/ 199 h 220"/>
                  <a:gd name="T52" fmla="*/ 8 w 87"/>
                  <a:gd name="T53" fmla="*/ 203 h 220"/>
                  <a:gd name="T54" fmla="*/ 11 w 87"/>
                  <a:gd name="T55" fmla="*/ 206 h 220"/>
                  <a:gd name="T56" fmla="*/ 17 w 87"/>
                  <a:gd name="T57" fmla="*/ 212 h 220"/>
                  <a:gd name="T58" fmla="*/ 21 w 87"/>
                  <a:gd name="T59" fmla="*/ 213 h 220"/>
                  <a:gd name="T60" fmla="*/ 25 w 87"/>
                  <a:gd name="T61" fmla="*/ 216 h 220"/>
                  <a:gd name="T62" fmla="*/ 30 w 87"/>
                  <a:gd name="T63" fmla="*/ 219 h 220"/>
                  <a:gd name="T64" fmla="*/ 35 w 87"/>
                  <a:gd name="T65" fmla="*/ 220 h 220"/>
                  <a:gd name="T66" fmla="*/ 42 w 87"/>
                  <a:gd name="T67" fmla="*/ 219 h 220"/>
                  <a:gd name="T68" fmla="*/ 47 w 87"/>
                  <a:gd name="T69" fmla="*/ 216 h 220"/>
                  <a:gd name="T70" fmla="*/ 53 w 87"/>
                  <a:gd name="T71" fmla="*/ 215 h 220"/>
                  <a:gd name="T72" fmla="*/ 58 w 87"/>
                  <a:gd name="T73" fmla="*/ 211 h 220"/>
                  <a:gd name="T74" fmla="*/ 62 w 87"/>
                  <a:gd name="T75" fmla="*/ 208 h 220"/>
                  <a:gd name="T76" fmla="*/ 68 w 87"/>
                  <a:gd name="T77" fmla="*/ 204 h 220"/>
                  <a:gd name="T78" fmla="*/ 71 w 87"/>
                  <a:gd name="T79" fmla="*/ 200 h 220"/>
                  <a:gd name="T80" fmla="*/ 75 w 87"/>
                  <a:gd name="T81" fmla="*/ 197 h 220"/>
                  <a:gd name="T82" fmla="*/ 78 w 87"/>
                  <a:gd name="T83" fmla="*/ 191 h 220"/>
                  <a:gd name="T84" fmla="*/ 80 w 87"/>
                  <a:gd name="T85" fmla="*/ 186 h 220"/>
                  <a:gd name="T86" fmla="*/ 83 w 87"/>
                  <a:gd name="T87" fmla="*/ 181 h 220"/>
                  <a:gd name="T88" fmla="*/ 86 w 87"/>
                  <a:gd name="T89" fmla="*/ 175 h 220"/>
                  <a:gd name="T90" fmla="*/ 87 w 87"/>
                  <a:gd name="T91" fmla="*/ 169 h 220"/>
                  <a:gd name="T92" fmla="*/ 87 w 87"/>
                  <a:gd name="T93" fmla="*/ 163 h 220"/>
                  <a:gd name="T94" fmla="*/ 87 w 87"/>
                  <a:gd name="T95" fmla="*/ 158 h 220"/>
                  <a:gd name="T96" fmla="*/ 87 w 87"/>
                  <a:gd name="T97" fmla="*/ 151 h 220"/>
                  <a:gd name="T98" fmla="*/ 87 w 87"/>
                  <a:gd name="T99" fmla="*/ 150 h 220"/>
                  <a:gd name="T100" fmla="*/ 86 w 87"/>
                  <a:gd name="T101" fmla="*/ 147 h 220"/>
                  <a:gd name="T102" fmla="*/ 86 w 87"/>
                  <a:gd name="T103" fmla="*/ 137 h 220"/>
                  <a:gd name="T104" fmla="*/ 84 w 87"/>
                  <a:gd name="T105" fmla="*/ 128 h 220"/>
                  <a:gd name="T106" fmla="*/ 80 w 87"/>
                  <a:gd name="T107" fmla="*/ 109 h 220"/>
                  <a:gd name="T108" fmla="*/ 77 w 87"/>
                  <a:gd name="T109" fmla="*/ 89 h 220"/>
                  <a:gd name="T110" fmla="*/ 70 w 87"/>
                  <a:gd name="T111" fmla="*/ 71 h 220"/>
                  <a:gd name="T112" fmla="*/ 64 w 87"/>
                  <a:gd name="T113" fmla="*/ 52 h 220"/>
                  <a:gd name="T114" fmla="*/ 56 w 87"/>
                  <a:gd name="T115" fmla="*/ 35 h 220"/>
                  <a:gd name="T116" fmla="*/ 46 w 87"/>
                  <a:gd name="T117" fmla="*/ 17 h 220"/>
                  <a:gd name="T118" fmla="*/ 35 w 87"/>
                  <a:gd name="T119" fmla="*/ 0 h 220"/>
                  <a:gd name="T120" fmla="*/ 35 w 87"/>
                  <a:gd name="T121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7" h="220">
                    <a:moveTo>
                      <a:pt x="35" y="0"/>
                    </a:moveTo>
                    <a:lnTo>
                      <a:pt x="36" y="17"/>
                    </a:lnTo>
                    <a:lnTo>
                      <a:pt x="36" y="32"/>
                    </a:lnTo>
                    <a:lnTo>
                      <a:pt x="36" y="48"/>
                    </a:lnTo>
                    <a:lnTo>
                      <a:pt x="35" y="63"/>
                    </a:lnTo>
                    <a:lnTo>
                      <a:pt x="34" y="80"/>
                    </a:lnTo>
                    <a:lnTo>
                      <a:pt x="31" y="96"/>
                    </a:lnTo>
                    <a:lnTo>
                      <a:pt x="29" y="111"/>
                    </a:lnTo>
                    <a:lnTo>
                      <a:pt x="25" y="127"/>
                    </a:lnTo>
                    <a:lnTo>
                      <a:pt x="24" y="132"/>
                    </a:lnTo>
                    <a:lnTo>
                      <a:pt x="22" y="136"/>
                    </a:lnTo>
                    <a:lnTo>
                      <a:pt x="20" y="141"/>
                    </a:lnTo>
                    <a:lnTo>
                      <a:pt x="17" y="145"/>
                    </a:lnTo>
                    <a:lnTo>
                      <a:pt x="14" y="149"/>
                    </a:lnTo>
                    <a:lnTo>
                      <a:pt x="12" y="153"/>
                    </a:lnTo>
                    <a:lnTo>
                      <a:pt x="4" y="160"/>
                    </a:lnTo>
                    <a:lnTo>
                      <a:pt x="3" y="164"/>
                    </a:lnTo>
                    <a:lnTo>
                      <a:pt x="2" y="168"/>
                    </a:lnTo>
                    <a:lnTo>
                      <a:pt x="0" y="172"/>
                    </a:lnTo>
                    <a:lnTo>
                      <a:pt x="0" y="176"/>
                    </a:lnTo>
                    <a:lnTo>
                      <a:pt x="0" y="180"/>
                    </a:lnTo>
                    <a:lnTo>
                      <a:pt x="0" y="184"/>
                    </a:lnTo>
                    <a:lnTo>
                      <a:pt x="2" y="187"/>
                    </a:lnTo>
                    <a:lnTo>
                      <a:pt x="3" y="191"/>
                    </a:lnTo>
                    <a:lnTo>
                      <a:pt x="4" y="195"/>
                    </a:lnTo>
                    <a:lnTo>
                      <a:pt x="7" y="199"/>
                    </a:lnTo>
                    <a:lnTo>
                      <a:pt x="8" y="203"/>
                    </a:lnTo>
                    <a:lnTo>
                      <a:pt x="11" y="206"/>
                    </a:lnTo>
                    <a:lnTo>
                      <a:pt x="17" y="212"/>
                    </a:lnTo>
                    <a:lnTo>
                      <a:pt x="21" y="213"/>
                    </a:lnTo>
                    <a:lnTo>
                      <a:pt x="25" y="216"/>
                    </a:lnTo>
                    <a:lnTo>
                      <a:pt x="30" y="219"/>
                    </a:lnTo>
                    <a:lnTo>
                      <a:pt x="35" y="220"/>
                    </a:lnTo>
                    <a:lnTo>
                      <a:pt x="42" y="219"/>
                    </a:lnTo>
                    <a:lnTo>
                      <a:pt x="47" y="216"/>
                    </a:lnTo>
                    <a:lnTo>
                      <a:pt x="53" y="215"/>
                    </a:lnTo>
                    <a:lnTo>
                      <a:pt x="58" y="211"/>
                    </a:lnTo>
                    <a:lnTo>
                      <a:pt x="62" y="208"/>
                    </a:lnTo>
                    <a:lnTo>
                      <a:pt x="68" y="204"/>
                    </a:lnTo>
                    <a:lnTo>
                      <a:pt x="71" y="200"/>
                    </a:lnTo>
                    <a:lnTo>
                      <a:pt x="75" y="197"/>
                    </a:lnTo>
                    <a:lnTo>
                      <a:pt x="78" y="191"/>
                    </a:lnTo>
                    <a:lnTo>
                      <a:pt x="80" y="186"/>
                    </a:lnTo>
                    <a:lnTo>
                      <a:pt x="83" y="181"/>
                    </a:lnTo>
                    <a:lnTo>
                      <a:pt x="86" y="175"/>
                    </a:lnTo>
                    <a:lnTo>
                      <a:pt x="87" y="169"/>
                    </a:lnTo>
                    <a:lnTo>
                      <a:pt x="87" y="163"/>
                    </a:lnTo>
                    <a:lnTo>
                      <a:pt x="87" y="158"/>
                    </a:lnTo>
                    <a:lnTo>
                      <a:pt x="87" y="151"/>
                    </a:lnTo>
                    <a:lnTo>
                      <a:pt x="87" y="150"/>
                    </a:lnTo>
                    <a:lnTo>
                      <a:pt x="86" y="147"/>
                    </a:lnTo>
                    <a:lnTo>
                      <a:pt x="86" y="137"/>
                    </a:lnTo>
                    <a:lnTo>
                      <a:pt x="84" y="128"/>
                    </a:lnTo>
                    <a:lnTo>
                      <a:pt x="80" y="109"/>
                    </a:lnTo>
                    <a:lnTo>
                      <a:pt x="77" y="89"/>
                    </a:lnTo>
                    <a:lnTo>
                      <a:pt x="70" y="71"/>
                    </a:lnTo>
                    <a:lnTo>
                      <a:pt x="64" y="52"/>
                    </a:lnTo>
                    <a:lnTo>
                      <a:pt x="56" y="35"/>
                    </a:lnTo>
                    <a:lnTo>
                      <a:pt x="46" y="17"/>
                    </a:lnTo>
                    <a:lnTo>
                      <a:pt x="35" y="0"/>
                    </a:lnTo>
                    <a:lnTo>
                      <a:pt x="35" y="0"/>
                    </a:lnTo>
                  </a:path>
                </a:pathLst>
              </a:custGeom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Freeform 32"/>
              <p:cNvSpPr>
                <a:spLocks/>
              </p:cNvSpPr>
              <p:nvPr/>
            </p:nvSpPr>
            <p:spPr bwMode="auto">
              <a:xfrm>
                <a:off x="11192532" y="4044950"/>
                <a:ext cx="68263" cy="174625"/>
              </a:xfrm>
              <a:custGeom>
                <a:avLst/>
                <a:gdLst>
                  <a:gd name="T0" fmla="*/ 35 w 87"/>
                  <a:gd name="T1" fmla="*/ 0 h 220"/>
                  <a:gd name="T2" fmla="*/ 36 w 87"/>
                  <a:gd name="T3" fmla="*/ 17 h 220"/>
                  <a:gd name="T4" fmla="*/ 36 w 87"/>
                  <a:gd name="T5" fmla="*/ 32 h 220"/>
                  <a:gd name="T6" fmla="*/ 36 w 87"/>
                  <a:gd name="T7" fmla="*/ 48 h 220"/>
                  <a:gd name="T8" fmla="*/ 35 w 87"/>
                  <a:gd name="T9" fmla="*/ 63 h 220"/>
                  <a:gd name="T10" fmla="*/ 34 w 87"/>
                  <a:gd name="T11" fmla="*/ 80 h 220"/>
                  <a:gd name="T12" fmla="*/ 31 w 87"/>
                  <a:gd name="T13" fmla="*/ 96 h 220"/>
                  <a:gd name="T14" fmla="*/ 29 w 87"/>
                  <a:gd name="T15" fmla="*/ 111 h 220"/>
                  <a:gd name="T16" fmla="*/ 25 w 87"/>
                  <a:gd name="T17" fmla="*/ 127 h 220"/>
                  <a:gd name="T18" fmla="*/ 24 w 87"/>
                  <a:gd name="T19" fmla="*/ 132 h 220"/>
                  <a:gd name="T20" fmla="*/ 22 w 87"/>
                  <a:gd name="T21" fmla="*/ 136 h 220"/>
                  <a:gd name="T22" fmla="*/ 20 w 87"/>
                  <a:gd name="T23" fmla="*/ 141 h 220"/>
                  <a:gd name="T24" fmla="*/ 17 w 87"/>
                  <a:gd name="T25" fmla="*/ 145 h 220"/>
                  <a:gd name="T26" fmla="*/ 14 w 87"/>
                  <a:gd name="T27" fmla="*/ 149 h 220"/>
                  <a:gd name="T28" fmla="*/ 12 w 87"/>
                  <a:gd name="T29" fmla="*/ 153 h 220"/>
                  <a:gd name="T30" fmla="*/ 4 w 87"/>
                  <a:gd name="T31" fmla="*/ 160 h 220"/>
                  <a:gd name="T32" fmla="*/ 3 w 87"/>
                  <a:gd name="T33" fmla="*/ 164 h 220"/>
                  <a:gd name="T34" fmla="*/ 2 w 87"/>
                  <a:gd name="T35" fmla="*/ 168 h 220"/>
                  <a:gd name="T36" fmla="*/ 0 w 87"/>
                  <a:gd name="T37" fmla="*/ 172 h 220"/>
                  <a:gd name="T38" fmla="*/ 0 w 87"/>
                  <a:gd name="T39" fmla="*/ 176 h 220"/>
                  <a:gd name="T40" fmla="*/ 0 w 87"/>
                  <a:gd name="T41" fmla="*/ 180 h 220"/>
                  <a:gd name="T42" fmla="*/ 0 w 87"/>
                  <a:gd name="T43" fmla="*/ 184 h 220"/>
                  <a:gd name="T44" fmla="*/ 2 w 87"/>
                  <a:gd name="T45" fmla="*/ 187 h 220"/>
                  <a:gd name="T46" fmla="*/ 3 w 87"/>
                  <a:gd name="T47" fmla="*/ 191 h 220"/>
                  <a:gd name="T48" fmla="*/ 4 w 87"/>
                  <a:gd name="T49" fmla="*/ 195 h 220"/>
                  <a:gd name="T50" fmla="*/ 7 w 87"/>
                  <a:gd name="T51" fmla="*/ 199 h 220"/>
                  <a:gd name="T52" fmla="*/ 8 w 87"/>
                  <a:gd name="T53" fmla="*/ 203 h 220"/>
                  <a:gd name="T54" fmla="*/ 11 w 87"/>
                  <a:gd name="T55" fmla="*/ 206 h 220"/>
                  <a:gd name="T56" fmla="*/ 17 w 87"/>
                  <a:gd name="T57" fmla="*/ 212 h 220"/>
                  <a:gd name="T58" fmla="*/ 21 w 87"/>
                  <a:gd name="T59" fmla="*/ 213 h 220"/>
                  <a:gd name="T60" fmla="*/ 25 w 87"/>
                  <a:gd name="T61" fmla="*/ 216 h 220"/>
                  <a:gd name="T62" fmla="*/ 30 w 87"/>
                  <a:gd name="T63" fmla="*/ 219 h 220"/>
                  <a:gd name="T64" fmla="*/ 35 w 87"/>
                  <a:gd name="T65" fmla="*/ 220 h 220"/>
                  <a:gd name="T66" fmla="*/ 42 w 87"/>
                  <a:gd name="T67" fmla="*/ 219 h 220"/>
                  <a:gd name="T68" fmla="*/ 47 w 87"/>
                  <a:gd name="T69" fmla="*/ 216 h 220"/>
                  <a:gd name="T70" fmla="*/ 53 w 87"/>
                  <a:gd name="T71" fmla="*/ 215 h 220"/>
                  <a:gd name="T72" fmla="*/ 58 w 87"/>
                  <a:gd name="T73" fmla="*/ 211 h 220"/>
                  <a:gd name="T74" fmla="*/ 62 w 87"/>
                  <a:gd name="T75" fmla="*/ 208 h 220"/>
                  <a:gd name="T76" fmla="*/ 68 w 87"/>
                  <a:gd name="T77" fmla="*/ 204 h 220"/>
                  <a:gd name="T78" fmla="*/ 71 w 87"/>
                  <a:gd name="T79" fmla="*/ 200 h 220"/>
                  <a:gd name="T80" fmla="*/ 75 w 87"/>
                  <a:gd name="T81" fmla="*/ 197 h 220"/>
                  <a:gd name="T82" fmla="*/ 78 w 87"/>
                  <a:gd name="T83" fmla="*/ 191 h 220"/>
                  <a:gd name="T84" fmla="*/ 80 w 87"/>
                  <a:gd name="T85" fmla="*/ 186 h 220"/>
                  <a:gd name="T86" fmla="*/ 83 w 87"/>
                  <a:gd name="T87" fmla="*/ 181 h 220"/>
                  <a:gd name="T88" fmla="*/ 86 w 87"/>
                  <a:gd name="T89" fmla="*/ 175 h 220"/>
                  <a:gd name="T90" fmla="*/ 87 w 87"/>
                  <a:gd name="T91" fmla="*/ 169 h 220"/>
                  <a:gd name="T92" fmla="*/ 87 w 87"/>
                  <a:gd name="T93" fmla="*/ 163 h 220"/>
                  <a:gd name="T94" fmla="*/ 87 w 87"/>
                  <a:gd name="T95" fmla="*/ 158 h 220"/>
                  <a:gd name="T96" fmla="*/ 87 w 87"/>
                  <a:gd name="T97" fmla="*/ 151 h 220"/>
                  <a:gd name="T98" fmla="*/ 87 w 87"/>
                  <a:gd name="T99" fmla="*/ 150 h 220"/>
                  <a:gd name="T100" fmla="*/ 86 w 87"/>
                  <a:gd name="T101" fmla="*/ 147 h 220"/>
                  <a:gd name="T102" fmla="*/ 86 w 87"/>
                  <a:gd name="T103" fmla="*/ 137 h 220"/>
                  <a:gd name="T104" fmla="*/ 84 w 87"/>
                  <a:gd name="T105" fmla="*/ 128 h 220"/>
                  <a:gd name="T106" fmla="*/ 80 w 87"/>
                  <a:gd name="T107" fmla="*/ 109 h 220"/>
                  <a:gd name="T108" fmla="*/ 77 w 87"/>
                  <a:gd name="T109" fmla="*/ 89 h 220"/>
                  <a:gd name="T110" fmla="*/ 70 w 87"/>
                  <a:gd name="T111" fmla="*/ 71 h 220"/>
                  <a:gd name="T112" fmla="*/ 64 w 87"/>
                  <a:gd name="T113" fmla="*/ 52 h 220"/>
                  <a:gd name="T114" fmla="*/ 56 w 87"/>
                  <a:gd name="T115" fmla="*/ 35 h 220"/>
                  <a:gd name="T116" fmla="*/ 46 w 87"/>
                  <a:gd name="T117" fmla="*/ 17 h 220"/>
                  <a:gd name="T118" fmla="*/ 35 w 87"/>
                  <a:gd name="T119" fmla="*/ 0 h 220"/>
                  <a:gd name="T120" fmla="*/ 35 w 87"/>
                  <a:gd name="T121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7" h="220">
                    <a:moveTo>
                      <a:pt x="35" y="0"/>
                    </a:moveTo>
                    <a:lnTo>
                      <a:pt x="36" y="17"/>
                    </a:lnTo>
                    <a:lnTo>
                      <a:pt x="36" y="32"/>
                    </a:lnTo>
                    <a:lnTo>
                      <a:pt x="36" y="48"/>
                    </a:lnTo>
                    <a:lnTo>
                      <a:pt x="35" y="63"/>
                    </a:lnTo>
                    <a:lnTo>
                      <a:pt x="34" y="80"/>
                    </a:lnTo>
                    <a:lnTo>
                      <a:pt x="31" y="96"/>
                    </a:lnTo>
                    <a:lnTo>
                      <a:pt x="29" y="111"/>
                    </a:lnTo>
                    <a:lnTo>
                      <a:pt x="25" y="127"/>
                    </a:lnTo>
                    <a:lnTo>
                      <a:pt x="24" y="132"/>
                    </a:lnTo>
                    <a:lnTo>
                      <a:pt x="22" y="136"/>
                    </a:lnTo>
                    <a:lnTo>
                      <a:pt x="20" y="141"/>
                    </a:lnTo>
                    <a:lnTo>
                      <a:pt x="17" y="145"/>
                    </a:lnTo>
                    <a:lnTo>
                      <a:pt x="14" y="149"/>
                    </a:lnTo>
                    <a:lnTo>
                      <a:pt x="12" y="153"/>
                    </a:lnTo>
                    <a:lnTo>
                      <a:pt x="4" y="160"/>
                    </a:lnTo>
                    <a:lnTo>
                      <a:pt x="3" y="164"/>
                    </a:lnTo>
                    <a:lnTo>
                      <a:pt x="2" y="168"/>
                    </a:lnTo>
                    <a:lnTo>
                      <a:pt x="0" y="172"/>
                    </a:lnTo>
                    <a:lnTo>
                      <a:pt x="0" y="176"/>
                    </a:lnTo>
                    <a:lnTo>
                      <a:pt x="0" y="180"/>
                    </a:lnTo>
                    <a:lnTo>
                      <a:pt x="0" y="184"/>
                    </a:lnTo>
                    <a:lnTo>
                      <a:pt x="2" y="187"/>
                    </a:lnTo>
                    <a:lnTo>
                      <a:pt x="3" y="191"/>
                    </a:lnTo>
                    <a:lnTo>
                      <a:pt x="4" y="195"/>
                    </a:lnTo>
                    <a:lnTo>
                      <a:pt x="7" y="199"/>
                    </a:lnTo>
                    <a:lnTo>
                      <a:pt x="8" y="203"/>
                    </a:lnTo>
                    <a:lnTo>
                      <a:pt x="11" y="206"/>
                    </a:lnTo>
                    <a:lnTo>
                      <a:pt x="17" y="212"/>
                    </a:lnTo>
                    <a:lnTo>
                      <a:pt x="21" y="213"/>
                    </a:lnTo>
                    <a:lnTo>
                      <a:pt x="25" y="216"/>
                    </a:lnTo>
                    <a:lnTo>
                      <a:pt x="30" y="219"/>
                    </a:lnTo>
                    <a:lnTo>
                      <a:pt x="35" y="220"/>
                    </a:lnTo>
                    <a:lnTo>
                      <a:pt x="42" y="219"/>
                    </a:lnTo>
                    <a:lnTo>
                      <a:pt x="47" y="216"/>
                    </a:lnTo>
                    <a:lnTo>
                      <a:pt x="53" y="215"/>
                    </a:lnTo>
                    <a:lnTo>
                      <a:pt x="58" y="211"/>
                    </a:lnTo>
                    <a:lnTo>
                      <a:pt x="62" y="208"/>
                    </a:lnTo>
                    <a:lnTo>
                      <a:pt x="68" y="204"/>
                    </a:lnTo>
                    <a:lnTo>
                      <a:pt x="71" y="200"/>
                    </a:lnTo>
                    <a:lnTo>
                      <a:pt x="75" y="197"/>
                    </a:lnTo>
                    <a:lnTo>
                      <a:pt x="78" y="191"/>
                    </a:lnTo>
                    <a:lnTo>
                      <a:pt x="80" y="186"/>
                    </a:lnTo>
                    <a:lnTo>
                      <a:pt x="83" y="181"/>
                    </a:lnTo>
                    <a:lnTo>
                      <a:pt x="86" y="175"/>
                    </a:lnTo>
                    <a:lnTo>
                      <a:pt x="87" y="169"/>
                    </a:lnTo>
                    <a:lnTo>
                      <a:pt x="87" y="163"/>
                    </a:lnTo>
                    <a:lnTo>
                      <a:pt x="87" y="158"/>
                    </a:lnTo>
                    <a:lnTo>
                      <a:pt x="87" y="151"/>
                    </a:lnTo>
                    <a:lnTo>
                      <a:pt x="87" y="150"/>
                    </a:lnTo>
                    <a:lnTo>
                      <a:pt x="86" y="147"/>
                    </a:lnTo>
                    <a:lnTo>
                      <a:pt x="86" y="137"/>
                    </a:lnTo>
                    <a:lnTo>
                      <a:pt x="84" y="128"/>
                    </a:lnTo>
                    <a:lnTo>
                      <a:pt x="80" y="109"/>
                    </a:lnTo>
                    <a:lnTo>
                      <a:pt x="77" y="89"/>
                    </a:lnTo>
                    <a:lnTo>
                      <a:pt x="70" y="71"/>
                    </a:lnTo>
                    <a:lnTo>
                      <a:pt x="64" y="52"/>
                    </a:lnTo>
                    <a:lnTo>
                      <a:pt x="56" y="35"/>
                    </a:lnTo>
                    <a:lnTo>
                      <a:pt x="46" y="17"/>
                    </a:lnTo>
                    <a:lnTo>
                      <a:pt x="35" y="0"/>
                    </a:lnTo>
                    <a:lnTo>
                      <a:pt x="35" y="0"/>
                    </a:lnTo>
                  </a:path>
                </a:pathLst>
              </a:custGeom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32"/>
              <p:cNvSpPr>
                <a:spLocks/>
              </p:cNvSpPr>
              <p:nvPr/>
            </p:nvSpPr>
            <p:spPr bwMode="auto">
              <a:xfrm>
                <a:off x="11359877" y="3883577"/>
                <a:ext cx="68263" cy="174625"/>
              </a:xfrm>
              <a:custGeom>
                <a:avLst/>
                <a:gdLst>
                  <a:gd name="T0" fmla="*/ 35 w 87"/>
                  <a:gd name="T1" fmla="*/ 0 h 220"/>
                  <a:gd name="T2" fmla="*/ 36 w 87"/>
                  <a:gd name="T3" fmla="*/ 17 h 220"/>
                  <a:gd name="T4" fmla="*/ 36 w 87"/>
                  <a:gd name="T5" fmla="*/ 32 h 220"/>
                  <a:gd name="T6" fmla="*/ 36 w 87"/>
                  <a:gd name="T7" fmla="*/ 48 h 220"/>
                  <a:gd name="T8" fmla="*/ 35 w 87"/>
                  <a:gd name="T9" fmla="*/ 63 h 220"/>
                  <a:gd name="T10" fmla="*/ 34 w 87"/>
                  <a:gd name="T11" fmla="*/ 80 h 220"/>
                  <a:gd name="T12" fmla="*/ 31 w 87"/>
                  <a:gd name="T13" fmla="*/ 96 h 220"/>
                  <a:gd name="T14" fmla="*/ 29 w 87"/>
                  <a:gd name="T15" fmla="*/ 111 h 220"/>
                  <a:gd name="T16" fmla="*/ 25 w 87"/>
                  <a:gd name="T17" fmla="*/ 127 h 220"/>
                  <a:gd name="T18" fmla="*/ 24 w 87"/>
                  <a:gd name="T19" fmla="*/ 132 h 220"/>
                  <a:gd name="T20" fmla="*/ 22 w 87"/>
                  <a:gd name="T21" fmla="*/ 136 h 220"/>
                  <a:gd name="T22" fmla="*/ 20 w 87"/>
                  <a:gd name="T23" fmla="*/ 141 h 220"/>
                  <a:gd name="T24" fmla="*/ 17 w 87"/>
                  <a:gd name="T25" fmla="*/ 145 h 220"/>
                  <a:gd name="T26" fmla="*/ 14 w 87"/>
                  <a:gd name="T27" fmla="*/ 149 h 220"/>
                  <a:gd name="T28" fmla="*/ 12 w 87"/>
                  <a:gd name="T29" fmla="*/ 153 h 220"/>
                  <a:gd name="T30" fmla="*/ 4 w 87"/>
                  <a:gd name="T31" fmla="*/ 160 h 220"/>
                  <a:gd name="T32" fmla="*/ 3 w 87"/>
                  <a:gd name="T33" fmla="*/ 164 h 220"/>
                  <a:gd name="T34" fmla="*/ 2 w 87"/>
                  <a:gd name="T35" fmla="*/ 168 h 220"/>
                  <a:gd name="T36" fmla="*/ 0 w 87"/>
                  <a:gd name="T37" fmla="*/ 172 h 220"/>
                  <a:gd name="T38" fmla="*/ 0 w 87"/>
                  <a:gd name="T39" fmla="*/ 176 h 220"/>
                  <a:gd name="T40" fmla="*/ 0 w 87"/>
                  <a:gd name="T41" fmla="*/ 180 h 220"/>
                  <a:gd name="T42" fmla="*/ 0 w 87"/>
                  <a:gd name="T43" fmla="*/ 184 h 220"/>
                  <a:gd name="T44" fmla="*/ 2 w 87"/>
                  <a:gd name="T45" fmla="*/ 187 h 220"/>
                  <a:gd name="T46" fmla="*/ 3 w 87"/>
                  <a:gd name="T47" fmla="*/ 191 h 220"/>
                  <a:gd name="T48" fmla="*/ 4 w 87"/>
                  <a:gd name="T49" fmla="*/ 195 h 220"/>
                  <a:gd name="T50" fmla="*/ 7 w 87"/>
                  <a:gd name="T51" fmla="*/ 199 h 220"/>
                  <a:gd name="T52" fmla="*/ 8 w 87"/>
                  <a:gd name="T53" fmla="*/ 203 h 220"/>
                  <a:gd name="T54" fmla="*/ 11 w 87"/>
                  <a:gd name="T55" fmla="*/ 206 h 220"/>
                  <a:gd name="T56" fmla="*/ 17 w 87"/>
                  <a:gd name="T57" fmla="*/ 212 h 220"/>
                  <a:gd name="T58" fmla="*/ 21 w 87"/>
                  <a:gd name="T59" fmla="*/ 213 h 220"/>
                  <a:gd name="T60" fmla="*/ 25 w 87"/>
                  <a:gd name="T61" fmla="*/ 216 h 220"/>
                  <a:gd name="T62" fmla="*/ 30 w 87"/>
                  <a:gd name="T63" fmla="*/ 219 h 220"/>
                  <a:gd name="T64" fmla="*/ 35 w 87"/>
                  <a:gd name="T65" fmla="*/ 220 h 220"/>
                  <a:gd name="T66" fmla="*/ 42 w 87"/>
                  <a:gd name="T67" fmla="*/ 219 h 220"/>
                  <a:gd name="T68" fmla="*/ 47 w 87"/>
                  <a:gd name="T69" fmla="*/ 216 h 220"/>
                  <a:gd name="T70" fmla="*/ 53 w 87"/>
                  <a:gd name="T71" fmla="*/ 215 h 220"/>
                  <a:gd name="T72" fmla="*/ 58 w 87"/>
                  <a:gd name="T73" fmla="*/ 211 h 220"/>
                  <a:gd name="T74" fmla="*/ 62 w 87"/>
                  <a:gd name="T75" fmla="*/ 208 h 220"/>
                  <a:gd name="T76" fmla="*/ 68 w 87"/>
                  <a:gd name="T77" fmla="*/ 204 h 220"/>
                  <a:gd name="T78" fmla="*/ 71 w 87"/>
                  <a:gd name="T79" fmla="*/ 200 h 220"/>
                  <a:gd name="T80" fmla="*/ 75 w 87"/>
                  <a:gd name="T81" fmla="*/ 197 h 220"/>
                  <a:gd name="T82" fmla="*/ 78 w 87"/>
                  <a:gd name="T83" fmla="*/ 191 h 220"/>
                  <a:gd name="T84" fmla="*/ 80 w 87"/>
                  <a:gd name="T85" fmla="*/ 186 h 220"/>
                  <a:gd name="T86" fmla="*/ 83 w 87"/>
                  <a:gd name="T87" fmla="*/ 181 h 220"/>
                  <a:gd name="T88" fmla="*/ 86 w 87"/>
                  <a:gd name="T89" fmla="*/ 175 h 220"/>
                  <a:gd name="T90" fmla="*/ 87 w 87"/>
                  <a:gd name="T91" fmla="*/ 169 h 220"/>
                  <a:gd name="T92" fmla="*/ 87 w 87"/>
                  <a:gd name="T93" fmla="*/ 163 h 220"/>
                  <a:gd name="T94" fmla="*/ 87 w 87"/>
                  <a:gd name="T95" fmla="*/ 158 h 220"/>
                  <a:gd name="T96" fmla="*/ 87 w 87"/>
                  <a:gd name="T97" fmla="*/ 151 h 220"/>
                  <a:gd name="T98" fmla="*/ 87 w 87"/>
                  <a:gd name="T99" fmla="*/ 150 h 220"/>
                  <a:gd name="T100" fmla="*/ 86 w 87"/>
                  <a:gd name="T101" fmla="*/ 147 h 220"/>
                  <a:gd name="T102" fmla="*/ 86 w 87"/>
                  <a:gd name="T103" fmla="*/ 137 h 220"/>
                  <a:gd name="T104" fmla="*/ 84 w 87"/>
                  <a:gd name="T105" fmla="*/ 128 h 220"/>
                  <a:gd name="T106" fmla="*/ 80 w 87"/>
                  <a:gd name="T107" fmla="*/ 109 h 220"/>
                  <a:gd name="T108" fmla="*/ 77 w 87"/>
                  <a:gd name="T109" fmla="*/ 89 h 220"/>
                  <a:gd name="T110" fmla="*/ 70 w 87"/>
                  <a:gd name="T111" fmla="*/ 71 h 220"/>
                  <a:gd name="T112" fmla="*/ 64 w 87"/>
                  <a:gd name="T113" fmla="*/ 52 h 220"/>
                  <a:gd name="T114" fmla="*/ 56 w 87"/>
                  <a:gd name="T115" fmla="*/ 35 h 220"/>
                  <a:gd name="T116" fmla="*/ 46 w 87"/>
                  <a:gd name="T117" fmla="*/ 17 h 220"/>
                  <a:gd name="T118" fmla="*/ 35 w 87"/>
                  <a:gd name="T119" fmla="*/ 0 h 220"/>
                  <a:gd name="T120" fmla="*/ 35 w 87"/>
                  <a:gd name="T121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7" h="220">
                    <a:moveTo>
                      <a:pt x="35" y="0"/>
                    </a:moveTo>
                    <a:lnTo>
                      <a:pt x="36" y="17"/>
                    </a:lnTo>
                    <a:lnTo>
                      <a:pt x="36" y="32"/>
                    </a:lnTo>
                    <a:lnTo>
                      <a:pt x="36" y="48"/>
                    </a:lnTo>
                    <a:lnTo>
                      <a:pt x="35" y="63"/>
                    </a:lnTo>
                    <a:lnTo>
                      <a:pt x="34" y="80"/>
                    </a:lnTo>
                    <a:lnTo>
                      <a:pt x="31" y="96"/>
                    </a:lnTo>
                    <a:lnTo>
                      <a:pt x="29" y="111"/>
                    </a:lnTo>
                    <a:lnTo>
                      <a:pt x="25" y="127"/>
                    </a:lnTo>
                    <a:lnTo>
                      <a:pt x="24" y="132"/>
                    </a:lnTo>
                    <a:lnTo>
                      <a:pt x="22" y="136"/>
                    </a:lnTo>
                    <a:lnTo>
                      <a:pt x="20" y="141"/>
                    </a:lnTo>
                    <a:lnTo>
                      <a:pt x="17" y="145"/>
                    </a:lnTo>
                    <a:lnTo>
                      <a:pt x="14" y="149"/>
                    </a:lnTo>
                    <a:lnTo>
                      <a:pt x="12" y="153"/>
                    </a:lnTo>
                    <a:lnTo>
                      <a:pt x="4" y="160"/>
                    </a:lnTo>
                    <a:lnTo>
                      <a:pt x="3" y="164"/>
                    </a:lnTo>
                    <a:lnTo>
                      <a:pt x="2" y="168"/>
                    </a:lnTo>
                    <a:lnTo>
                      <a:pt x="0" y="172"/>
                    </a:lnTo>
                    <a:lnTo>
                      <a:pt x="0" y="176"/>
                    </a:lnTo>
                    <a:lnTo>
                      <a:pt x="0" y="180"/>
                    </a:lnTo>
                    <a:lnTo>
                      <a:pt x="0" y="184"/>
                    </a:lnTo>
                    <a:lnTo>
                      <a:pt x="2" y="187"/>
                    </a:lnTo>
                    <a:lnTo>
                      <a:pt x="3" y="191"/>
                    </a:lnTo>
                    <a:lnTo>
                      <a:pt x="4" y="195"/>
                    </a:lnTo>
                    <a:lnTo>
                      <a:pt x="7" y="199"/>
                    </a:lnTo>
                    <a:lnTo>
                      <a:pt x="8" y="203"/>
                    </a:lnTo>
                    <a:lnTo>
                      <a:pt x="11" y="206"/>
                    </a:lnTo>
                    <a:lnTo>
                      <a:pt x="17" y="212"/>
                    </a:lnTo>
                    <a:lnTo>
                      <a:pt x="21" y="213"/>
                    </a:lnTo>
                    <a:lnTo>
                      <a:pt x="25" y="216"/>
                    </a:lnTo>
                    <a:lnTo>
                      <a:pt x="30" y="219"/>
                    </a:lnTo>
                    <a:lnTo>
                      <a:pt x="35" y="220"/>
                    </a:lnTo>
                    <a:lnTo>
                      <a:pt x="42" y="219"/>
                    </a:lnTo>
                    <a:lnTo>
                      <a:pt x="47" y="216"/>
                    </a:lnTo>
                    <a:lnTo>
                      <a:pt x="53" y="215"/>
                    </a:lnTo>
                    <a:lnTo>
                      <a:pt x="58" y="211"/>
                    </a:lnTo>
                    <a:lnTo>
                      <a:pt x="62" y="208"/>
                    </a:lnTo>
                    <a:lnTo>
                      <a:pt x="68" y="204"/>
                    </a:lnTo>
                    <a:lnTo>
                      <a:pt x="71" y="200"/>
                    </a:lnTo>
                    <a:lnTo>
                      <a:pt x="75" y="197"/>
                    </a:lnTo>
                    <a:lnTo>
                      <a:pt x="78" y="191"/>
                    </a:lnTo>
                    <a:lnTo>
                      <a:pt x="80" y="186"/>
                    </a:lnTo>
                    <a:lnTo>
                      <a:pt x="83" y="181"/>
                    </a:lnTo>
                    <a:lnTo>
                      <a:pt x="86" y="175"/>
                    </a:lnTo>
                    <a:lnTo>
                      <a:pt x="87" y="169"/>
                    </a:lnTo>
                    <a:lnTo>
                      <a:pt x="87" y="163"/>
                    </a:lnTo>
                    <a:lnTo>
                      <a:pt x="87" y="158"/>
                    </a:lnTo>
                    <a:lnTo>
                      <a:pt x="87" y="151"/>
                    </a:lnTo>
                    <a:lnTo>
                      <a:pt x="87" y="150"/>
                    </a:lnTo>
                    <a:lnTo>
                      <a:pt x="86" y="147"/>
                    </a:lnTo>
                    <a:lnTo>
                      <a:pt x="86" y="137"/>
                    </a:lnTo>
                    <a:lnTo>
                      <a:pt x="84" y="128"/>
                    </a:lnTo>
                    <a:lnTo>
                      <a:pt x="80" y="109"/>
                    </a:lnTo>
                    <a:lnTo>
                      <a:pt x="77" y="89"/>
                    </a:lnTo>
                    <a:lnTo>
                      <a:pt x="70" y="71"/>
                    </a:lnTo>
                    <a:lnTo>
                      <a:pt x="64" y="52"/>
                    </a:lnTo>
                    <a:lnTo>
                      <a:pt x="56" y="35"/>
                    </a:lnTo>
                    <a:lnTo>
                      <a:pt x="46" y="17"/>
                    </a:lnTo>
                    <a:lnTo>
                      <a:pt x="35" y="0"/>
                    </a:lnTo>
                    <a:lnTo>
                      <a:pt x="35" y="0"/>
                    </a:lnTo>
                  </a:path>
                </a:pathLst>
              </a:custGeom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Freeform 26"/>
              <p:cNvSpPr>
                <a:spLocks/>
              </p:cNvSpPr>
              <p:nvPr/>
            </p:nvSpPr>
            <p:spPr bwMode="auto">
              <a:xfrm>
                <a:off x="10493927" y="3306764"/>
                <a:ext cx="1109663" cy="533400"/>
              </a:xfrm>
              <a:custGeom>
                <a:avLst/>
                <a:gdLst>
                  <a:gd name="T0" fmla="*/ 40 w 1397"/>
                  <a:gd name="T1" fmla="*/ 644 h 673"/>
                  <a:gd name="T2" fmla="*/ 9 w 1397"/>
                  <a:gd name="T3" fmla="*/ 595 h 673"/>
                  <a:gd name="T4" fmla="*/ 2 w 1397"/>
                  <a:gd name="T5" fmla="*/ 568 h 673"/>
                  <a:gd name="T6" fmla="*/ 0 w 1397"/>
                  <a:gd name="T7" fmla="*/ 539 h 673"/>
                  <a:gd name="T8" fmla="*/ 4 w 1397"/>
                  <a:gd name="T9" fmla="*/ 510 h 673"/>
                  <a:gd name="T10" fmla="*/ 13 w 1397"/>
                  <a:gd name="T11" fmla="*/ 481 h 673"/>
                  <a:gd name="T12" fmla="*/ 35 w 1397"/>
                  <a:gd name="T13" fmla="*/ 446 h 673"/>
                  <a:gd name="T14" fmla="*/ 74 w 1397"/>
                  <a:gd name="T15" fmla="*/ 413 h 673"/>
                  <a:gd name="T16" fmla="*/ 120 w 1397"/>
                  <a:gd name="T17" fmla="*/ 395 h 673"/>
                  <a:gd name="T18" fmla="*/ 172 w 1397"/>
                  <a:gd name="T19" fmla="*/ 395 h 673"/>
                  <a:gd name="T20" fmla="*/ 193 w 1397"/>
                  <a:gd name="T21" fmla="*/ 384 h 673"/>
                  <a:gd name="T22" fmla="*/ 187 w 1397"/>
                  <a:gd name="T23" fmla="*/ 352 h 673"/>
                  <a:gd name="T24" fmla="*/ 189 w 1397"/>
                  <a:gd name="T25" fmla="*/ 320 h 673"/>
                  <a:gd name="T26" fmla="*/ 196 w 1397"/>
                  <a:gd name="T27" fmla="*/ 288 h 673"/>
                  <a:gd name="T28" fmla="*/ 209 w 1397"/>
                  <a:gd name="T29" fmla="*/ 259 h 673"/>
                  <a:gd name="T30" fmla="*/ 239 w 1397"/>
                  <a:gd name="T31" fmla="*/ 221 h 673"/>
                  <a:gd name="T32" fmla="*/ 281 w 1397"/>
                  <a:gd name="T33" fmla="*/ 194 h 673"/>
                  <a:gd name="T34" fmla="*/ 312 w 1397"/>
                  <a:gd name="T35" fmla="*/ 182 h 673"/>
                  <a:gd name="T36" fmla="*/ 344 w 1397"/>
                  <a:gd name="T37" fmla="*/ 177 h 673"/>
                  <a:gd name="T38" fmla="*/ 366 w 1397"/>
                  <a:gd name="T39" fmla="*/ 155 h 673"/>
                  <a:gd name="T40" fmla="*/ 383 w 1397"/>
                  <a:gd name="T41" fmla="*/ 115 h 673"/>
                  <a:gd name="T42" fmla="*/ 405 w 1397"/>
                  <a:gd name="T43" fmla="*/ 80 h 673"/>
                  <a:gd name="T44" fmla="*/ 433 w 1397"/>
                  <a:gd name="T45" fmla="*/ 50 h 673"/>
                  <a:gd name="T46" fmla="*/ 467 w 1397"/>
                  <a:gd name="T47" fmla="*/ 27 h 673"/>
                  <a:gd name="T48" fmla="*/ 506 w 1397"/>
                  <a:gd name="T49" fmla="*/ 10 h 673"/>
                  <a:gd name="T50" fmla="*/ 546 w 1397"/>
                  <a:gd name="T51" fmla="*/ 1 h 673"/>
                  <a:gd name="T52" fmla="*/ 589 w 1397"/>
                  <a:gd name="T53" fmla="*/ 0 h 673"/>
                  <a:gd name="T54" fmla="*/ 636 w 1397"/>
                  <a:gd name="T55" fmla="*/ 10 h 673"/>
                  <a:gd name="T56" fmla="*/ 686 w 1397"/>
                  <a:gd name="T57" fmla="*/ 32 h 673"/>
                  <a:gd name="T58" fmla="*/ 727 w 1397"/>
                  <a:gd name="T59" fmla="*/ 67 h 673"/>
                  <a:gd name="T60" fmla="*/ 759 w 1397"/>
                  <a:gd name="T61" fmla="*/ 111 h 673"/>
                  <a:gd name="T62" fmla="*/ 789 w 1397"/>
                  <a:gd name="T63" fmla="*/ 132 h 673"/>
                  <a:gd name="T64" fmla="*/ 825 w 1397"/>
                  <a:gd name="T65" fmla="*/ 131 h 673"/>
                  <a:gd name="T66" fmla="*/ 860 w 1397"/>
                  <a:gd name="T67" fmla="*/ 137 h 673"/>
                  <a:gd name="T68" fmla="*/ 894 w 1397"/>
                  <a:gd name="T69" fmla="*/ 149 h 673"/>
                  <a:gd name="T70" fmla="*/ 924 w 1397"/>
                  <a:gd name="T71" fmla="*/ 167 h 673"/>
                  <a:gd name="T72" fmla="*/ 949 w 1397"/>
                  <a:gd name="T73" fmla="*/ 191 h 673"/>
                  <a:gd name="T74" fmla="*/ 970 w 1397"/>
                  <a:gd name="T75" fmla="*/ 220 h 673"/>
                  <a:gd name="T76" fmla="*/ 986 w 1397"/>
                  <a:gd name="T77" fmla="*/ 254 h 673"/>
                  <a:gd name="T78" fmla="*/ 995 w 1397"/>
                  <a:gd name="T79" fmla="*/ 295 h 673"/>
                  <a:gd name="T80" fmla="*/ 1017 w 1397"/>
                  <a:gd name="T81" fmla="*/ 309 h 673"/>
                  <a:gd name="T82" fmla="*/ 1059 w 1397"/>
                  <a:gd name="T83" fmla="*/ 303 h 673"/>
                  <a:gd name="T84" fmla="*/ 1101 w 1397"/>
                  <a:gd name="T85" fmla="*/ 313 h 673"/>
                  <a:gd name="T86" fmla="*/ 1136 w 1397"/>
                  <a:gd name="T87" fmla="*/ 339 h 673"/>
                  <a:gd name="T88" fmla="*/ 1159 w 1397"/>
                  <a:gd name="T89" fmla="*/ 379 h 673"/>
                  <a:gd name="T90" fmla="*/ 1164 w 1397"/>
                  <a:gd name="T91" fmla="*/ 426 h 673"/>
                  <a:gd name="T92" fmla="*/ 1176 w 1397"/>
                  <a:gd name="T93" fmla="*/ 442 h 673"/>
                  <a:gd name="T94" fmla="*/ 1210 w 1397"/>
                  <a:gd name="T95" fmla="*/ 436 h 673"/>
                  <a:gd name="T96" fmla="*/ 1243 w 1397"/>
                  <a:gd name="T97" fmla="*/ 437 h 673"/>
                  <a:gd name="T98" fmla="*/ 1275 w 1397"/>
                  <a:gd name="T99" fmla="*/ 444 h 673"/>
                  <a:gd name="T100" fmla="*/ 1307 w 1397"/>
                  <a:gd name="T101" fmla="*/ 457 h 673"/>
                  <a:gd name="T102" fmla="*/ 1334 w 1397"/>
                  <a:gd name="T103" fmla="*/ 475 h 673"/>
                  <a:gd name="T104" fmla="*/ 1367 w 1397"/>
                  <a:gd name="T105" fmla="*/ 512 h 673"/>
                  <a:gd name="T106" fmla="*/ 1384 w 1397"/>
                  <a:gd name="T107" fmla="*/ 543 h 673"/>
                  <a:gd name="T108" fmla="*/ 1393 w 1397"/>
                  <a:gd name="T109" fmla="*/ 574 h 673"/>
                  <a:gd name="T110" fmla="*/ 1397 w 1397"/>
                  <a:gd name="T111" fmla="*/ 608 h 673"/>
                  <a:gd name="T112" fmla="*/ 1395 w 1397"/>
                  <a:gd name="T113" fmla="*/ 640 h 673"/>
                  <a:gd name="T114" fmla="*/ 1385 w 1397"/>
                  <a:gd name="T115" fmla="*/ 673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397" h="673">
                    <a:moveTo>
                      <a:pt x="75" y="673"/>
                    </a:moveTo>
                    <a:lnTo>
                      <a:pt x="62" y="665"/>
                    </a:lnTo>
                    <a:lnTo>
                      <a:pt x="50" y="655"/>
                    </a:lnTo>
                    <a:lnTo>
                      <a:pt x="40" y="644"/>
                    </a:lnTo>
                    <a:lnTo>
                      <a:pt x="30" y="634"/>
                    </a:lnTo>
                    <a:lnTo>
                      <a:pt x="22" y="621"/>
                    </a:lnTo>
                    <a:lnTo>
                      <a:pt x="15" y="609"/>
                    </a:lnTo>
                    <a:lnTo>
                      <a:pt x="9" y="595"/>
                    </a:lnTo>
                    <a:lnTo>
                      <a:pt x="8" y="589"/>
                    </a:lnTo>
                    <a:lnTo>
                      <a:pt x="5" y="582"/>
                    </a:lnTo>
                    <a:lnTo>
                      <a:pt x="4" y="574"/>
                    </a:lnTo>
                    <a:lnTo>
                      <a:pt x="2" y="568"/>
                    </a:lnTo>
                    <a:lnTo>
                      <a:pt x="1" y="561"/>
                    </a:lnTo>
                    <a:lnTo>
                      <a:pt x="0" y="554"/>
                    </a:lnTo>
                    <a:lnTo>
                      <a:pt x="0" y="546"/>
                    </a:lnTo>
                    <a:lnTo>
                      <a:pt x="0" y="539"/>
                    </a:lnTo>
                    <a:lnTo>
                      <a:pt x="0" y="532"/>
                    </a:lnTo>
                    <a:lnTo>
                      <a:pt x="1" y="525"/>
                    </a:lnTo>
                    <a:lnTo>
                      <a:pt x="1" y="517"/>
                    </a:lnTo>
                    <a:lnTo>
                      <a:pt x="4" y="510"/>
                    </a:lnTo>
                    <a:lnTo>
                      <a:pt x="5" y="503"/>
                    </a:lnTo>
                    <a:lnTo>
                      <a:pt x="8" y="495"/>
                    </a:lnTo>
                    <a:lnTo>
                      <a:pt x="9" y="489"/>
                    </a:lnTo>
                    <a:lnTo>
                      <a:pt x="13" y="481"/>
                    </a:lnTo>
                    <a:lnTo>
                      <a:pt x="15" y="475"/>
                    </a:lnTo>
                    <a:lnTo>
                      <a:pt x="19" y="468"/>
                    </a:lnTo>
                    <a:lnTo>
                      <a:pt x="27" y="457"/>
                    </a:lnTo>
                    <a:lnTo>
                      <a:pt x="35" y="446"/>
                    </a:lnTo>
                    <a:lnTo>
                      <a:pt x="43" y="436"/>
                    </a:lnTo>
                    <a:lnTo>
                      <a:pt x="53" y="428"/>
                    </a:lnTo>
                    <a:lnTo>
                      <a:pt x="63" y="419"/>
                    </a:lnTo>
                    <a:lnTo>
                      <a:pt x="74" y="413"/>
                    </a:lnTo>
                    <a:lnTo>
                      <a:pt x="85" y="407"/>
                    </a:lnTo>
                    <a:lnTo>
                      <a:pt x="97" y="402"/>
                    </a:lnTo>
                    <a:lnTo>
                      <a:pt x="109" y="398"/>
                    </a:lnTo>
                    <a:lnTo>
                      <a:pt x="120" y="395"/>
                    </a:lnTo>
                    <a:lnTo>
                      <a:pt x="133" y="393"/>
                    </a:lnTo>
                    <a:lnTo>
                      <a:pt x="146" y="392"/>
                    </a:lnTo>
                    <a:lnTo>
                      <a:pt x="159" y="393"/>
                    </a:lnTo>
                    <a:lnTo>
                      <a:pt x="172" y="395"/>
                    </a:lnTo>
                    <a:lnTo>
                      <a:pt x="185" y="397"/>
                    </a:lnTo>
                    <a:lnTo>
                      <a:pt x="198" y="401"/>
                    </a:lnTo>
                    <a:lnTo>
                      <a:pt x="195" y="392"/>
                    </a:lnTo>
                    <a:lnTo>
                      <a:pt x="193" y="384"/>
                    </a:lnTo>
                    <a:lnTo>
                      <a:pt x="190" y="376"/>
                    </a:lnTo>
                    <a:lnTo>
                      <a:pt x="189" y="369"/>
                    </a:lnTo>
                    <a:lnTo>
                      <a:pt x="189" y="360"/>
                    </a:lnTo>
                    <a:lnTo>
                      <a:pt x="187" y="352"/>
                    </a:lnTo>
                    <a:lnTo>
                      <a:pt x="187" y="344"/>
                    </a:lnTo>
                    <a:lnTo>
                      <a:pt x="187" y="335"/>
                    </a:lnTo>
                    <a:lnTo>
                      <a:pt x="189" y="327"/>
                    </a:lnTo>
                    <a:lnTo>
                      <a:pt x="189" y="320"/>
                    </a:lnTo>
                    <a:lnTo>
                      <a:pt x="190" y="312"/>
                    </a:lnTo>
                    <a:lnTo>
                      <a:pt x="193" y="304"/>
                    </a:lnTo>
                    <a:lnTo>
                      <a:pt x="194" y="296"/>
                    </a:lnTo>
                    <a:lnTo>
                      <a:pt x="196" y="288"/>
                    </a:lnTo>
                    <a:lnTo>
                      <a:pt x="199" y="281"/>
                    </a:lnTo>
                    <a:lnTo>
                      <a:pt x="203" y="273"/>
                    </a:lnTo>
                    <a:lnTo>
                      <a:pt x="207" y="266"/>
                    </a:lnTo>
                    <a:lnTo>
                      <a:pt x="209" y="259"/>
                    </a:lnTo>
                    <a:lnTo>
                      <a:pt x="215" y="252"/>
                    </a:lnTo>
                    <a:lnTo>
                      <a:pt x="218" y="246"/>
                    </a:lnTo>
                    <a:lnTo>
                      <a:pt x="229" y="233"/>
                    </a:lnTo>
                    <a:lnTo>
                      <a:pt x="239" y="221"/>
                    </a:lnTo>
                    <a:lnTo>
                      <a:pt x="252" y="211"/>
                    </a:lnTo>
                    <a:lnTo>
                      <a:pt x="265" y="202"/>
                    </a:lnTo>
                    <a:lnTo>
                      <a:pt x="273" y="198"/>
                    </a:lnTo>
                    <a:lnTo>
                      <a:pt x="281" y="194"/>
                    </a:lnTo>
                    <a:lnTo>
                      <a:pt x="287" y="190"/>
                    </a:lnTo>
                    <a:lnTo>
                      <a:pt x="296" y="188"/>
                    </a:lnTo>
                    <a:lnTo>
                      <a:pt x="304" y="184"/>
                    </a:lnTo>
                    <a:lnTo>
                      <a:pt x="312" y="182"/>
                    </a:lnTo>
                    <a:lnTo>
                      <a:pt x="319" y="180"/>
                    </a:lnTo>
                    <a:lnTo>
                      <a:pt x="328" y="179"/>
                    </a:lnTo>
                    <a:lnTo>
                      <a:pt x="336" y="177"/>
                    </a:lnTo>
                    <a:lnTo>
                      <a:pt x="344" y="177"/>
                    </a:lnTo>
                    <a:lnTo>
                      <a:pt x="353" y="177"/>
                    </a:lnTo>
                    <a:lnTo>
                      <a:pt x="362" y="177"/>
                    </a:lnTo>
                    <a:lnTo>
                      <a:pt x="363" y="166"/>
                    </a:lnTo>
                    <a:lnTo>
                      <a:pt x="366" y="155"/>
                    </a:lnTo>
                    <a:lnTo>
                      <a:pt x="370" y="145"/>
                    </a:lnTo>
                    <a:lnTo>
                      <a:pt x="374" y="135"/>
                    </a:lnTo>
                    <a:lnTo>
                      <a:pt x="378" y="125"/>
                    </a:lnTo>
                    <a:lnTo>
                      <a:pt x="383" y="115"/>
                    </a:lnTo>
                    <a:lnTo>
                      <a:pt x="388" y="106"/>
                    </a:lnTo>
                    <a:lnTo>
                      <a:pt x="393" y="97"/>
                    </a:lnTo>
                    <a:lnTo>
                      <a:pt x="398" y="89"/>
                    </a:lnTo>
                    <a:lnTo>
                      <a:pt x="405" y="80"/>
                    </a:lnTo>
                    <a:lnTo>
                      <a:pt x="411" y="72"/>
                    </a:lnTo>
                    <a:lnTo>
                      <a:pt x="419" y="65"/>
                    </a:lnTo>
                    <a:lnTo>
                      <a:pt x="425" y="57"/>
                    </a:lnTo>
                    <a:lnTo>
                      <a:pt x="433" y="50"/>
                    </a:lnTo>
                    <a:lnTo>
                      <a:pt x="442" y="44"/>
                    </a:lnTo>
                    <a:lnTo>
                      <a:pt x="450" y="38"/>
                    </a:lnTo>
                    <a:lnTo>
                      <a:pt x="459" y="32"/>
                    </a:lnTo>
                    <a:lnTo>
                      <a:pt x="467" y="27"/>
                    </a:lnTo>
                    <a:lnTo>
                      <a:pt x="476" y="22"/>
                    </a:lnTo>
                    <a:lnTo>
                      <a:pt x="486" y="18"/>
                    </a:lnTo>
                    <a:lnTo>
                      <a:pt x="495" y="14"/>
                    </a:lnTo>
                    <a:lnTo>
                      <a:pt x="506" y="10"/>
                    </a:lnTo>
                    <a:lnTo>
                      <a:pt x="515" y="8"/>
                    </a:lnTo>
                    <a:lnTo>
                      <a:pt x="525" y="5"/>
                    </a:lnTo>
                    <a:lnTo>
                      <a:pt x="535" y="3"/>
                    </a:lnTo>
                    <a:lnTo>
                      <a:pt x="546" y="1"/>
                    </a:lnTo>
                    <a:lnTo>
                      <a:pt x="556" y="0"/>
                    </a:lnTo>
                    <a:lnTo>
                      <a:pt x="567" y="0"/>
                    </a:lnTo>
                    <a:lnTo>
                      <a:pt x="578" y="0"/>
                    </a:lnTo>
                    <a:lnTo>
                      <a:pt x="589" y="0"/>
                    </a:lnTo>
                    <a:lnTo>
                      <a:pt x="599" y="1"/>
                    </a:lnTo>
                    <a:lnTo>
                      <a:pt x="611" y="4"/>
                    </a:lnTo>
                    <a:lnTo>
                      <a:pt x="623" y="6"/>
                    </a:lnTo>
                    <a:lnTo>
                      <a:pt x="636" y="10"/>
                    </a:lnTo>
                    <a:lnTo>
                      <a:pt x="649" y="14"/>
                    </a:lnTo>
                    <a:lnTo>
                      <a:pt x="662" y="19"/>
                    </a:lnTo>
                    <a:lnTo>
                      <a:pt x="674" y="26"/>
                    </a:lnTo>
                    <a:lnTo>
                      <a:pt x="686" y="32"/>
                    </a:lnTo>
                    <a:lnTo>
                      <a:pt x="697" y="40"/>
                    </a:lnTo>
                    <a:lnTo>
                      <a:pt x="708" y="49"/>
                    </a:lnTo>
                    <a:lnTo>
                      <a:pt x="718" y="57"/>
                    </a:lnTo>
                    <a:lnTo>
                      <a:pt x="727" y="67"/>
                    </a:lnTo>
                    <a:lnTo>
                      <a:pt x="736" y="78"/>
                    </a:lnTo>
                    <a:lnTo>
                      <a:pt x="744" y="88"/>
                    </a:lnTo>
                    <a:lnTo>
                      <a:pt x="752" y="100"/>
                    </a:lnTo>
                    <a:lnTo>
                      <a:pt x="759" y="111"/>
                    </a:lnTo>
                    <a:lnTo>
                      <a:pt x="766" y="123"/>
                    </a:lnTo>
                    <a:lnTo>
                      <a:pt x="771" y="136"/>
                    </a:lnTo>
                    <a:lnTo>
                      <a:pt x="780" y="133"/>
                    </a:lnTo>
                    <a:lnTo>
                      <a:pt x="789" y="132"/>
                    </a:lnTo>
                    <a:lnTo>
                      <a:pt x="798" y="132"/>
                    </a:lnTo>
                    <a:lnTo>
                      <a:pt x="807" y="131"/>
                    </a:lnTo>
                    <a:lnTo>
                      <a:pt x="816" y="131"/>
                    </a:lnTo>
                    <a:lnTo>
                      <a:pt x="825" y="131"/>
                    </a:lnTo>
                    <a:lnTo>
                      <a:pt x="834" y="132"/>
                    </a:lnTo>
                    <a:lnTo>
                      <a:pt x="843" y="133"/>
                    </a:lnTo>
                    <a:lnTo>
                      <a:pt x="852" y="135"/>
                    </a:lnTo>
                    <a:lnTo>
                      <a:pt x="860" y="137"/>
                    </a:lnTo>
                    <a:lnTo>
                      <a:pt x="869" y="140"/>
                    </a:lnTo>
                    <a:lnTo>
                      <a:pt x="877" y="142"/>
                    </a:lnTo>
                    <a:lnTo>
                      <a:pt x="885" y="145"/>
                    </a:lnTo>
                    <a:lnTo>
                      <a:pt x="894" y="149"/>
                    </a:lnTo>
                    <a:lnTo>
                      <a:pt x="902" y="153"/>
                    </a:lnTo>
                    <a:lnTo>
                      <a:pt x="908" y="158"/>
                    </a:lnTo>
                    <a:lnTo>
                      <a:pt x="916" y="162"/>
                    </a:lnTo>
                    <a:lnTo>
                      <a:pt x="924" y="167"/>
                    </a:lnTo>
                    <a:lnTo>
                      <a:pt x="930" y="173"/>
                    </a:lnTo>
                    <a:lnTo>
                      <a:pt x="937" y="179"/>
                    </a:lnTo>
                    <a:lnTo>
                      <a:pt x="943" y="185"/>
                    </a:lnTo>
                    <a:lnTo>
                      <a:pt x="949" y="191"/>
                    </a:lnTo>
                    <a:lnTo>
                      <a:pt x="955" y="198"/>
                    </a:lnTo>
                    <a:lnTo>
                      <a:pt x="960" y="204"/>
                    </a:lnTo>
                    <a:lnTo>
                      <a:pt x="965" y="212"/>
                    </a:lnTo>
                    <a:lnTo>
                      <a:pt x="970" y="220"/>
                    </a:lnTo>
                    <a:lnTo>
                      <a:pt x="974" y="228"/>
                    </a:lnTo>
                    <a:lnTo>
                      <a:pt x="979" y="235"/>
                    </a:lnTo>
                    <a:lnTo>
                      <a:pt x="982" y="244"/>
                    </a:lnTo>
                    <a:lnTo>
                      <a:pt x="986" y="254"/>
                    </a:lnTo>
                    <a:lnTo>
                      <a:pt x="988" y="261"/>
                    </a:lnTo>
                    <a:lnTo>
                      <a:pt x="991" y="272"/>
                    </a:lnTo>
                    <a:lnTo>
                      <a:pt x="993" y="283"/>
                    </a:lnTo>
                    <a:lnTo>
                      <a:pt x="995" y="295"/>
                    </a:lnTo>
                    <a:lnTo>
                      <a:pt x="996" y="307"/>
                    </a:lnTo>
                    <a:lnTo>
                      <a:pt x="996" y="318"/>
                    </a:lnTo>
                    <a:lnTo>
                      <a:pt x="1006" y="313"/>
                    </a:lnTo>
                    <a:lnTo>
                      <a:pt x="1017" y="309"/>
                    </a:lnTo>
                    <a:lnTo>
                      <a:pt x="1027" y="305"/>
                    </a:lnTo>
                    <a:lnTo>
                      <a:pt x="1037" y="303"/>
                    </a:lnTo>
                    <a:lnTo>
                      <a:pt x="1049" y="303"/>
                    </a:lnTo>
                    <a:lnTo>
                      <a:pt x="1059" y="303"/>
                    </a:lnTo>
                    <a:lnTo>
                      <a:pt x="1070" y="304"/>
                    </a:lnTo>
                    <a:lnTo>
                      <a:pt x="1080" y="305"/>
                    </a:lnTo>
                    <a:lnTo>
                      <a:pt x="1090" y="309"/>
                    </a:lnTo>
                    <a:lnTo>
                      <a:pt x="1101" y="313"/>
                    </a:lnTo>
                    <a:lnTo>
                      <a:pt x="1110" y="318"/>
                    </a:lnTo>
                    <a:lnTo>
                      <a:pt x="1119" y="323"/>
                    </a:lnTo>
                    <a:lnTo>
                      <a:pt x="1128" y="331"/>
                    </a:lnTo>
                    <a:lnTo>
                      <a:pt x="1136" y="339"/>
                    </a:lnTo>
                    <a:lnTo>
                      <a:pt x="1142" y="348"/>
                    </a:lnTo>
                    <a:lnTo>
                      <a:pt x="1149" y="357"/>
                    </a:lnTo>
                    <a:lnTo>
                      <a:pt x="1155" y="367"/>
                    </a:lnTo>
                    <a:lnTo>
                      <a:pt x="1159" y="379"/>
                    </a:lnTo>
                    <a:lnTo>
                      <a:pt x="1162" y="391"/>
                    </a:lnTo>
                    <a:lnTo>
                      <a:pt x="1164" y="402"/>
                    </a:lnTo>
                    <a:lnTo>
                      <a:pt x="1166" y="414"/>
                    </a:lnTo>
                    <a:lnTo>
                      <a:pt x="1164" y="426"/>
                    </a:lnTo>
                    <a:lnTo>
                      <a:pt x="1163" y="437"/>
                    </a:lnTo>
                    <a:lnTo>
                      <a:pt x="1160" y="449"/>
                    </a:lnTo>
                    <a:lnTo>
                      <a:pt x="1168" y="446"/>
                    </a:lnTo>
                    <a:lnTo>
                      <a:pt x="1176" y="442"/>
                    </a:lnTo>
                    <a:lnTo>
                      <a:pt x="1185" y="441"/>
                    </a:lnTo>
                    <a:lnTo>
                      <a:pt x="1193" y="439"/>
                    </a:lnTo>
                    <a:lnTo>
                      <a:pt x="1202" y="437"/>
                    </a:lnTo>
                    <a:lnTo>
                      <a:pt x="1210" y="436"/>
                    </a:lnTo>
                    <a:lnTo>
                      <a:pt x="1219" y="436"/>
                    </a:lnTo>
                    <a:lnTo>
                      <a:pt x="1226" y="436"/>
                    </a:lnTo>
                    <a:lnTo>
                      <a:pt x="1235" y="436"/>
                    </a:lnTo>
                    <a:lnTo>
                      <a:pt x="1243" y="437"/>
                    </a:lnTo>
                    <a:lnTo>
                      <a:pt x="1251" y="437"/>
                    </a:lnTo>
                    <a:lnTo>
                      <a:pt x="1260" y="440"/>
                    </a:lnTo>
                    <a:lnTo>
                      <a:pt x="1268" y="441"/>
                    </a:lnTo>
                    <a:lnTo>
                      <a:pt x="1275" y="444"/>
                    </a:lnTo>
                    <a:lnTo>
                      <a:pt x="1283" y="446"/>
                    </a:lnTo>
                    <a:lnTo>
                      <a:pt x="1291" y="449"/>
                    </a:lnTo>
                    <a:lnTo>
                      <a:pt x="1299" y="453"/>
                    </a:lnTo>
                    <a:lnTo>
                      <a:pt x="1307" y="457"/>
                    </a:lnTo>
                    <a:lnTo>
                      <a:pt x="1313" y="461"/>
                    </a:lnTo>
                    <a:lnTo>
                      <a:pt x="1321" y="464"/>
                    </a:lnTo>
                    <a:lnTo>
                      <a:pt x="1327" y="470"/>
                    </a:lnTo>
                    <a:lnTo>
                      <a:pt x="1334" y="475"/>
                    </a:lnTo>
                    <a:lnTo>
                      <a:pt x="1340" y="480"/>
                    </a:lnTo>
                    <a:lnTo>
                      <a:pt x="1345" y="485"/>
                    </a:lnTo>
                    <a:lnTo>
                      <a:pt x="1357" y="498"/>
                    </a:lnTo>
                    <a:lnTo>
                      <a:pt x="1367" y="512"/>
                    </a:lnTo>
                    <a:lnTo>
                      <a:pt x="1373" y="519"/>
                    </a:lnTo>
                    <a:lnTo>
                      <a:pt x="1376" y="526"/>
                    </a:lnTo>
                    <a:lnTo>
                      <a:pt x="1380" y="534"/>
                    </a:lnTo>
                    <a:lnTo>
                      <a:pt x="1384" y="543"/>
                    </a:lnTo>
                    <a:lnTo>
                      <a:pt x="1387" y="551"/>
                    </a:lnTo>
                    <a:lnTo>
                      <a:pt x="1389" y="559"/>
                    </a:lnTo>
                    <a:lnTo>
                      <a:pt x="1392" y="567"/>
                    </a:lnTo>
                    <a:lnTo>
                      <a:pt x="1393" y="574"/>
                    </a:lnTo>
                    <a:lnTo>
                      <a:pt x="1395" y="583"/>
                    </a:lnTo>
                    <a:lnTo>
                      <a:pt x="1396" y="591"/>
                    </a:lnTo>
                    <a:lnTo>
                      <a:pt x="1397" y="599"/>
                    </a:lnTo>
                    <a:lnTo>
                      <a:pt x="1397" y="608"/>
                    </a:lnTo>
                    <a:lnTo>
                      <a:pt x="1397" y="616"/>
                    </a:lnTo>
                    <a:lnTo>
                      <a:pt x="1396" y="625"/>
                    </a:lnTo>
                    <a:lnTo>
                      <a:pt x="1396" y="633"/>
                    </a:lnTo>
                    <a:lnTo>
                      <a:pt x="1395" y="640"/>
                    </a:lnTo>
                    <a:lnTo>
                      <a:pt x="1392" y="649"/>
                    </a:lnTo>
                    <a:lnTo>
                      <a:pt x="1391" y="657"/>
                    </a:lnTo>
                    <a:lnTo>
                      <a:pt x="1388" y="665"/>
                    </a:lnTo>
                    <a:lnTo>
                      <a:pt x="1385" y="673"/>
                    </a:lnTo>
                    <a:lnTo>
                      <a:pt x="1385" y="673"/>
                    </a:lnTo>
                    <a:lnTo>
                      <a:pt x="75" y="673"/>
                    </a:lnTo>
                    <a:lnTo>
                      <a:pt x="75" y="673"/>
                    </a:lnTo>
                  </a:path>
                </a:pathLst>
              </a:custGeom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871236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Final Calculations Provide Doses and Concentrations over Calculation Area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981200" y="1600200"/>
            <a:ext cx="8229600" cy="2473290"/>
          </a:xfrm>
        </p:spPr>
        <p:txBody>
          <a:bodyPr>
            <a:normAutofit/>
          </a:bodyPr>
          <a:lstStyle/>
          <a:p>
            <a:r>
              <a:rPr lang="en-US" dirty="0"/>
              <a:t>Dose calculation accounts for multiple pathways</a:t>
            </a:r>
          </a:p>
          <a:p>
            <a:pPr lvl="1"/>
            <a:r>
              <a:rPr lang="en-US" dirty="0"/>
              <a:t>External (</a:t>
            </a:r>
            <a:r>
              <a:rPr lang="en-US" dirty="0" err="1"/>
              <a:t>Groundshine</a:t>
            </a:r>
            <a:r>
              <a:rPr lang="en-US" dirty="0"/>
              <a:t> + </a:t>
            </a:r>
            <a:r>
              <a:rPr lang="en-US" dirty="0" err="1"/>
              <a:t>cloudshine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Internal (Inhalation + </a:t>
            </a:r>
            <a:r>
              <a:rPr lang="en-US" strike="sngStrike" dirty="0"/>
              <a:t>ingestion)</a:t>
            </a:r>
          </a:p>
          <a:p>
            <a:r>
              <a:rPr lang="en-US" dirty="0"/>
              <a:t>Results includes other display/calculation options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5105400" y="2514600"/>
            <a:ext cx="7391400" cy="4953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None/>
            </a:pPr>
            <a:endParaRPr lang="en-US" sz="2400" b="1" dirty="0"/>
          </a:p>
        </p:txBody>
      </p:sp>
      <p:grpSp>
        <p:nvGrpSpPr>
          <p:cNvPr id="28" name="Group 27"/>
          <p:cNvGrpSpPr/>
          <p:nvPr/>
        </p:nvGrpSpPr>
        <p:grpSpPr>
          <a:xfrm>
            <a:off x="2819400" y="4343400"/>
            <a:ext cx="6781800" cy="2209800"/>
            <a:chOff x="404700" y="3983383"/>
            <a:chExt cx="8891700" cy="2874617"/>
          </a:xfrm>
        </p:grpSpPr>
        <p:sp>
          <p:nvSpPr>
            <p:cNvPr id="29" name="Right Arrow 28"/>
            <p:cNvSpPr/>
            <p:nvPr/>
          </p:nvSpPr>
          <p:spPr>
            <a:xfrm>
              <a:off x="2239933" y="3983383"/>
              <a:ext cx="1191849" cy="548046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339259" y="4077003"/>
              <a:ext cx="802224" cy="340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Wind</a:t>
              </a:r>
              <a:endParaRPr lang="en-US" dirty="0"/>
            </a:p>
          </p:txBody>
        </p:sp>
        <p:sp>
          <p:nvSpPr>
            <p:cNvPr id="31" name="Right Arrow 30"/>
            <p:cNvSpPr/>
            <p:nvPr/>
          </p:nvSpPr>
          <p:spPr>
            <a:xfrm rot="5400000">
              <a:off x="5540655" y="5577849"/>
              <a:ext cx="323714" cy="337137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Right Arrow 31"/>
            <p:cNvSpPr/>
            <p:nvPr/>
          </p:nvSpPr>
          <p:spPr>
            <a:xfrm rot="5400000">
              <a:off x="7271092" y="5621273"/>
              <a:ext cx="323714" cy="337137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Isosceles Triangle 32"/>
            <p:cNvSpPr/>
            <p:nvPr/>
          </p:nvSpPr>
          <p:spPr>
            <a:xfrm rot="16200000">
              <a:off x="5001625" y="1691850"/>
              <a:ext cx="493022" cy="6877332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Can 33"/>
            <p:cNvSpPr/>
            <p:nvPr/>
          </p:nvSpPr>
          <p:spPr>
            <a:xfrm>
              <a:off x="404700" y="4659485"/>
              <a:ext cx="777624" cy="2136655"/>
            </a:xfrm>
            <a:prstGeom prst="can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Cube 34"/>
            <p:cNvSpPr/>
            <p:nvPr/>
          </p:nvSpPr>
          <p:spPr>
            <a:xfrm>
              <a:off x="710622" y="4989670"/>
              <a:ext cx="1328159" cy="1865901"/>
            </a:xfrm>
            <a:prstGeom prst="cub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94063" y="5712966"/>
              <a:ext cx="1244678" cy="780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Generation of Source Material</a:t>
              </a:r>
            </a:p>
          </p:txBody>
        </p:sp>
        <p:sp>
          <p:nvSpPr>
            <p:cNvPr id="37" name="Isosceles Triangle 36"/>
            <p:cNvSpPr/>
            <p:nvPr/>
          </p:nvSpPr>
          <p:spPr>
            <a:xfrm rot="16200000">
              <a:off x="5119562" y="2681162"/>
              <a:ext cx="493022" cy="7860654"/>
            </a:xfrm>
            <a:prstGeom prst="triangle">
              <a:avLst/>
            </a:prstGeom>
            <a:solidFill>
              <a:schemeClr val="accent1"/>
            </a:solidFill>
            <a:ln w="12700">
              <a:solidFill>
                <a:srgbClr val="385D8A"/>
              </a:solidFill>
            </a:ln>
            <a:scene3d>
              <a:camera prst="isometricLeftDown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802714" y="4986915"/>
              <a:ext cx="1390514" cy="340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Plume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843976" y="6381063"/>
              <a:ext cx="2526190" cy="340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Dose/Concentration</a:t>
              </a:r>
            </a:p>
          </p:txBody>
        </p:sp>
        <p:sp>
          <p:nvSpPr>
            <p:cNvPr id="40" name="Freeform 10"/>
            <p:cNvSpPr>
              <a:spLocks noEditPoints="1"/>
            </p:cNvSpPr>
            <p:nvPr/>
          </p:nvSpPr>
          <p:spPr bwMode="auto">
            <a:xfrm>
              <a:off x="8367959" y="6115469"/>
              <a:ext cx="203200" cy="460375"/>
            </a:xfrm>
            <a:custGeom>
              <a:avLst/>
              <a:gdLst>
                <a:gd name="T0" fmla="*/ 142 w 254"/>
                <a:gd name="T1" fmla="*/ 559 h 579"/>
                <a:gd name="T2" fmla="*/ 159 w 254"/>
                <a:gd name="T3" fmla="*/ 577 h 579"/>
                <a:gd name="T4" fmla="*/ 174 w 254"/>
                <a:gd name="T5" fmla="*/ 579 h 579"/>
                <a:gd name="T6" fmla="*/ 194 w 254"/>
                <a:gd name="T7" fmla="*/ 570 h 579"/>
                <a:gd name="T8" fmla="*/ 203 w 254"/>
                <a:gd name="T9" fmla="*/ 551 h 579"/>
                <a:gd name="T10" fmla="*/ 204 w 254"/>
                <a:gd name="T11" fmla="*/ 171 h 579"/>
                <a:gd name="T12" fmla="*/ 210 w 254"/>
                <a:gd name="T13" fmla="*/ 165 h 579"/>
                <a:gd name="T14" fmla="*/ 217 w 254"/>
                <a:gd name="T15" fmla="*/ 171 h 579"/>
                <a:gd name="T16" fmla="*/ 217 w 254"/>
                <a:gd name="T17" fmla="*/ 328 h 579"/>
                <a:gd name="T18" fmla="*/ 225 w 254"/>
                <a:gd name="T19" fmla="*/ 340 h 579"/>
                <a:gd name="T20" fmla="*/ 239 w 254"/>
                <a:gd name="T21" fmla="*/ 344 h 579"/>
                <a:gd name="T22" fmla="*/ 251 w 254"/>
                <a:gd name="T23" fmla="*/ 336 h 579"/>
                <a:gd name="T24" fmla="*/ 254 w 254"/>
                <a:gd name="T25" fmla="*/ 326 h 579"/>
                <a:gd name="T26" fmla="*/ 251 w 254"/>
                <a:gd name="T27" fmla="*/ 132 h 579"/>
                <a:gd name="T28" fmla="*/ 239 w 254"/>
                <a:gd name="T29" fmla="*/ 124 h 579"/>
                <a:gd name="T30" fmla="*/ 15 w 254"/>
                <a:gd name="T31" fmla="*/ 124 h 579"/>
                <a:gd name="T32" fmla="*/ 3 w 254"/>
                <a:gd name="T33" fmla="*/ 132 h 579"/>
                <a:gd name="T34" fmla="*/ 0 w 254"/>
                <a:gd name="T35" fmla="*/ 326 h 579"/>
                <a:gd name="T36" fmla="*/ 6 w 254"/>
                <a:gd name="T37" fmla="*/ 339 h 579"/>
                <a:gd name="T38" fmla="*/ 19 w 254"/>
                <a:gd name="T39" fmla="*/ 344 h 579"/>
                <a:gd name="T40" fmla="*/ 32 w 254"/>
                <a:gd name="T41" fmla="*/ 339 h 579"/>
                <a:gd name="T42" fmla="*/ 38 w 254"/>
                <a:gd name="T43" fmla="*/ 326 h 579"/>
                <a:gd name="T44" fmla="*/ 38 w 254"/>
                <a:gd name="T45" fmla="*/ 168 h 579"/>
                <a:gd name="T46" fmla="*/ 46 w 254"/>
                <a:gd name="T47" fmla="*/ 165 h 579"/>
                <a:gd name="T48" fmla="*/ 51 w 254"/>
                <a:gd name="T49" fmla="*/ 171 h 579"/>
                <a:gd name="T50" fmla="*/ 51 w 254"/>
                <a:gd name="T51" fmla="*/ 554 h 579"/>
                <a:gd name="T52" fmla="*/ 64 w 254"/>
                <a:gd name="T53" fmla="*/ 573 h 579"/>
                <a:gd name="T54" fmla="*/ 82 w 254"/>
                <a:gd name="T55" fmla="*/ 579 h 579"/>
                <a:gd name="T56" fmla="*/ 101 w 254"/>
                <a:gd name="T57" fmla="*/ 574 h 579"/>
                <a:gd name="T58" fmla="*/ 113 w 254"/>
                <a:gd name="T59" fmla="*/ 554 h 579"/>
                <a:gd name="T60" fmla="*/ 115 w 254"/>
                <a:gd name="T61" fmla="*/ 350 h 579"/>
                <a:gd name="T62" fmla="*/ 119 w 254"/>
                <a:gd name="T63" fmla="*/ 341 h 579"/>
                <a:gd name="T64" fmla="*/ 128 w 254"/>
                <a:gd name="T65" fmla="*/ 338 h 579"/>
                <a:gd name="T66" fmla="*/ 135 w 254"/>
                <a:gd name="T67" fmla="*/ 341 h 579"/>
                <a:gd name="T68" fmla="*/ 141 w 254"/>
                <a:gd name="T69" fmla="*/ 350 h 579"/>
                <a:gd name="T70" fmla="*/ 141 w 254"/>
                <a:gd name="T71" fmla="*/ 547 h 579"/>
                <a:gd name="T72" fmla="*/ 73 w 254"/>
                <a:gd name="T73" fmla="*/ 39 h 579"/>
                <a:gd name="T74" fmla="*/ 84 w 254"/>
                <a:gd name="T75" fmla="*/ 19 h 579"/>
                <a:gd name="T76" fmla="*/ 101 w 254"/>
                <a:gd name="T77" fmla="*/ 6 h 579"/>
                <a:gd name="T78" fmla="*/ 121 w 254"/>
                <a:gd name="T79" fmla="*/ 0 h 579"/>
                <a:gd name="T80" fmla="*/ 144 w 254"/>
                <a:gd name="T81" fmla="*/ 2 h 579"/>
                <a:gd name="T82" fmla="*/ 163 w 254"/>
                <a:gd name="T83" fmla="*/ 12 h 579"/>
                <a:gd name="T84" fmla="*/ 177 w 254"/>
                <a:gd name="T85" fmla="*/ 28 h 579"/>
                <a:gd name="T86" fmla="*/ 183 w 254"/>
                <a:gd name="T87" fmla="*/ 49 h 579"/>
                <a:gd name="T88" fmla="*/ 182 w 254"/>
                <a:gd name="T89" fmla="*/ 66 h 579"/>
                <a:gd name="T90" fmla="*/ 174 w 254"/>
                <a:gd name="T91" fmla="*/ 85 h 579"/>
                <a:gd name="T92" fmla="*/ 159 w 254"/>
                <a:gd name="T93" fmla="*/ 101 h 579"/>
                <a:gd name="T94" fmla="*/ 138 w 254"/>
                <a:gd name="T95" fmla="*/ 109 h 579"/>
                <a:gd name="T96" fmla="*/ 116 w 254"/>
                <a:gd name="T97" fmla="*/ 109 h 579"/>
                <a:gd name="T98" fmla="*/ 95 w 254"/>
                <a:gd name="T99" fmla="*/ 101 h 579"/>
                <a:gd name="T100" fmla="*/ 80 w 254"/>
                <a:gd name="T101" fmla="*/ 85 h 579"/>
                <a:gd name="T102" fmla="*/ 72 w 254"/>
                <a:gd name="T103" fmla="*/ 66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4" h="579">
                  <a:moveTo>
                    <a:pt x="141" y="547"/>
                  </a:moveTo>
                  <a:lnTo>
                    <a:pt x="141" y="550"/>
                  </a:lnTo>
                  <a:lnTo>
                    <a:pt x="141" y="554"/>
                  </a:lnTo>
                  <a:lnTo>
                    <a:pt x="142" y="559"/>
                  </a:lnTo>
                  <a:lnTo>
                    <a:pt x="144" y="565"/>
                  </a:lnTo>
                  <a:lnTo>
                    <a:pt x="148" y="569"/>
                  </a:lnTo>
                  <a:lnTo>
                    <a:pt x="154" y="573"/>
                  </a:lnTo>
                  <a:lnTo>
                    <a:pt x="159" y="577"/>
                  </a:lnTo>
                  <a:lnTo>
                    <a:pt x="165" y="578"/>
                  </a:lnTo>
                  <a:lnTo>
                    <a:pt x="168" y="579"/>
                  </a:lnTo>
                  <a:lnTo>
                    <a:pt x="172" y="579"/>
                  </a:lnTo>
                  <a:lnTo>
                    <a:pt x="174" y="579"/>
                  </a:lnTo>
                  <a:lnTo>
                    <a:pt x="178" y="578"/>
                  </a:lnTo>
                  <a:lnTo>
                    <a:pt x="183" y="577"/>
                  </a:lnTo>
                  <a:lnTo>
                    <a:pt x="190" y="574"/>
                  </a:lnTo>
                  <a:lnTo>
                    <a:pt x="194" y="570"/>
                  </a:lnTo>
                  <a:lnTo>
                    <a:pt x="198" y="565"/>
                  </a:lnTo>
                  <a:lnTo>
                    <a:pt x="201" y="560"/>
                  </a:lnTo>
                  <a:lnTo>
                    <a:pt x="203" y="554"/>
                  </a:lnTo>
                  <a:lnTo>
                    <a:pt x="203" y="551"/>
                  </a:lnTo>
                  <a:lnTo>
                    <a:pt x="204" y="548"/>
                  </a:lnTo>
                  <a:lnTo>
                    <a:pt x="204" y="547"/>
                  </a:lnTo>
                  <a:lnTo>
                    <a:pt x="204" y="171"/>
                  </a:lnTo>
                  <a:lnTo>
                    <a:pt x="204" y="171"/>
                  </a:lnTo>
                  <a:lnTo>
                    <a:pt x="204" y="168"/>
                  </a:lnTo>
                  <a:lnTo>
                    <a:pt x="205" y="167"/>
                  </a:lnTo>
                  <a:lnTo>
                    <a:pt x="208" y="165"/>
                  </a:lnTo>
                  <a:lnTo>
                    <a:pt x="210" y="165"/>
                  </a:lnTo>
                  <a:lnTo>
                    <a:pt x="212" y="165"/>
                  </a:lnTo>
                  <a:lnTo>
                    <a:pt x="214" y="167"/>
                  </a:lnTo>
                  <a:lnTo>
                    <a:pt x="216" y="168"/>
                  </a:lnTo>
                  <a:lnTo>
                    <a:pt x="217" y="171"/>
                  </a:lnTo>
                  <a:lnTo>
                    <a:pt x="217" y="171"/>
                  </a:lnTo>
                  <a:lnTo>
                    <a:pt x="217" y="171"/>
                  </a:lnTo>
                  <a:lnTo>
                    <a:pt x="217" y="326"/>
                  </a:lnTo>
                  <a:lnTo>
                    <a:pt x="217" y="328"/>
                  </a:lnTo>
                  <a:lnTo>
                    <a:pt x="218" y="332"/>
                  </a:lnTo>
                  <a:lnTo>
                    <a:pt x="220" y="336"/>
                  </a:lnTo>
                  <a:lnTo>
                    <a:pt x="222" y="339"/>
                  </a:lnTo>
                  <a:lnTo>
                    <a:pt x="225" y="340"/>
                  </a:lnTo>
                  <a:lnTo>
                    <a:pt x="229" y="343"/>
                  </a:lnTo>
                  <a:lnTo>
                    <a:pt x="231" y="344"/>
                  </a:lnTo>
                  <a:lnTo>
                    <a:pt x="235" y="344"/>
                  </a:lnTo>
                  <a:lnTo>
                    <a:pt x="239" y="344"/>
                  </a:lnTo>
                  <a:lnTo>
                    <a:pt x="243" y="343"/>
                  </a:lnTo>
                  <a:lnTo>
                    <a:pt x="245" y="340"/>
                  </a:lnTo>
                  <a:lnTo>
                    <a:pt x="249" y="339"/>
                  </a:lnTo>
                  <a:lnTo>
                    <a:pt x="251" y="336"/>
                  </a:lnTo>
                  <a:lnTo>
                    <a:pt x="253" y="332"/>
                  </a:lnTo>
                  <a:lnTo>
                    <a:pt x="254" y="328"/>
                  </a:lnTo>
                  <a:lnTo>
                    <a:pt x="254" y="326"/>
                  </a:lnTo>
                  <a:lnTo>
                    <a:pt x="254" y="326"/>
                  </a:lnTo>
                  <a:lnTo>
                    <a:pt x="254" y="142"/>
                  </a:lnTo>
                  <a:lnTo>
                    <a:pt x="254" y="138"/>
                  </a:lnTo>
                  <a:lnTo>
                    <a:pt x="253" y="134"/>
                  </a:lnTo>
                  <a:lnTo>
                    <a:pt x="251" y="132"/>
                  </a:lnTo>
                  <a:lnTo>
                    <a:pt x="249" y="129"/>
                  </a:lnTo>
                  <a:lnTo>
                    <a:pt x="245" y="127"/>
                  </a:lnTo>
                  <a:lnTo>
                    <a:pt x="243" y="125"/>
                  </a:lnTo>
                  <a:lnTo>
                    <a:pt x="239" y="124"/>
                  </a:lnTo>
                  <a:lnTo>
                    <a:pt x="235" y="124"/>
                  </a:lnTo>
                  <a:lnTo>
                    <a:pt x="235" y="124"/>
                  </a:lnTo>
                  <a:lnTo>
                    <a:pt x="19" y="124"/>
                  </a:lnTo>
                  <a:lnTo>
                    <a:pt x="15" y="124"/>
                  </a:lnTo>
                  <a:lnTo>
                    <a:pt x="11" y="125"/>
                  </a:lnTo>
                  <a:lnTo>
                    <a:pt x="9" y="127"/>
                  </a:lnTo>
                  <a:lnTo>
                    <a:pt x="6" y="129"/>
                  </a:lnTo>
                  <a:lnTo>
                    <a:pt x="3" y="132"/>
                  </a:lnTo>
                  <a:lnTo>
                    <a:pt x="1" y="134"/>
                  </a:lnTo>
                  <a:lnTo>
                    <a:pt x="0" y="138"/>
                  </a:lnTo>
                  <a:lnTo>
                    <a:pt x="0" y="142"/>
                  </a:lnTo>
                  <a:lnTo>
                    <a:pt x="0" y="326"/>
                  </a:lnTo>
                  <a:lnTo>
                    <a:pt x="0" y="328"/>
                  </a:lnTo>
                  <a:lnTo>
                    <a:pt x="1" y="332"/>
                  </a:lnTo>
                  <a:lnTo>
                    <a:pt x="3" y="336"/>
                  </a:lnTo>
                  <a:lnTo>
                    <a:pt x="6" y="339"/>
                  </a:lnTo>
                  <a:lnTo>
                    <a:pt x="9" y="340"/>
                  </a:lnTo>
                  <a:lnTo>
                    <a:pt x="11" y="343"/>
                  </a:lnTo>
                  <a:lnTo>
                    <a:pt x="15" y="344"/>
                  </a:lnTo>
                  <a:lnTo>
                    <a:pt x="19" y="344"/>
                  </a:lnTo>
                  <a:lnTo>
                    <a:pt x="23" y="344"/>
                  </a:lnTo>
                  <a:lnTo>
                    <a:pt x="27" y="343"/>
                  </a:lnTo>
                  <a:lnTo>
                    <a:pt x="29" y="340"/>
                  </a:lnTo>
                  <a:lnTo>
                    <a:pt x="32" y="339"/>
                  </a:lnTo>
                  <a:lnTo>
                    <a:pt x="35" y="336"/>
                  </a:lnTo>
                  <a:lnTo>
                    <a:pt x="36" y="332"/>
                  </a:lnTo>
                  <a:lnTo>
                    <a:pt x="37" y="328"/>
                  </a:lnTo>
                  <a:lnTo>
                    <a:pt x="38" y="326"/>
                  </a:lnTo>
                  <a:lnTo>
                    <a:pt x="38" y="326"/>
                  </a:lnTo>
                  <a:lnTo>
                    <a:pt x="38" y="326"/>
                  </a:lnTo>
                  <a:lnTo>
                    <a:pt x="38" y="171"/>
                  </a:lnTo>
                  <a:lnTo>
                    <a:pt x="38" y="168"/>
                  </a:lnTo>
                  <a:lnTo>
                    <a:pt x="40" y="167"/>
                  </a:lnTo>
                  <a:lnTo>
                    <a:pt x="42" y="165"/>
                  </a:lnTo>
                  <a:lnTo>
                    <a:pt x="45" y="165"/>
                  </a:lnTo>
                  <a:lnTo>
                    <a:pt x="46" y="165"/>
                  </a:lnTo>
                  <a:lnTo>
                    <a:pt x="49" y="167"/>
                  </a:lnTo>
                  <a:lnTo>
                    <a:pt x="50" y="168"/>
                  </a:lnTo>
                  <a:lnTo>
                    <a:pt x="51" y="171"/>
                  </a:lnTo>
                  <a:lnTo>
                    <a:pt x="51" y="171"/>
                  </a:lnTo>
                  <a:lnTo>
                    <a:pt x="51" y="171"/>
                  </a:lnTo>
                  <a:lnTo>
                    <a:pt x="51" y="547"/>
                  </a:lnTo>
                  <a:lnTo>
                    <a:pt x="51" y="550"/>
                  </a:lnTo>
                  <a:lnTo>
                    <a:pt x="51" y="554"/>
                  </a:lnTo>
                  <a:lnTo>
                    <a:pt x="53" y="559"/>
                  </a:lnTo>
                  <a:lnTo>
                    <a:pt x="57" y="565"/>
                  </a:lnTo>
                  <a:lnTo>
                    <a:pt x="59" y="569"/>
                  </a:lnTo>
                  <a:lnTo>
                    <a:pt x="64" y="573"/>
                  </a:lnTo>
                  <a:lnTo>
                    <a:pt x="69" y="577"/>
                  </a:lnTo>
                  <a:lnTo>
                    <a:pt x="76" y="578"/>
                  </a:lnTo>
                  <a:lnTo>
                    <a:pt x="79" y="579"/>
                  </a:lnTo>
                  <a:lnTo>
                    <a:pt x="82" y="579"/>
                  </a:lnTo>
                  <a:lnTo>
                    <a:pt x="85" y="579"/>
                  </a:lnTo>
                  <a:lnTo>
                    <a:pt x="89" y="578"/>
                  </a:lnTo>
                  <a:lnTo>
                    <a:pt x="94" y="577"/>
                  </a:lnTo>
                  <a:lnTo>
                    <a:pt x="101" y="574"/>
                  </a:lnTo>
                  <a:lnTo>
                    <a:pt x="104" y="570"/>
                  </a:lnTo>
                  <a:lnTo>
                    <a:pt x="108" y="565"/>
                  </a:lnTo>
                  <a:lnTo>
                    <a:pt x="112" y="560"/>
                  </a:lnTo>
                  <a:lnTo>
                    <a:pt x="113" y="554"/>
                  </a:lnTo>
                  <a:lnTo>
                    <a:pt x="115" y="551"/>
                  </a:lnTo>
                  <a:lnTo>
                    <a:pt x="115" y="548"/>
                  </a:lnTo>
                  <a:lnTo>
                    <a:pt x="115" y="547"/>
                  </a:lnTo>
                  <a:lnTo>
                    <a:pt x="115" y="350"/>
                  </a:lnTo>
                  <a:lnTo>
                    <a:pt x="115" y="348"/>
                  </a:lnTo>
                  <a:lnTo>
                    <a:pt x="116" y="345"/>
                  </a:lnTo>
                  <a:lnTo>
                    <a:pt x="116" y="343"/>
                  </a:lnTo>
                  <a:lnTo>
                    <a:pt x="119" y="341"/>
                  </a:lnTo>
                  <a:lnTo>
                    <a:pt x="120" y="340"/>
                  </a:lnTo>
                  <a:lnTo>
                    <a:pt x="123" y="339"/>
                  </a:lnTo>
                  <a:lnTo>
                    <a:pt x="125" y="338"/>
                  </a:lnTo>
                  <a:lnTo>
                    <a:pt x="128" y="338"/>
                  </a:lnTo>
                  <a:lnTo>
                    <a:pt x="130" y="338"/>
                  </a:lnTo>
                  <a:lnTo>
                    <a:pt x="132" y="339"/>
                  </a:lnTo>
                  <a:lnTo>
                    <a:pt x="134" y="340"/>
                  </a:lnTo>
                  <a:lnTo>
                    <a:pt x="135" y="341"/>
                  </a:lnTo>
                  <a:lnTo>
                    <a:pt x="138" y="343"/>
                  </a:lnTo>
                  <a:lnTo>
                    <a:pt x="139" y="345"/>
                  </a:lnTo>
                  <a:lnTo>
                    <a:pt x="139" y="348"/>
                  </a:lnTo>
                  <a:lnTo>
                    <a:pt x="141" y="350"/>
                  </a:lnTo>
                  <a:lnTo>
                    <a:pt x="141" y="350"/>
                  </a:lnTo>
                  <a:lnTo>
                    <a:pt x="141" y="350"/>
                  </a:lnTo>
                  <a:lnTo>
                    <a:pt x="141" y="547"/>
                  </a:lnTo>
                  <a:lnTo>
                    <a:pt x="141" y="547"/>
                  </a:lnTo>
                  <a:close/>
                  <a:moveTo>
                    <a:pt x="71" y="54"/>
                  </a:moveTo>
                  <a:lnTo>
                    <a:pt x="71" y="49"/>
                  </a:lnTo>
                  <a:lnTo>
                    <a:pt x="72" y="44"/>
                  </a:lnTo>
                  <a:lnTo>
                    <a:pt x="73" y="39"/>
                  </a:lnTo>
                  <a:lnTo>
                    <a:pt x="75" y="34"/>
                  </a:lnTo>
                  <a:lnTo>
                    <a:pt x="77" y="28"/>
                  </a:lnTo>
                  <a:lnTo>
                    <a:pt x="80" y="23"/>
                  </a:lnTo>
                  <a:lnTo>
                    <a:pt x="84" y="19"/>
                  </a:lnTo>
                  <a:lnTo>
                    <a:pt x="88" y="15"/>
                  </a:lnTo>
                  <a:lnTo>
                    <a:pt x="91" y="12"/>
                  </a:lnTo>
                  <a:lnTo>
                    <a:pt x="95" y="9"/>
                  </a:lnTo>
                  <a:lnTo>
                    <a:pt x="101" y="6"/>
                  </a:lnTo>
                  <a:lnTo>
                    <a:pt x="106" y="4"/>
                  </a:lnTo>
                  <a:lnTo>
                    <a:pt x="111" y="2"/>
                  </a:lnTo>
                  <a:lnTo>
                    <a:pt x="116" y="1"/>
                  </a:lnTo>
                  <a:lnTo>
                    <a:pt x="121" y="0"/>
                  </a:lnTo>
                  <a:lnTo>
                    <a:pt x="128" y="0"/>
                  </a:lnTo>
                  <a:lnTo>
                    <a:pt x="133" y="0"/>
                  </a:lnTo>
                  <a:lnTo>
                    <a:pt x="138" y="1"/>
                  </a:lnTo>
                  <a:lnTo>
                    <a:pt x="144" y="2"/>
                  </a:lnTo>
                  <a:lnTo>
                    <a:pt x="150" y="4"/>
                  </a:lnTo>
                  <a:lnTo>
                    <a:pt x="154" y="6"/>
                  </a:lnTo>
                  <a:lnTo>
                    <a:pt x="159" y="9"/>
                  </a:lnTo>
                  <a:lnTo>
                    <a:pt x="163" y="12"/>
                  </a:lnTo>
                  <a:lnTo>
                    <a:pt x="166" y="15"/>
                  </a:lnTo>
                  <a:lnTo>
                    <a:pt x="170" y="19"/>
                  </a:lnTo>
                  <a:lnTo>
                    <a:pt x="174" y="23"/>
                  </a:lnTo>
                  <a:lnTo>
                    <a:pt x="177" y="28"/>
                  </a:lnTo>
                  <a:lnTo>
                    <a:pt x="179" y="34"/>
                  </a:lnTo>
                  <a:lnTo>
                    <a:pt x="181" y="39"/>
                  </a:lnTo>
                  <a:lnTo>
                    <a:pt x="182" y="44"/>
                  </a:lnTo>
                  <a:lnTo>
                    <a:pt x="183" y="49"/>
                  </a:lnTo>
                  <a:lnTo>
                    <a:pt x="183" y="54"/>
                  </a:lnTo>
                  <a:lnTo>
                    <a:pt x="183" y="54"/>
                  </a:lnTo>
                  <a:lnTo>
                    <a:pt x="183" y="61"/>
                  </a:lnTo>
                  <a:lnTo>
                    <a:pt x="182" y="66"/>
                  </a:lnTo>
                  <a:lnTo>
                    <a:pt x="181" y="71"/>
                  </a:lnTo>
                  <a:lnTo>
                    <a:pt x="179" y="76"/>
                  </a:lnTo>
                  <a:lnTo>
                    <a:pt x="177" y="81"/>
                  </a:lnTo>
                  <a:lnTo>
                    <a:pt x="174" y="85"/>
                  </a:lnTo>
                  <a:lnTo>
                    <a:pt x="170" y="89"/>
                  </a:lnTo>
                  <a:lnTo>
                    <a:pt x="166" y="93"/>
                  </a:lnTo>
                  <a:lnTo>
                    <a:pt x="163" y="97"/>
                  </a:lnTo>
                  <a:lnTo>
                    <a:pt x="159" y="101"/>
                  </a:lnTo>
                  <a:lnTo>
                    <a:pt x="154" y="103"/>
                  </a:lnTo>
                  <a:lnTo>
                    <a:pt x="150" y="106"/>
                  </a:lnTo>
                  <a:lnTo>
                    <a:pt x="144" y="107"/>
                  </a:lnTo>
                  <a:lnTo>
                    <a:pt x="138" y="109"/>
                  </a:lnTo>
                  <a:lnTo>
                    <a:pt x="133" y="110"/>
                  </a:lnTo>
                  <a:lnTo>
                    <a:pt x="128" y="110"/>
                  </a:lnTo>
                  <a:lnTo>
                    <a:pt x="121" y="110"/>
                  </a:lnTo>
                  <a:lnTo>
                    <a:pt x="116" y="109"/>
                  </a:lnTo>
                  <a:lnTo>
                    <a:pt x="111" y="107"/>
                  </a:lnTo>
                  <a:lnTo>
                    <a:pt x="106" y="106"/>
                  </a:lnTo>
                  <a:lnTo>
                    <a:pt x="101" y="103"/>
                  </a:lnTo>
                  <a:lnTo>
                    <a:pt x="95" y="101"/>
                  </a:lnTo>
                  <a:lnTo>
                    <a:pt x="91" y="97"/>
                  </a:lnTo>
                  <a:lnTo>
                    <a:pt x="88" y="93"/>
                  </a:lnTo>
                  <a:lnTo>
                    <a:pt x="84" y="89"/>
                  </a:lnTo>
                  <a:lnTo>
                    <a:pt x="80" y="85"/>
                  </a:lnTo>
                  <a:lnTo>
                    <a:pt x="77" y="81"/>
                  </a:lnTo>
                  <a:lnTo>
                    <a:pt x="75" y="76"/>
                  </a:lnTo>
                  <a:lnTo>
                    <a:pt x="73" y="71"/>
                  </a:lnTo>
                  <a:lnTo>
                    <a:pt x="72" y="66"/>
                  </a:lnTo>
                  <a:lnTo>
                    <a:pt x="71" y="61"/>
                  </a:lnTo>
                  <a:lnTo>
                    <a:pt x="71" y="54"/>
                  </a:lnTo>
                  <a:lnTo>
                    <a:pt x="71" y="54"/>
                  </a:lnTo>
                  <a:close/>
                </a:path>
              </a:pathLst>
            </a:custGeom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10"/>
            <p:cNvSpPr>
              <a:spLocks noEditPoints="1"/>
            </p:cNvSpPr>
            <p:nvPr/>
          </p:nvSpPr>
          <p:spPr bwMode="auto">
            <a:xfrm>
              <a:off x="8164757" y="6256547"/>
              <a:ext cx="203200" cy="460375"/>
            </a:xfrm>
            <a:custGeom>
              <a:avLst/>
              <a:gdLst>
                <a:gd name="T0" fmla="*/ 142 w 254"/>
                <a:gd name="T1" fmla="*/ 559 h 579"/>
                <a:gd name="T2" fmla="*/ 159 w 254"/>
                <a:gd name="T3" fmla="*/ 577 h 579"/>
                <a:gd name="T4" fmla="*/ 174 w 254"/>
                <a:gd name="T5" fmla="*/ 579 h 579"/>
                <a:gd name="T6" fmla="*/ 194 w 254"/>
                <a:gd name="T7" fmla="*/ 570 h 579"/>
                <a:gd name="T8" fmla="*/ 203 w 254"/>
                <a:gd name="T9" fmla="*/ 551 h 579"/>
                <a:gd name="T10" fmla="*/ 204 w 254"/>
                <a:gd name="T11" fmla="*/ 171 h 579"/>
                <a:gd name="T12" fmla="*/ 210 w 254"/>
                <a:gd name="T13" fmla="*/ 165 h 579"/>
                <a:gd name="T14" fmla="*/ 217 w 254"/>
                <a:gd name="T15" fmla="*/ 171 h 579"/>
                <a:gd name="T16" fmla="*/ 217 w 254"/>
                <a:gd name="T17" fmla="*/ 328 h 579"/>
                <a:gd name="T18" fmla="*/ 225 w 254"/>
                <a:gd name="T19" fmla="*/ 340 h 579"/>
                <a:gd name="T20" fmla="*/ 239 w 254"/>
                <a:gd name="T21" fmla="*/ 344 h 579"/>
                <a:gd name="T22" fmla="*/ 251 w 254"/>
                <a:gd name="T23" fmla="*/ 336 h 579"/>
                <a:gd name="T24" fmla="*/ 254 w 254"/>
                <a:gd name="T25" fmla="*/ 326 h 579"/>
                <a:gd name="T26" fmla="*/ 251 w 254"/>
                <a:gd name="T27" fmla="*/ 132 h 579"/>
                <a:gd name="T28" fmla="*/ 239 w 254"/>
                <a:gd name="T29" fmla="*/ 124 h 579"/>
                <a:gd name="T30" fmla="*/ 15 w 254"/>
                <a:gd name="T31" fmla="*/ 124 h 579"/>
                <a:gd name="T32" fmla="*/ 3 w 254"/>
                <a:gd name="T33" fmla="*/ 132 h 579"/>
                <a:gd name="T34" fmla="*/ 0 w 254"/>
                <a:gd name="T35" fmla="*/ 326 h 579"/>
                <a:gd name="T36" fmla="*/ 6 w 254"/>
                <a:gd name="T37" fmla="*/ 339 h 579"/>
                <a:gd name="T38" fmla="*/ 19 w 254"/>
                <a:gd name="T39" fmla="*/ 344 h 579"/>
                <a:gd name="T40" fmla="*/ 32 w 254"/>
                <a:gd name="T41" fmla="*/ 339 h 579"/>
                <a:gd name="T42" fmla="*/ 38 w 254"/>
                <a:gd name="T43" fmla="*/ 326 h 579"/>
                <a:gd name="T44" fmla="*/ 38 w 254"/>
                <a:gd name="T45" fmla="*/ 168 h 579"/>
                <a:gd name="T46" fmla="*/ 46 w 254"/>
                <a:gd name="T47" fmla="*/ 165 h 579"/>
                <a:gd name="T48" fmla="*/ 51 w 254"/>
                <a:gd name="T49" fmla="*/ 171 h 579"/>
                <a:gd name="T50" fmla="*/ 51 w 254"/>
                <a:gd name="T51" fmla="*/ 554 h 579"/>
                <a:gd name="T52" fmla="*/ 64 w 254"/>
                <a:gd name="T53" fmla="*/ 573 h 579"/>
                <a:gd name="T54" fmla="*/ 82 w 254"/>
                <a:gd name="T55" fmla="*/ 579 h 579"/>
                <a:gd name="T56" fmla="*/ 101 w 254"/>
                <a:gd name="T57" fmla="*/ 574 h 579"/>
                <a:gd name="T58" fmla="*/ 113 w 254"/>
                <a:gd name="T59" fmla="*/ 554 h 579"/>
                <a:gd name="T60" fmla="*/ 115 w 254"/>
                <a:gd name="T61" fmla="*/ 350 h 579"/>
                <a:gd name="T62" fmla="*/ 119 w 254"/>
                <a:gd name="T63" fmla="*/ 341 h 579"/>
                <a:gd name="T64" fmla="*/ 128 w 254"/>
                <a:gd name="T65" fmla="*/ 338 h 579"/>
                <a:gd name="T66" fmla="*/ 135 w 254"/>
                <a:gd name="T67" fmla="*/ 341 h 579"/>
                <a:gd name="T68" fmla="*/ 141 w 254"/>
                <a:gd name="T69" fmla="*/ 350 h 579"/>
                <a:gd name="T70" fmla="*/ 141 w 254"/>
                <a:gd name="T71" fmla="*/ 547 h 579"/>
                <a:gd name="T72" fmla="*/ 73 w 254"/>
                <a:gd name="T73" fmla="*/ 39 h 579"/>
                <a:gd name="T74" fmla="*/ 84 w 254"/>
                <a:gd name="T75" fmla="*/ 19 h 579"/>
                <a:gd name="T76" fmla="*/ 101 w 254"/>
                <a:gd name="T77" fmla="*/ 6 h 579"/>
                <a:gd name="T78" fmla="*/ 121 w 254"/>
                <a:gd name="T79" fmla="*/ 0 h 579"/>
                <a:gd name="T80" fmla="*/ 144 w 254"/>
                <a:gd name="T81" fmla="*/ 2 h 579"/>
                <a:gd name="T82" fmla="*/ 163 w 254"/>
                <a:gd name="T83" fmla="*/ 12 h 579"/>
                <a:gd name="T84" fmla="*/ 177 w 254"/>
                <a:gd name="T85" fmla="*/ 28 h 579"/>
                <a:gd name="T86" fmla="*/ 183 w 254"/>
                <a:gd name="T87" fmla="*/ 49 h 579"/>
                <a:gd name="T88" fmla="*/ 182 w 254"/>
                <a:gd name="T89" fmla="*/ 66 h 579"/>
                <a:gd name="T90" fmla="*/ 174 w 254"/>
                <a:gd name="T91" fmla="*/ 85 h 579"/>
                <a:gd name="T92" fmla="*/ 159 w 254"/>
                <a:gd name="T93" fmla="*/ 101 h 579"/>
                <a:gd name="T94" fmla="*/ 138 w 254"/>
                <a:gd name="T95" fmla="*/ 109 h 579"/>
                <a:gd name="T96" fmla="*/ 116 w 254"/>
                <a:gd name="T97" fmla="*/ 109 h 579"/>
                <a:gd name="T98" fmla="*/ 95 w 254"/>
                <a:gd name="T99" fmla="*/ 101 h 579"/>
                <a:gd name="T100" fmla="*/ 80 w 254"/>
                <a:gd name="T101" fmla="*/ 85 h 579"/>
                <a:gd name="T102" fmla="*/ 72 w 254"/>
                <a:gd name="T103" fmla="*/ 66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4" h="579">
                  <a:moveTo>
                    <a:pt x="141" y="547"/>
                  </a:moveTo>
                  <a:lnTo>
                    <a:pt x="141" y="550"/>
                  </a:lnTo>
                  <a:lnTo>
                    <a:pt x="141" y="554"/>
                  </a:lnTo>
                  <a:lnTo>
                    <a:pt x="142" y="559"/>
                  </a:lnTo>
                  <a:lnTo>
                    <a:pt x="144" y="565"/>
                  </a:lnTo>
                  <a:lnTo>
                    <a:pt x="148" y="569"/>
                  </a:lnTo>
                  <a:lnTo>
                    <a:pt x="154" y="573"/>
                  </a:lnTo>
                  <a:lnTo>
                    <a:pt x="159" y="577"/>
                  </a:lnTo>
                  <a:lnTo>
                    <a:pt x="165" y="578"/>
                  </a:lnTo>
                  <a:lnTo>
                    <a:pt x="168" y="579"/>
                  </a:lnTo>
                  <a:lnTo>
                    <a:pt x="172" y="579"/>
                  </a:lnTo>
                  <a:lnTo>
                    <a:pt x="174" y="579"/>
                  </a:lnTo>
                  <a:lnTo>
                    <a:pt x="178" y="578"/>
                  </a:lnTo>
                  <a:lnTo>
                    <a:pt x="183" y="577"/>
                  </a:lnTo>
                  <a:lnTo>
                    <a:pt x="190" y="574"/>
                  </a:lnTo>
                  <a:lnTo>
                    <a:pt x="194" y="570"/>
                  </a:lnTo>
                  <a:lnTo>
                    <a:pt x="198" y="565"/>
                  </a:lnTo>
                  <a:lnTo>
                    <a:pt x="201" y="560"/>
                  </a:lnTo>
                  <a:lnTo>
                    <a:pt x="203" y="554"/>
                  </a:lnTo>
                  <a:lnTo>
                    <a:pt x="203" y="551"/>
                  </a:lnTo>
                  <a:lnTo>
                    <a:pt x="204" y="548"/>
                  </a:lnTo>
                  <a:lnTo>
                    <a:pt x="204" y="547"/>
                  </a:lnTo>
                  <a:lnTo>
                    <a:pt x="204" y="171"/>
                  </a:lnTo>
                  <a:lnTo>
                    <a:pt x="204" y="171"/>
                  </a:lnTo>
                  <a:lnTo>
                    <a:pt x="204" y="168"/>
                  </a:lnTo>
                  <a:lnTo>
                    <a:pt x="205" y="167"/>
                  </a:lnTo>
                  <a:lnTo>
                    <a:pt x="208" y="165"/>
                  </a:lnTo>
                  <a:lnTo>
                    <a:pt x="210" y="165"/>
                  </a:lnTo>
                  <a:lnTo>
                    <a:pt x="212" y="165"/>
                  </a:lnTo>
                  <a:lnTo>
                    <a:pt x="214" y="167"/>
                  </a:lnTo>
                  <a:lnTo>
                    <a:pt x="216" y="168"/>
                  </a:lnTo>
                  <a:lnTo>
                    <a:pt x="217" y="171"/>
                  </a:lnTo>
                  <a:lnTo>
                    <a:pt x="217" y="171"/>
                  </a:lnTo>
                  <a:lnTo>
                    <a:pt x="217" y="171"/>
                  </a:lnTo>
                  <a:lnTo>
                    <a:pt x="217" y="326"/>
                  </a:lnTo>
                  <a:lnTo>
                    <a:pt x="217" y="328"/>
                  </a:lnTo>
                  <a:lnTo>
                    <a:pt x="218" y="332"/>
                  </a:lnTo>
                  <a:lnTo>
                    <a:pt x="220" y="336"/>
                  </a:lnTo>
                  <a:lnTo>
                    <a:pt x="222" y="339"/>
                  </a:lnTo>
                  <a:lnTo>
                    <a:pt x="225" y="340"/>
                  </a:lnTo>
                  <a:lnTo>
                    <a:pt x="229" y="343"/>
                  </a:lnTo>
                  <a:lnTo>
                    <a:pt x="231" y="344"/>
                  </a:lnTo>
                  <a:lnTo>
                    <a:pt x="235" y="344"/>
                  </a:lnTo>
                  <a:lnTo>
                    <a:pt x="239" y="344"/>
                  </a:lnTo>
                  <a:lnTo>
                    <a:pt x="243" y="343"/>
                  </a:lnTo>
                  <a:lnTo>
                    <a:pt x="245" y="340"/>
                  </a:lnTo>
                  <a:lnTo>
                    <a:pt x="249" y="339"/>
                  </a:lnTo>
                  <a:lnTo>
                    <a:pt x="251" y="336"/>
                  </a:lnTo>
                  <a:lnTo>
                    <a:pt x="253" y="332"/>
                  </a:lnTo>
                  <a:lnTo>
                    <a:pt x="254" y="328"/>
                  </a:lnTo>
                  <a:lnTo>
                    <a:pt x="254" y="326"/>
                  </a:lnTo>
                  <a:lnTo>
                    <a:pt x="254" y="326"/>
                  </a:lnTo>
                  <a:lnTo>
                    <a:pt x="254" y="142"/>
                  </a:lnTo>
                  <a:lnTo>
                    <a:pt x="254" y="138"/>
                  </a:lnTo>
                  <a:lnTo>
                    <a:pt x="253" y="134"/>
                  </a:lnTo>
                  <a:lnTo>
                    <a:pt x="251" y="132"/>
                  </a:lnTo>
                  <a:lnTo>
                    <a:pt x="249" y="129"/>
                  </a:lnTo>
                  <a:lnTo>
                    <a:pt x="245" y="127"/>
                  </a:lnTo>
                  <a:lnTo>
                    <a:pt x="243" y="125"/>
                  </a:lnTo>
                  <a:lnTo>
                    <a:pt x="239" y="124"/>
                  </a:lnTo>
                  <a:lnTo>
                    <a:pt x="235" y="124"/>
                  </a:lnTo>
                  <a:lnTo>
                    <a:pt x="235" y="124"/>
                  </a:lnTo>
                  <a:lnTo>
                    <a:pt x="19" y="124"/>
                  </a:lnTo>
                  <a:lnTo>
                    <a:pt x="15" y="124"/>
                  </a:lnTo>
                  <a:lnTo>
                    <a:pt x="11" y="125"/>
                  </a:lnTo>
                  <a:lnTo>
                    <a:pt x="9" y="127"/>
                  </a:lnTo>
                  <a:lnTo>
                    <a:pt x="6" y="129"/>
                  </a:lnTo>
                  <a:lnTo>
                    <a:pt x="3" y="132"/>
                  </a:lnTo>
                  <a:lnTo>
                    <a:pt x="1" y="134"/>
                  </a:lnTo>
                  <a:lnTo>
                    <a:pt x="0" y="138"/>
                  </a:lnTo>
                  <a:lnTo>
                    <a:pt x="0" y="142"/>
                  </a:lnTo>
                  <a:lnTo>
                    <a:pt x="0" y="326"/>
                  </a:lnTo>
                  <a:lnTo>
                    <a:pt x="0" y="328"/>
                  </a:lnTo>
                  <a:lnTo>
                    <a:pt x="1" y="332"/>
                  </a:lnTo>
                  <a:lnTo>
                    <a:pt x="3" y="336"/>
                  </a:lnTo>
                  <a:lnTo>
                    <a:pt x="6" y="339"/>
                  </a:lnTo>
                  <a:lnTo>
                    <a:pt x="9" y="340"/>
                  </a:lnTo>
                  <a:lnTo>
                    <a:pt x="11" y="343"/>
                  </a:lnTo>
                  <a:lnTo>
                    <a:pt x="15" y="344"/>
                  </a:lnTo>
                  <a:lnTo>
                    <a:pt x="19" y="344"/>
                  </a:lnTo>
                  <a:lnTo>
                    <a:pt x="23" y="344"/>
                  </a:lnTo>
                  <a:lnTo>
                    <a:pt x="27" y="343"/>
                  </a:lnTo>
                  <a:lnTo>
                    <a:pt x="29" y="340"/>
                  </a:lnTo>
                  <a:lnTo>
                    <a:pt x="32" y="339"/>
                  </a:lnTo>
                  <a:lnTo>
                    <a:pt x="35" y="336"/>
                  </a:lnTo>
                  <a:lnTo>
                    <a:pt x="36" y="332"/>
                  </a:lnTo>
                  <a:lnTo>
                    <a:pt x="37" y="328"/>
                  </a:lnTo>
                  <a:lnTo>
                    <a:pt x="38" y="326"/>
                  </a:lnTo>
                  <a:lnTo>
                    <a:pt x="38" y="326"/>
                  </a:lnTo>
                  <a:lnTo>
                    <a:pt x="38" y="326"/>
                  </a:lnTo>
                  <a:lnTo>
                    <a:pt x="38" y="171"/>
                  </a:lnTo>
                  <a:lnTo>
                    <a:pt x="38" y="168"/>
                  </a:lnTo>
                  <a:lnTo>
                    <a:pt x="40" y="167"/>
                  </a:lnTo>
                  <a:lnTo>
                    <a:pt x="42" y="165"/>
                  </a:lnTo>
                  <a:lnTo>
                    <a:pt x="45" y="165"/>
                  </a:lnTo>
                  <a:lnTo>
                    <a:pt x="46" y="165"/>
                  </a:lnTo>
                  <a:lnTo>
                    <a:pt x="49" y="167"/>
                  </a:lnTo>
                  <a:lnTo>
                    <a:pt x="50" y="168"/>
                  </a:lnTo>
                  <a:lnTo>
                    <a:pt x="51" y="171"/>
                  </a:lnTo>
                  <a:lnTo>
                    <a:pt x="51" y="171"/>
                  </a:lnTo>
                  <a:lnTo>
                    <a:pt x="51" y="171"/>
                  </a:lnTo>
                  <a:lnTo>
                    <a:pt x="51" y="547"/>
                  </a:lnTo>
                  <a:lnTo>
                    <a:pt x="51" y="550"/>
                  </a:lnTo>
                  <a:lnTo>
                    <a:pt x="51" y="554"/>
                  </a:lnTo>
                  <a:lnTo>
                    <a:pt x="53" y="559"/>
                  </a:lnTo>
                  <a:lnTo>
                    <a:pt x="57" y="565"/>
                  </a:lnTo>
                  <a:lnTo>
                    <a:pt x="59" y="569"/>
                  </a:lnTo>
                  <a:lnTo>
                    <a:pt x="64" y="573"/>
                  </a:lnTo>
                  <a:lnTo>
                    <a:pt x="69" y="577"/>
                  </a:lnTo>
                  <a:lnTo>
                    <a:pt x="76" y="578"/>
                  </a:lnTo>
                  <a:lnTo>
                    <a:pt x="79" y="579"/>
                  </a:lnTo>
                  <a:lnTo>
                    <a:pt x="82" y="579"/>
                  </a:lnTo>
                  <a:lnTo>
                    <a:pt x="85" y="579"/>
                  </a:lnTo>
                  <a:lnTo>
                    <a:pt x="89" y="578"/>
                  </a:lnTo>
                  <a:lnTo>
                    <a:pt x="94" y="577"/>
                  </a:lnTo>
                  <a:lnTo>
                    <a:pt x="101" y="574"/>
                  </a:lnTo>
                  <a:lnTo>
                    <a:pt x="104" y="570"/>
                  </a:lnTo>
                  <a:lnTo>
                    <a:pt x="108" y="565"/>
                  </a:lnTo>
                  <a:lnTo>
                    <a:pt x="112" y="560"/>
                  </a:lnTo>
                  <a:lnTo>
                    <a:pt x="113" y="554"/>
                  </a:lnTo>
                  <a:lnTo>
                    <a:pt x="115" y="551"/>
                  </a:lnTo>
                  <a:lnTo>
                    <a:pt x="115" y="548"/>
                  </a:lnTo>
                  <a:lnTo>
                    <a:pt x="115" y="547"/>
                  </a:lnTo>
                  <a:lnTo>
                    <a:pt x="115" y="350"/>
                  </a:lnTo>
                  <a:lnTo>
                    <a:pt x="115" y="348"/>
                  </a:lnTo>
                  <a:lnTo>
                    <a:pt x="116" y="345"/>
                  </a:lnTo>
                  <a:lnTo>
                    <a:pt x="116" y="343"/>
                  </a:lnTo>
                  <a:lnTo>
                    <a:pt x="119" y="341"/>
                  </a:lnTo>
                  <a:lnTo>
                    <a:pt x="120" y="340"/>
                  </a:lnTo>
                  <a:lnTo>
                    <a:pt x="123" y="339"/>
                  </a:lnTo>
                  <a:lnTo>
                    <a:pt x="125" y="338"/>
                  </a:lnTo>
                  <a:lnTo>
                    <a:pt x="128" y="338"/>
                  </a:lnTo>
                  <a:lnTo>
                    <a:pt x="130" y="338"/>
                  </a:lnTo>
                  <a:lnTo>
                    <a:pt x="132" y="339"/>
                  </a:lnTo>
                  <a:lnTo>
                    <a:pt x="134" y="340"/>
                  </a:lnTo>
                  <a:lnTo>
                    <a:pt x="135" y="341"/>
                  </a:lnTo>
                  <a:lnTo>
                    <a:pt x="138" y="343"/>
                  </a:lnTo>
                  <a:lnTo>
                    <a:pt x="139" y="345"/>
                  </a:lnTo>
                  <a:lnTo>
                    <a:pt x="139" y="348"/>
                  </a:lnTo>
                  <a:lnTo>
                    <a:pt x="141" y="350"/>
                  </a:lnTo>
                  <a:lnTo>
                    <a:pt x="141" y="350"/>
                  </a:lnTo>
                  <a:lnTo>
                    <a:pt x="141" y="350"/>
                  </a:lnTo>
                  <a:lnTo>
                    <a:pt x="141" y="547"/>
                  </a:lnTo>
                  <a:lnTo>
                    <a:pt x="141" y="547"/>
                  </a:lnTo>
                  <a:close/>
                  <a:moveTo>
                    <a:pt x="71" y="54"/>
                  </a:moveTo>
                  <a:lnTo>
                    <a:pt x="71" y="49"/>
                  </a:lnTo>
                  <a:lnTo>
                    <a:pt x="72" y="44"/>
                  </a:lnTo>
                  <a:lnTo>
                    <a:pt x="73" y="39"/>
                  </a:lnTo>
                  <a:lnTo>
                    <a:pt x="75" y="34"/>
                  </a:lnTo>
                  <a:lnTo>
                    <a:pt x="77" y="28"/>
                  </a:lnTo>
                  <a:lnTo>
                    <a:pt x="80" y="23"/>
                  </a:lnTo>
                  <a:lnTo>
                    <a:pt x="84" y="19"/>
                  </a:lnTo>
                  <a:lnTo>
                    <a:pt x="88" y="15"/>
                  </a:lnTo>
                  <a:lnTo>
                    <a:pt x="91" y="12"/>
                  </a:lnTo>
                  <a:lnTo>
                    <a:pt x="95" y="9"/>
                  </a:lnTo>
                  <a:lnTo>
                    <a:pt x="101" y="6"/>
                  </a:lnTo>
                  <a:lnTo>
                    <a:pt x="106" y="4"/>
                  </a:lnTo>
                  <a:lnTo>
                    <a:pt x="111" y="2"/>
                  </a:lnTo>
                  <a:lnTo>
                    <a:pt x="116" y="1"/>
                  </a:lnTo>
                  <a:lnTo>
                    <a:pt x="121" y="0"/>
                  </a:lnTo>
                  <a:lnTo>
                    <a:pt x="128" y="0"/>
                  </a:lnTo>
                  <a:lnTo>
                    <a:pt x="133" y="0"/>
                  </a:lnTo>
                  <a:lnTo>
                    <a:pt x="138" y="1"/>
                  </a:lnTo>
                  <a:lnTo>
                    <a:pt x="144" y="2"/>
                  </a:lnTo>
                  <a:lnTo>
                    <a:pt x="150" y="4"/>
                  </a:lnTo>
                  <a:lnTo>
                    <a:pt x="154" y="6"/>
                  </a:lnTo>
                  <a:lnTo>
                    <a:pt x="159" y="9"/>
                  </a:lnTo>
                  <a:lnTo>
                    <a:pt x="163" y="12"/>
                  </a:lnTo>
                  <a:lnTo>
                    <a:pt x="166" y="15"/>
                  </a:lnTo>
                  <a:lnTo>
                    <a:pt x="170" y="19"/>
                  </a:lnTo>
                  <a:lnTo>
                    <a:pt x="174" y="23"/>
                  </a:lnTo>
                  <a:lnTo>
                    <a:pt x="177" y="28"/>
                  </a:lnTo>
                  <a:lnTo>
                    <a:pt x="179" y="34"/>
                  </a:lnTo>
                  <a:lnTo>
                    <a:pt x="181" y="39"/>
                  </a:lnTo>
                  <a:lnTo>
                    <a:pt x="182" y="44"/>
                  </a:lnTo>
                  <a:lnTo>
                    <a:pt x="183" y="49"/>
                  </a:lnTo>
                  <a:lnTo>
                    <a:pt x="183" y="54"/>
                  </a:lnTo>
                  <a:lnTo>
                    <a:pt x="183" y="54"/>
                  </a:lnTo>
                  <a:lnTo>
                    <a:pt x="183" y="61"/>
                  </a:lnTo>
                  <a:lnTo>
                    <a:pt x="182" y="66"/>
                  </a:lnTo>
                  <a:lnTo>
                    <a:pt x="181" y="71"/>
                  </a:lnTo>
                  <a:lnTo>
                    <a:pt x="179" y="76"/>
                  </a:lnTo>
                  <a:lnTo>
                    <a:pt x="177" y="81"/>
                  </a:lnTo>
                  <a:lnTo>
                    <a:pt x="174" y="85"/>
                  </a:lnTo>
                  <a:lnTo>
                    <a:pt x="170" y="89"/>
                  </a:lnTo>
                  <a:lnTo>
                    <a:pt x="166" y="93"/>
                  </a:lnTo>
                  <a:lnTo>
                    <a:pt x="163" y="97"/>
                  </a:lnTo>
                  <a:lnTo>
                    <a:pt x="159" y="101"/>
                  </a:lnTo>
                  <a:lnTo>
                    <a:pt x="154" y="103"/>
                  </a:lnTo>
                  <a:lnTo>
                    <a:pt x="150" y="106"/>
                  </a:lnTo>
                  <a:lnTo>
                    <a:pt x="144" y="107"/>
                  </a:lnTo>
                  <a:lnTo>
                    <a:pt x="138" y="109"/>
                  </a:lnTo>
                  <a:lnTo>
                    <a:pt x="133" y="110"/>
                  </a:lnTo>
                  <a:lnTo>
                    <a:pt x="128" y="110"/>
                  </a:lnTo>
                  <a:lnTo>
                    <a:pt x="121" y="110"/>
                  </a:lnTo>
                  <a:lnTo>
                    <a:pt x="116" y="109"/>
                  </a:lnTo>
                  <a:lnTo>
                    <a:pt x="111" y="107"/>
                  </a:lnTo>
                  <a:lnTo>
                    <a:pt x="106" y="106"/>
                  </a:lnTo>
                  <a:lnTo>
                    <a:pt x="101" y="103"/>
                  </a:lnTo>
                  <a:lnTo>
                    <a:pt x="95" y="101"/>
                  </a:lnTo>
                  <a:lnTo>
                    <a:pt x="91" y="97"/>
                  </a:lnTo>
                  <a:lnTo>
                    <a:pt x="88" y="93"/>
                  </a:lnTo>
                  <a:lnTo>
                    <a:pt x="84" y="89"/>
                  </a:lnTo>
                  <a:lnTo>
                    <a:pt x="80" y="85"/>
                  </a:lnTo>
                  <a:lnTo>
                    <a:pt x="77" y="81"/>
                  </a:lnTo>
                  <a:lnTo>
                    <a:pt x="75" y="76"/>
                  </a:lnTo>
                  <a:lnTo>
                    <a:pt x="73" y="71"/>
                  </a:lnTo>
                  <a:lnTo>
                    <a:pt x="72" y="66"/>
                  </a:lnTo>
                  <a:lnTo>
                    <a:pt x="71" y="61"/>
                  </a:lnTo>
                  <a:lnTo>
                    <a:pt x="71" y="54"/>
                  </a:lnTo>
                  <a:lnTo>
                    <a:pt x="71" y="54"/>
                  </a:lnTo>
                  <a:close/>
                </a:path>
              </a:pathLst>
            </a:custGeom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10"/>
            <p:cNvSpPr>
              <a:spLocks noEditPoints="1"/>
            </p:cNvSpPr>
            <p:nvPr/>
          </p:nvSpPr>
          <p:spPr bwMode="auto">
            <a:xfrm>
              <a:off x="5600913" y="6174855"/>
              <a:ext cx="203200" cy="460375"/>
            </a:xfrm>
            <a:custGeom>
              <a:avLst/>
              <a:gdLst>
                <a:gd name="T0" fmla="*/ 142 w 254"/>
                <a:gd name="T1" fmla="*/ 559 h 579"/>
                <a:gd name="T2" fmla="*/ 159 w 254"/>
                <a:gd name="T3" fmla="*/ 577 h 579"/>
                <a:gd name="T4" fmla="*/ 174 w 254"/>
                <a:gd name="T5" fmla="*/ 579 h 579"/>
                <a:gd name="T6" fmla="*/ 194 w 254"/>
                <a:gd name="T7" fmla="*/ 570 h 579"/>
                <a:gd name="T8" fmla="*/ 203 w 254"/>
                <a:gd name="T9" fmla="*/ 551 h 579"/>
                <a:gd name="T10" fmla="*/ 204 w 254"/>
                <a:gd name="T11" fmla="*/ 171 h 579"/>
                <a:gd name="T12" fmla="*/ 210 w 254"/>
                <a:gd name="T13" fmla="*/ 165 h 579"/>
                <a:gd name="T14" fmla="*/ 217 w 254"/>
                <a:gd name="T15" fmla="*/ 171 h 579"/>
                <a:gd name="T16" fmla="*/ 217 w 254"/>
                <a:gd name="T17" fmla="*/ 328 h 579"/>
                <a:gd name="T18" fmla="*/ 225 w 254"/>
                <a:gd name="T19" fmla="*/ 340 h 579"/>
                <a:gd name="T20" fmla="*/ 239 w 254"/>
                <a:gd name="T21" fmla="*/ 344 h 579"/>
                <a:gd name="T22" fmla="*/ 251 w 254"/>
                <a:gd name="T23" fmla="*/ 336 h 579"/>
                <a:gd name="T24" fmla="*/ 254 w 254"/>
                <a:gd name="T25" fmla="*/ 326 h 579"/>
                <a:gd name="T26" fmla="*/ 251 w 254"/>
                <a:gd name="T27" fmla="*/ 132 h 579"/>
                <a:gd name="T28" fmla="*/ 239 w 254"/>
                <a:gd name="T29" fmla="*/ 124 h 579"/>
                <a:gd name="T30" fmla="*/ 15 w 254"/>
                <a:gd name="T31" fmla="*/ 124 h 579"/>
                <a:gd name="T32" fmla="*/ 3 w 254"/>
                <a:gd name="T33" fmla="*/ 132 h 579"/>
                <a:gd name="T34" fmla="*/ 0 w 254"/>
                <a:gd name="T35" fmla="*/ 326 h 579"/>
                <a:gd name="T36" fmla="*/ 6 w 254"/>
                <a:gd name="T37" fmla="*/ 339 h 579"/>
                <a:gd name="T38" fmla="*/ 19 w 254"/>
                <a:gd name="T39" fmla="*/ 344 h 579"/>
                <a:gd name="T40" fmla="*/ 32 w 254"/>
                <a:gd name="T41" fmla="*/ 339 h 579"/>
                <a:gd name="T42" fmla="*/ 38 w 254"/>
                <a:gd name="T43" fmla="*/ 326 h 579"/>
                <a:gd name="T44" fmla="*/ 38 w 254"/>
                <a:gd name="T45" fmla="*/ 168 h 579"/>
                <a:gd name="T46" fmla="*/ 46 w 254"/>
                <a:gd name="T47" fmla="*/ 165 h 579"/>
                <a:gd name="T48" fmla="*/ 51 w 254"/>
                <a:gd name="T49" fmla="*/ 171 h 579"/>
                <a:gd name="T50" fmla="*/ 51 w 254"/>
                <a:gd name="T51" fmla="*/ 554 h 579"/>
                <a:gd name="T52" fmla="*/ 64 w 254"/>
                <a:gd name="T53" fmla="*/ 573 h 579"/>
                <a:gd name="T54" fmla="*/ 82 w 254"/>
                <a:gd name="T55" fmla="*/ 579 h 579"/>
                <a:gd name="T56" fmla="*/ 101 w 254"/>
                <a:gd name="T57" fmla="*/ 574 h 579"/>
                <a:gd name="T58" fmla="*/ 113 w 254"/>
                <a:gd name="T59" fmla="*/ 554 h 579"/>
                <a:gd name="T60" fmla="*/ 115 w 254"/>
                <a:gd name="T61" fmla="*/ 350 h 579"/>
                <a:gd name="T62" fmla="*/ 119 w 254"/>
                <a:gd name="T63" fmla="*/ 341 h 579"/>
                <a:gd name="T64" fmla="*/ 128 w 254"/>
                <a:gd name="T65" fmla="*/ 338 h 579"/>
                <a:gd name="T66" fmla="*/ 135 w 254"/>
                <a:gd name="T67" fmla="*/ 341 h 579"/>
                <a:gd name="T68" fmla="*/ 141 w 254"/>
                <a:gd name="T69" fmla="*/ 350 h 579"/>
                <a:gd name="T70" fmla="*/ 141 w 254"/>
                <a:gd name="T71" fmla="*/ 547 h 579"/>
                <a:gd name="T72" fmla="*/ 73 w 254"/>
                <a:gd name="T73" fmla="*/ 39 h 579"/>
                <a:gd name="T74" fmla="*/ 84 w 254"/>
                <a:gd name="T75" fmla="*/ 19 h 579"/>
                <a:gd name="T76" fmla="*/ 101 w 254"/>
                <a:gd name="T77" fmla="*/ 6 h 579"/>
                <a:gd name="T78" fmla="*/ 121 w 254"/>
                <a:gd name="T79" fmla="*/ 0 h 579"/>
                <a:gd name="T80" fmla="*/ 144 w 254"/>
                <a:gd name="T81" fmla="*/ 2 h 579"/>
                <a:gd name="T82" fmla="*/ 163 w 254"/>
                <a:gd name="T83" fmla="*/ 12 h 579"/>
                <a:gd name="T84" fmla="*/ 177 w 254"/>
                <a:gd name="T85" fmla="*/ 28 h 579"/>
                <a:gd name="T86" fmla="*/ 183 w 254"/>
                <a:gd name="T87" fmla="*/ 49 h 579"/>
                <a:gd name="T88" fmla="*/ 182 w 254"/>
                <a:gd name="T89" fmla="*/ 66 h 579"/>
                <a:gd name="T90" fmla="*/ 174 w 254"/>
                <a:gd name="T91" fmla="*/ 85 h 579"/>
                <a:gd name="T92" fmla="*/ 159 w 254"/>
                <a:gd name="T93" fmla="*/ 101 h 579"/>
                <a:gd name="T94" fmla="*/ 138 w 254"/>
                <a:gd name="T95" fmla="*/ 109 h 579"/>
                <a:gd name="T96" fmla="*/ 116 w 254"/>
                <a:gd name="T97" fmla="*/ 109 h 579"/>
                <a:gd name="T98" fmla="*/ 95 w 254"/>
                <a:gd name="T99" fmla="*/ 101 h 579"/>
                <a:gd name="T100" fmla="*/ 80 w 254"/>
                <a:gd name="T101" fmla="*/ 85 h 579"/>
                <a:gd name="T102" fmla="*/ 72 w 254"/>
                <a:gd name="T103" fmla="*/ 66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4" h="579">
                  <a:moveTo>
                    <a:pt x="141" y="547"/>
                  </a:moveTo>
                  <a:lnTo>
                    <a:pt x="141" y="550"/>
                  </a:lnTo>
                  <a:lnTo>
                    <a:pt x="141" y="554"/>
                  </a:lnTo>
                  <a:lnTo>
                    <a:pt x="142" y="559"/>
                  </a:lnTo>
                  <a:lnTo>
                    <a:pt x="144" y="565"/>
                  </a:lnTo>
                  <a:lnTo>
                    <a:pt x="148" y="569"/>
                  </a:lnTo>
                  <a:lnTo>
                    <a:pt x="154" y="573"/>
                  </a:lnTo>
                  <a:lnTo>
                    <a:pt x="159" y="577"/>
                  </a:lnTo>
                  <a:lnTo>
                    <a:pt x="165" y="578"/>
                  </a:lnTo>
                  <a:lnTo>
                    <a:pt x="168" y="579"/>
                  </a:lnTo>
                  <a:lnTo>
                    <a:pt x="172" y="579"/>
                  </a:lnTo>
                  <a:lnTo>
                    <a:pt x="174" y="579"/>
                  </a:lnTo>
                  <a:lnTo>
                    <a:pt x="178" y="578"/>
                  </a:lnTo>
                  <a:lnTo>
                    <a:pt x="183" y="577"/>
                  </a:lnTo>
                  <a:lnTo>
                    <a:pt x="190" y="574"/>
                  </a:lnTo>
                  <a:lnTo>
                    <a:pt x="194" y="570"/>
                  </a:lnTo>
                  <a:lnTo>
                    <a:pt x="198" y="565"/>
                  </a:lnTo>
                  <a:lnTo>
                    <a:pt x="201" y="560"/>
                  </a:lnTo>
                  <a:lnTo>
                    <a:pt x="203" y="554"/>
                  </a:lnTo>
                  <a:lnTo>
                    <a:pt x="203" y="551"/>
                  </a:lnTo>
                  <a:lnTo>
                    <a:pt x="204" y="548"/>
                  </a:lnTo>
                  <a:lnTo>
                    <a:pt x="204" y="547"/>
                  </a:lnTo>
                  <a:lnTo>
                    <a:pt x="204" y="171"/>
                  </a:lnTo>
                  <a:lnTo>
                    <a:pt x="204" y="171"/>
                  </a:lnTo>
                  <a:lnTo>
                    <a:pt x="204" y="168"/>
                  </a:lnTo>
                  <a:lnTo>
                    <a:pt x="205" y="167"/>
                  </a:lnTo>
                  <a:lnTo>
                    <a:pt x="208" y="165"/>
                  </a:lnTo>
                  <a:lnTo>
                    <a:pt x="210" y="165"/>
                  </a:lnTo>
                  <a:lnTo>
                    <a:pt x="212" y="165"/>
                  </a:lnTo>
                  <a:lnTo>
                    <a:pt x="214" y="167"/>
                  </a:lnTo>
                  <a:lnTo>
                    <a:pt x="216" y="168"/>
                  </a:lnTo>
                  <a:lnTo>
                    <a:pt x="217" y="171"/>
                  </a:lnTo>
                  <a:lnTo>
                    <a:pt x="217" y="171"/>
                  </a:lnTo>
                  <a:lnTo>
                    <a:pt x="217" y="171"/>
                  </a:lnTo>
                  <a:lnTo>
                    <a:pt x="217" y="326"/>
                  </a:lnTo>
                  <a:lnTo>
                    <a:pt x="217" y="328"/>
                  </a:lnTo>
                  <a:lnTo>
                    <a:pt x="218" y="332"/>
                  </a:lnTo>
                  <a:lnTo>
                    <a:pt x="220" y="336"/>
                  </a:lnTo>
                  <a:lnTo>
                    <a:pt x="222" y="339"/>
                  </a:lnTo>
                  <a:lnTo>
                    <a:pt x="225" y="340"/>
                  </a:lnTo>
                  <a:lnTo>
                    <a:pt x="229" y="343"/>
                  </a:lnTo>
                  <a:lnTo>
                    <a:pt x="231" y="344"/>
                  </a:lnTo>
                  <a:lnTo>
                    <a:pt x="235" y="344"/>
                  </a:lnTo>
                  <a:lnTo>
                    <a:pt x="239" y="344"/>
                  </a:lnTo>
                  <a:lnTo>
                    <a:pt x="243" y="343"/>
                  </a:lnTo>
                  <a:lnTo>
                    <a:pt x="245" y="340"/>
                  </a:lnTo>
                  <a:lnTo>
                    <a:pt x="249" y="339"/>
                  </a:lnTo>
                  <a:lnTo>
                    <a:pt x="251" y="336"/>
                  </a:lnTo>
                  <a:lnTo>
                    <a:pt x="253" y="332"/>
                  </a:lnTo>
                  <a:lnTo>
                    <a:pt x="254" y="328"/>
                  </a:lnTo>
                  <a:lnTo>
                    <a:pt x="254" y="326"/>
                  </a:lnTo>
                  <a:lnTo>
                    <a:pt x="254" y="326"/>
                  </a:lnTo>
                  <a:lnTo>
                    <a:pt x="254" y="142"/>
                  </a:lnTo>
                  <a:lnTo>
                    <a:pt x="254" y="138"/>
                  </a:lnTo>
                  <a:lnTo>
                    <a:pt x="253" y="134"/>
                  </a:lnTo>
                  <a:lnTo>
                    <a:pt x="251" y="132"/>
                  </a:lnTo>
                  <a:lnTo>
                    <a:pt x="249" y="129"/>
                  </a:lnTo>
                  <a:lnTo>
                    <a:pt x="245" y="127"/>
                  </a:lnTo>
                  <a:lnTo>
                    <a:pt x="243" y="125"/>
                  </a:lnTo>
                  <a:lnTo>
                    <a:pt x="239" y="124"/>
                  </a:lnTo>
                  <a:lnTo>
                    <a:pt x="235" y="124"/>
                  </a:lnTo>
                  <a:lnTo>
                    <a:pt x="235" y="124"/>
                  </a:lnTo>
                  <a:lnTo>
                    <a:pt x="19" y="124"/>
                  </a:lnTo>
                  <a:lnTo>
                    <a:pt x="15" y="124"/>
                  </a:lnTo>
                  <a:lnTo>
                    <a:pt x="11" y="125"/>
                  </a:lnTo>
                  <a:lnTo>
                    <a:pt x="9" y="127"/>
                  </a:lnTo>
                  <a:lnTo>
                    <a:pt x="6" y="129"/>
                  </a:lnTo>
                  <a:lnTo>
                    <a:pt x="3" y="132"/>
                  </a:lnTo>
                  <a:lnTo>
                    <a:pt x="1" y="134"/>
                  </a:lnTo>
                  <a:lnTo>
                    <a:pt x="0" y="138"/>
                  </a:lnTo>
                  <a:lnTo>
                    <a:pt x="0" y="142"/>
                  </a:lnTo>
                  <a:lnTo>
                    <a:pt x="0" y="326"/>
                  </a:lnTo>
                  <a:lnTo>
                    <a:pt x="0" y="328"/>
                  </a:lnTo>
                  <a:lnTo>
                    <a:pt x="1" y="332"/>
                  </a:lnTo>
                  <a:lnTo>
                    <a:pt x="3" y="336"/>
                  </a:lnTo>
                  <a:lnTo>
                    <a:pt x="6" y="339"/>
                  </a:lnTo>
                  <a:lnTo>
                    <a:pt x="9" y="340"/>
                  </a:lnTo>
                  <a:lnTo>
                    <a:pt x="11" y="343"/>
                  </a:lnTo>
                  <a:lnTo>
                    <a:pt x="15" y="344"/>
                  </a:lnTo>
                  <a:lnTo>
                    <a:pt x="19" y="344"/>
                  </a:lnTo>
                  <a:lnTo>
                    <a:pt x="23" y="344"/>
                  </a:lnTo>
                  <a:lnTo>
                    <a:pt x="27" y="343"/>
                  </a:lnTo>
                  <a:lnTo>
                    <a:pt x="29" y="340"/>
                  </a:lnTo>
                  <a:lnTo>
                    <a:pt x="32" y="339"/>
                  </a:lnTo>
                  <a:lnTo>
                    <a:pt x="35" y="336"/>
                  </a:lnTo>
                  <a:lnTo>
                    <a:pt x="36" y="332"/>
                  </a:lnTo>
                  <a:lnTo>
                    <a:pt x="37" y="328"/>
                  </a:lnTo>
                  <a:lnTo>
                    <a:pt x="38" y="326"/>
                  </a:lnTo>
                  <a:lnTo>
                    <a:pt x="38" y="326"/>
                  </a:lnTo>
                  <a:lnTo>
                    <a:pt x="38" y="326"/>
                  </a:lnTo>
                  <a:lnTo>
                    <a:pt x="38" y="171"/>
                  </a:lnTo>
                  <a:lnTo>
                    <a:pt x="38" y="168"/>
                  </a:lnTo>
                  <a:lnTo>
                    <a:pt x="40" y="167"/>
                  </a:lnTo>
                  <a:lnTo>
                    <a:pt x="42" y="165"/>
                  </a:lnTo>
                  <a:lnTo>
                    <a:pt x="45" y="165"/>
                  </a:lnTo>
                  <a:lnTo>
                    <a:pt x="46" y="165"/>
                  </a:lnTo>
                  <a:lnTo>
                    <a:pt x="49" y="167"/>
                  </a:lnTo>
                  <a:lnTo>
                    <a:pt x="50" y="168"/>
                  </a:lnTo>
                  <a:lnTo>
                    <a:pt x="51" y="171"/>
                  </a:lnTo>
                  <a:lnTo>
                    <a:pt x="51" y="171"/>
                  </a:lnTo>
                  <a:lnTo>
                    <a:pt x="51" y="171"/>
                  </a:lnTo>
                  <a:lnTo>
                    <a:pt x="51" y="547"/>
                  </a:lnTo>
                  <a:lnTo>
                    <a:pt x="51" y="550"/>
                  </a:lnTo>
                  <a:lnTo>
                    <a:pt x="51" y="554"/>
                  </a:lnTo>
                  <a:lnTo>
                    <a:pt x="53" y="559"/>
                  </a:lnTo>
                  <a:lnTo>
                    <a:pt x="57" y="565"/>
                  </a:lnTo>
                  <a:lnTo>
                    <a:pt x="59" y="569"/>
                  </a:lnTo>
                  <a:lnTo>
                    <a:pt x="64" y="573"/>
                  </a:lnTo>
                  <a:lnTo>
                    <a:pt x="69" y="577"/>
                  </a:lnTo>
                  <a:lnTo>
                    <a:pt x="76" y="578"/>
                  </a:lnTo>
                  <a:lnTo>
                    <a:pt x="79" y="579"/>
                  </a:lnTo>
                  <a:lnTo>
                    <a:pt x="82" y="579"/>
                  </a:lnTo>
                  <a:lnTo>
                    <a:pt x="85" y="579"/>
                  </a:lnTo>
                  <a:lnTo>
                    <a:pt x="89" y="578"/>
                  </a:lnTo>
                  <a:lnTo>
                    <a:pt x="94" y="577"/>
                  </a:lnTo>
                  <a:lnTo>
                    <a:pt x="101" y="574"/>
                  </a:lnTo>
                  <a:lnTo>
                    <a:pt x="104" y="570"/>
                  </a:lnTo>
                  <a:lnTo>
                    <a:pt x="108" y="565"/>
                  </a:lnTo>
                  <a:lnTo>
                    <a:pt x="112" y="560"/>
                  </a:lnTo>
                  <a:lnTo>
                    <a:pt x="113" y="554"/>
                  </a:lnTo>
                  <a:lnTo>
                    <a:pt x="115" y="551"/>
                  </a:lnTo>
                  <a:lnTo>
                    <a:pt x="115" y="548"/>
                  </a:lnTo>
                  <a:lnTo>
                    <a:pt x="115" y="547"/>
                  </a:lnTo>
                  <a:lnTo>
                    <a:pt x="115" y="350"/>
                  </a:lnTo>
                  <a:lnTo>
                    <a:pt x="115" y="348"/>
                  </a:lnTo>
                  <a:lnTo>
                    <a:pt x="116" y="345"/>
                  </a:lnTo>
                  <a:lnTo>
                    <a:pt x="116" y="343"/>
                  </a:lnTo>
                  <a:lnTo>
                    <a:pt x="119" y="341"/>
                  </a:lnTo>
                  <a:lnTo>
                    <a:pt x="120" y="340"/>
                  </a:lnTo>
                  <a:lnTo>
                    <a:pt x="123" y="339"/>
                  </a:lnTo>
                  <a:lnTo>
                    <a:pt x="125" y="338"/>
                  </a:lnTo>
                  <a:lnTo>
                    <a:pt x="128" y="338"/>
                  </a:lnTo>
                  <a:lnTo>
                    <a:pt x="130" y="338"/>
                  </a:lnTo>
                  <a:lnTo>
                    <a:pt x="132" y="339"/>
                  </a:lnTo>
                  <a:lnTo>
                    <a:pt x="134" y="340"/>
                  </a:lnTo>
                  <a:lnTo>
                    <a:pt x="135" y="341"/>
                  </a:lnTo>
                  <a:lnTo>
                    <a:pt x="138" y="343"/>
                  </a:lnTo>
                  <a:lnTo>
                    <a:pt x="139" y="345"/>
                  </a:lnTo>
                  <a:lnTo>
                    <a:pt x="139" y="348"/>
                  </a:lnTo>
                  <a:lnTo>
                    <a:pt x="141" y="350"/>
                  </a:lnTo>
                  <a:lnTo>
                    <a:pt x="141" y="350"/>
                  </a:lnTo>
                  <a:lnTo>
                    <a:pt x="141" y="350"/>
                  </a:lnTo>
                  <a:lnTo>
                    <a:pt x="141" y="547"/>
                  </a:lnTo>
                  <a:lnTo>
                    <a:pt x="141" y="547"/>
                  </a:lnTo>
                  <a:close/>
                  <a:moveTo>
                    <a:pt x="71" y="54"/>
                  </a:moveTo>
                  <a:lnTo>
                    <a:pt x="71" y="49"/>
                  </a:lnTo>
                  <a:lnTo>
                    <a:pt x="72" y="44"/>
                  </a:lnTo>
                  <a:lnTo>
                    <a:pt x="73" y="39"/>
                  </a:lnTo>
                  <a:lnTo>
                    <a:pt x="75" y="34"/>
                  </a:lnTo>
                  <a:lnTo>
                    <a:pt x="77" y="28"/>
                  </a:lnTo>
                  <a:lnTo>
                    <a:pt x="80" y="23"/>
                  </a:lnTo>
                  <a:lnTo>
                    <a:pt x="84" y="19"/>
                  </a:lnTo>
                  <a:lnTo>
                    <a:pt x="88" y="15"/>
                  </a:lnTo>
                  <a:lnTo>
                    <a:pt x="91" y="12"/>
                  </a:lnTo>
                  <a:lnTo>
                    <a:pt x="95" y="9"/>
                  </a:lnTo>
                  <a:lnTo>
                    <a:pt x="101" y="6"/>
                  </a:lnTo>
                  <a:lnTo>
                    <a:pt x="106" y="4"/>
                  </a:lnTo>
                  <a:lnTo>
                    <a:pt x="111" y="2"/>
                  </a:lnTo>
                  <a:lnTo>
                    <a:pt x="116" y="1"/>
                  </a:lnTo>
                  <a:lnTo>
                    <a:pt x="121" y="0"/>
                  </a:lnTo>
                  <a:lnTo>
                    <a:pt x="128" y="0"/>
                  </a:lnTo>
                  <a:lnTo>
                    <a:pt x="133" y="0"/>
                  </a:lnTo>
                  <a:lnTo>
                    <a:pt x="138" y="1"/>
                  </a:lnTo>
                  <a:lnTo>
                    <a:pt x="144" y="2"/>
                  </a:lnTo>
                  <a:lnTo>
                    <a:pt x="150" y="4"/>
                  </a:lnTo>
                  <a:lnTo>
                    <a:pt x="154" y="6"/>
                  </a:lnTo>
                  <a:lnTo>
                    <a:pt x="159" y="9"/>
                  </a:lnTo>
                  <a:lnTo>
                    <a:pt x="163" y="12"/>
                  </a:lnTo>
                  <a:lnTo>
                    <a:pt x="166" y="15"/>
                  </a:lnTo>
                  <a:lnTo>
                    <a:pt x="170" y="19"/>
                  </a:lnTo>
                  <a:lnTo>
                    <a:pt x="174" y="23"/>
                  </a:lnTo>
                  <a:lnTo>
                    <a:pt x="177" y="28"/>
                  </a:lnTo>
                  <a:lnTo>
                    <a:pt x="179" y="34"/>
                  </a:lnTo>
                  <a:lnTo>
                    <a:pt x="181" y="39"/>
                  </a:lnTo>
                  <a:lnTo>
                    <a:pt x="182" y="44"/>
                  </a:lnTo>
                  <a:lnTo>
                    <a:pt x="183" y="49"/>
                  </a:lnTo>
                  <a:lnTo>
                    <a:pt x="183" y="54"/>
                  </a:lnTo>
                  <a:lnTo>
                    <a:pt x="183" y="54"/>
                  </a:lnTo>
                  <a:lnTo>
                    <a:pt x="183" y="61"/>
                  </a:lnTo>
                  <a:lnTo>
                    <a:pt x="182" y="66"/>
                  </a:lnTo>
                  <a:lnTo>
                    <a:pt x="181" y="71"/>
                  </a:lnTo>
                  <a:lnTo>
                    <a:pt x="179" y="76"/>
                  </a:lnTo>
                  <a:lnTo>
                    <a:pt x="177" y="81"/>
                  </a:lnTo>
                  <a:lnTo>
                    <a:pt x="174" y="85"/>
                  </a:lnTo>
                  <a:lnTo>
                    <a:pt x="170" y="89"/>
                  </a:lnTo>
                  <a:lnTo>
                    <a:pt x="166" y="93"/>
                  </a:lnTo>
                  <a:lnTo>
                    <a:pt x="163" y="97"/>
                  </a:lnTo>
                  <a:lnTo>
                    <a:pt x="159" y="101"/>
                  </a:lnTo>
                  <a:lnTo>
                    <a:pt x="154" y="103"/>
                  </a:lnTo>
                  <a:lnTo>
                    <a:pt x="150" y="106"/>
                  </a:lnTo>
                  <a:lnTo>
                    <a:pt x="144" y="107"/>
                  </a:lnTo>
                  <a:lnTo>
                    <a:pt x="138" y="109"/>
                  </a:lnTo>
                  <a:lnTo>
                    <a:pt x="133" y="110"/>
                  </a:lnTo>
                  <a:lnTo>
                    <a:pt x="128" y="110"/>
                  </a:lnTo>
                  <a:lnTo>
                    <a:pt x="121" y="110"/>
                  </a:lnTo>
                  <a:lnTo>
                    <a:pt x="116" y="109"/>
                  </a:lnTo>
                  <a:lnTo>
                    <a:pt x="111" y="107"/>
                  </a:lnTo>
                  <a:lnTo>
                    <a:pt x="106" y="106"/>
                  </a:lnTo>
                  <a:lnTo>
                    <a:pt x="101" y="103"/>
                  </a:lnTo>
                  <a:lnTo>
                    <a:pt x="95" y="101"/>
                  </a:lnTo>
                  <a:lnTo>
                    <a:pt x="91" y="97"/>
                  </a:lnTo>
                  <a:lnTo>
                    <a:pt x="88" y="93"/>
                  </a:lnTo>
                  <a:lnTo>
                    <a:pt x="84" y="89"/>
                  </a:lnTo>
                  <a:lnTo>
                    <a:pt x="80" y="85"/>
                  </a:lnTo>
                  <a:lnTo>
                    <a:pt x="77" y="81"/>
                  </a:lnTo>
                  <a:lnTo>
                    <a:pt x="75" y="76"/>
                  </a:lnTo>
                  <a:lnTo>
                    <a:pt x="73" y="71"/>
                  </a:lnTo>
                  <a:lnTo>
                    <a:pt x="72" y="66"/>
                  </a:lnTo>
                  <a:lnTo>
                    <a:pt x="71" y="61"/>
                  </a:lnTo>
                  <a:lnTo>
                    <a:pt x="71" y="54"/>
                  </a:lnTo>
                  <a:lnTo>
                    <a:pt x="71" y="54"/>
                  </a:lnTo>
                  <a:close/>
                </a:path>
              </a:pathLst>
            </a:custGeom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332360" y="4465821"/>
              <a:ext cx="1390514" cy="5605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Atmospheric Source Term</a:t>
              </a:r>
            </a:p>
          </p:txBody>
        </p:sp>
        <p:grpSp>
          <p:nvGrpSpPr>
            <p:cNvPr id="44" name="Group 43"/>
            <p:cNvGrpSpPr/>
            <p:nvPr/>
          </p:nvGrpSpPr>
          <p:grpSpPr>
            <a:xfrm>
              <a:off x="5804113" y="3983383"/>
              <a:ext cx="1109663" cy="912811"/>
              <a:chOff x="10493927" y="3306764"/>
              <a:chExt cx="1109663" cy="912811"/>
            </a:xfrm>
            <a:solidFill>
              <a:schemeClr val="accent1"/>
            </a:solidFill>
          </p:grpSpPr>
          <p:sp>
            <p:nvSpPr>
              <p:cNvPr id="45" name="Freeform 32"/>
              <p:cNvSpPr>
                <a:spLocks/>
              </p:cNvSpPr>
              <p:nvPr/>
            </p:nvSpPr>
            <p:spPr bwMode="auto">
              <a:xfrm>
                <a:off x="10644808" y="4005280"/>
                <a:ext cx="68263" cy="174625"/>
              </a:xfrm>
              <a:custGeom>
                <a:avLst/>
                <a:gdLst>
                  <a:gd name="T0" fmla="*/ 35 w 87"/>
                  <a:gd name="T1" fmla="*/ 0 h 220"/>
                  <a:gd name="T2" fmla="*/ 36 w 87"/>
                  <a:gd name="T3" fmla="*/ 17 h 220"/>
                  <a:gd name="T4" fmla="*/ 36 w 87"/>
                  <a:gd name="T5" fmla="*/ 32 h 220"/>
                  <a:gd name="T6" fmla="*/ 36 w 87"/>
                  <a:gd name="T7" fmla="*/ 48 h 220"/>
                  <a:gd name="T8" fmla="*/ 35 w 87"/>
                  <a:gd name="T9" fmla="*/ 63 h 220"/>
                  <a:gd name="T10" fmla="*/ 34 w 87"/>
                  <a:gd name="T11" fmla="*/ 80 h 220"/>
                  <a:gd name="T12" fmla="*/ 31 w 87"/>
                  <a:gd name="T13" fmla="*/ 96 h 220"/>
                  <a:gd name="T14" fmla="*/ 29 w 87"/>
                  <a:gd name="T15" fmla="*/ 111 h 220"/>
                  <a:gd name="T16" fmla="*/ 25 w 87"/>
                  <a:gd name="T17" fmla="*/ 127 h 220"/>
                  <a:gd name="T18" fmla="*/ 24 w 87"/>
                  <a:gd name="T19" fmla="*/ 132 h 220"/>
                  <a:gd name="T20" fmla="*/ 22 w 87"/>
                  <a:gd name="T21" fmla="*/ 136 h 220"/>
                  <a:gd name="T22" fmla="*/ 20 w 87"/>
                  <a:gd name="T23" fmla="*/ 141 h 220"/>
                  <a:gd name="T24" fmla="*/ 17 w 87"/>
                  <a:gd name="T25" fmla="*/ 145 h 220"/>
                  <a:gd name="T26" fmla="*/ 14 w 87"/>
                  <a:gd name="T27" fmla="*/ 149 h 220"/>
                  <a:gd name="T28" fmla="*/ 12 w 87"/>
                  <a:gd name="T29" fmla="*/ 153 h 220"/>
                  <a:gd name="T30" fmla="*/ 4 w 87"/>
                  <a:gd name="T31" fmla="*/ 160 h 220"/>
                  <a:gd name="T32" fmla="*/ 3 w 87"/>
                  <a:gd name="T33" fmla="*/ 164 h 220"/>
                  <a:gd name="T34" fmla="*/ 2 w 87"/>
                  <a:gd name="T35" fmla="*/ 168 h 220"/>
                  <a:gd name="T36" fmla="*/ 0 w 87"/>
                  <a:gd name="T37" fmla="*/ 172 h 220"/>
                  <a:gd name="T38" fmla="*/ 0 w 87"/>
                  <a:gd name="T39" fmla="*/ 176 h 220"/>
                  <a:gd name="T40" fmla="*/ 0 w 87"/>
                  <a:gd name="T41" fmla="*/ 180 h 220"/>
                  <a:gd name="T42" fmla="*/ 0 w 87"/>
                  <a:gd name="T43" fmla="*/ 184 h 220"/>
                  <a:gd name="T44" fmla="*/ 2 w 87"/>
                  <a:gd name="T45" fmla="*/ 187 h 220"/>
                  <a:gd name="T46" fmla="*/ 3 w 87"/>
                  <a:gd name="T47" fmla="*/ 191 h 220"/>
                  <a:gd name="T48" fmla="*/ 4 w 87"/>
                  <a:gd name="T49" fmla="*/ 195 h 220"/>
                  <a:gd name="T50" fmla="*/ 7 w 87"/>
                  <a:gd name="T51" fmla="*/ 199 h 220"/>
                  <a:gd name="T52" fmla="*/ 8 w 87"/>
                  <a:gd name="T53" fmla="*/ 203 h 220"/>
                  <a:gd name="T54" fmla="*/ 11 w 87"/>
                  <a:gd name="T55" fmla="*/ 206 h 220"/>
                  <a:gd name="T56" fmla="*/ 17 w 87"/>
                  <a:gd name="T57" fmla="*/ 212 h 220"/>
                  <a:gd name="T58" fmla="*/ 21 w 87"/>
                  <a:gd name="T59" fmla="*/ 213 h 220"/>
                  <a:gd name="T60" fmla="*/ 25 w 87"/>
                  <a:gd name="T61" fmla="*/ 216 h 220"/>
                  <a:gd name="T62" fmla="*/ 30 w 87"/>
                  <a:gd name="T63" fmla="*/ 219 h 220"/>
                  <a:gd name="T64" fmla="*/ 35 w 87"/>
                  <a:gd name="T65" fmla="*/ 220 h 220"/>
                  <a:gd name="T66" fmla="*/ 42 w 87"/>
                  <a:gd name="T67" fmla="*/ 219 h 220"/>
                  <a:gd name="T68" fmla="*/ 47 w 87"/>
                  <a:gd name="T69" fmla="*/ 216 h 220"/>
                  <a:gd name="T70" fmla="*/ 53 w 87"/>
                  <a:gd name="T71" fmla="*/ 215 h 220"/>
                  <a:gd name="T72" fmla="*/ 58 w 87"/>
                  <a:gd name="T73" fmla="*/ 211 h 220"/>
                  <a:gd name="T74" fmla="*/ 62 w 87"/>
                  <a:gd name="T75" fmla="*/ 208 h 220"/>
                  <a:gd name="T76" fmla="*/ 68 w 87"/>
                  <a:gd name="T77" fmla="*/ 204 h 220"/>
                  <a:gd name="T78" fmla="*/ 71 w 87"/>
                  <a:gd name="T79" fmla="*/ 200 h 220"/>
                  <a:gd name="T80" fmla="*/ 75 w 87"/>
                  <a:gd name="T81" fmla="*/ 197 h 220"/>
                  <a:gd name="T82" fmla="*/ 78 w 87"/>
                  <a:gd name="T83" fmla="*/ 191 h 220"/>
                  <a:gd name="T84" fmla="*/ 80 w 87"/>
                  <a:gd name="T85" fmla="*/ 186 h 220"/>
                  <a:gd name="T86" fmla="*/ 83 w 87"/>
                  <a:gd name="T87" fmla="*/ 181 h 220"/>
                  <a:gd name="T88" fmla="*/ 86 w 87"/>
                  <a:gd name="T89" fmla="*/ 175 h 220"/>
                  <a:gd name="T90" fmla="*/ 87 w 87"/>
                  <a:gd name="T91" fmla="*/ 169 h 220"/>
                  <a:gd name="T92" fmla="*/ 87 w 87"/>
                  <a:gd name="T93" fmla="*/ 163 h 220"/>
                  <a:gd name="T94" fmla="*/ 87 w 87"/>
                  <a:gd name="T95" fmla="*/ 158 h 220"/>
                  <a:gd name="T96" fmla="*/ 87 w 87"/>
                  <a:gd name="T97" fmla="*/ 151 h 220"/>
                  <a:gd name="T98" fmla="*/ 87 w 87"/>
                  <a:gd name="T99" fmla="*/ 150 h 220"/>
                  <a:gd name="T100" fmla="*/ 86 w 87"/>
                  <a:gd name="T101" fmla="*/ 147 h 220"/>
                  <a:gd name="T102" fmla="*/ 86 w 87"/>
                  <a:gd name="T103" fmla="*/ 137 h 220"/>
                  <a:gd name="T104" fmla="*/ 84 w 87"/>
                  <a:gd name="T105" fmla="*/ 128 h 220"/>
                  <a:gd name="T106" fmla="*/ 80 w 87"/>
                  <a:gd name="T107" fmla="*/ 109 h 220"/>
                  <a:gd name="T108" fmla="*/ 77 w 87"/>
                  <a:gd name="T109" fmla="*/ 89 h 220"/>
                  <a:gd name="T110" fmla="*/ 70 w 87"/>
                  <a:gd name="T111" fmla="*/ 71 h 220"/>
                  <a:gd name="T112" fmla="*/ 64 w 87"/>
                  <a:gd name="T113" fmla="*/ 52 h 220"/>
                  <a:gd name="T114" fmla="*/ 56 w 87"/>
                  <a:gd name="T115" fmla="*/ 35 h 220"/>
                  <a:gd name="T116" fmla="*/ 46 w 87"/>
                  <a:gd name="T117" fmla="*/ 17 h 220"/>
                  <a:gd name="T118" fmla="*/ 35 w 87"/>
                  <a:gd name="T119" fmla="*/ 0 h 220"/>
                  <a:gd name="T120" fmla="*/ 35 w 87"/>
                  <a:gd name="T121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7" h="220">
                    <a:moveTo>
                      <a:pt x="35" y="0"/>
                    </a:moveTo>
                    <a:lnTo>
                      <a:pt x="36" y="17"/>
                    </a:lnTo>
                    <a:lnTo>
                      <a:pt x="36" y="32"/>
                    </a:lnTo>
                    <a:lnTo>
                      <a:pt x="36" y="48"/>
                    </a:lnTo>
                    <a:lnTo>
                      <a:pt x="35" y="63"/>
                    </a:lnTo>
                    <a:lnTo>
                      <a:pt x="34" y="80"/>
                    </a:lnTo>
                    <a:lnTo>
                      <a:pt x="31" y="96"/>
                    </a:lnTo>
                    <a:lnTo>
                      <a:pt x="29" y="111"/>
                    </a:lnTo>
                    <a:lnTo>
                      <a:pt x="25" y="127"/>
                    </a:lnTo>
                    <a:lnTo>
                      <a:pt x="24" y="132"/>
                    </a:lnTo>
                    <a:lnTo>
                      <a:pt x="22" y="136"/>
                    </a:lnTo>
                    <a:lnTo>
                      <a:pt x="20" y="141"/>
                    </a:lnTo>
                    <a:lnTo>
                      <a:pt x="17" y="145"/>
                    </a:lnTo>
                    <a:lnTo>
                      <a:pt x="14" y="149"/>
                    </a:lnTo>
                    <a:lnTo>
                      <a:pt x="12" y="153"/>
                    </a:lnTo>
                    <a:lnTo>
                      <a:pt x="4" y="160"/>
                    </a:lnTo>
                    <a:lnTo>
                      <a:pt x="3" y="164"/>
                    </a:lnTo>
                    <a:lnTo>
                      <a:pt x="2" y="168"/>
                    </a:lnTo>
                    <a:lnTo>
                      <a:pt x="0" y="172"/>
                    </a:lnTo>
                    <a:lnTo>
                      <a:pt x="0" y="176"/>
                    </a:lnTo>
                    <a:lnTo>
                      <a:pt x="0" y="180"/>
                    </a:lnTo>
                    <a:lnTo>
                      <a:pt x="0" y="184"/>
                    </a:lnTo>
                    <a:lnTo>
                      <a:pt x="2" y="187"/>
                    </a:lnTo>
                    <a:lnTo>
                      <a:pt x="3" y="191"/>
                    </a:lnTo>
                    <a:lnTo>
                      <a:pt x="4" y="195"/>
                    </a:lnTo>
                    <a:lnTo>
                      <a:pt x="7" y="199"/>
                    </a:lnTo>
                    <a:lnTo>
                      <a:pt x="8" y="203"/>
                    </a:lnTo>
                    <a:lnTo>
                      <a:pt x="11" y="206"/>
                    </a:lnTo>
                    <a:lnTo>
                      <a:pt x="17" y="212"/>
                    </a:lnTo>
                    <a:lnTo>
                      <a:pt x="21" y="213"/>
                    </a:lnTo>
                    <a:lnTo>
                      <a:pt x="25" y="216"/>
                    </a:lnTo>
                    <a:lnTo>
                      <a:pt x="30" y="219"/>
                    </a:lnTo>
                    <a:lnTo>
                      <a:pt x="35" y="220"/>
                    </a:lnTo>
                    <a:lnTo>
                      <a:pt x="42" y="219"/>
                    </a:lnTo>
                    <a:lnTo>
                      <a:pt x="47" y="216"/>
                    </a:lnTo>
                    <a:lnTo>
                      <a:pt x="53" y="215"/>
                    </a:lnTo>
                    <a:lnTo>
                      <a:pt x="58" y="211"/>
                    </a:lnTo>
                    <a:lnTo>
                      <a:pt x="62" y="208"/>
                    </a:lnTo>
                    <a:lnTo>
                      <a:pt x="68" y="204"/>
                    </a:lnTo>
                    <a:lnTo>
                      <a:pt x="71" y="200"/>
                    </a:lnTo>
                    <a:lnTo>
                      <a:pt x="75" y="197"/>
                    </a:lnTo>
                    <a:lnTo>
                      <a:pt x="78" y="191"/>
                    </a:lnTo>
                    <a:lnTo>
                      <a:pt x="80" y="186"/>
                    </a:lnTo>
                    <a:lnTo>
                      <a:pt x="83" y="181"/>
                    </a:lnTo>
                    <a:lnTo>
                      <a:pt x="86" y="175"/>
                    </a:lnTo>
                    <a:lnTo>
                      <a:pt x="87" y="169"/>
                    </a:lnTo>
                    <a:lnTo>
                      <a:pt x="87" y="163"/>
                    </a:lnTo>
                    <a:lnTo>
                      <a:pt x="87" y="158"/>
                    </a:lnTo>
                    <a:lnTo>
                      <a:pt x="87" y="151"/>
                    </a:lnTo>
                    <a:lnTo>
                      <a:pt x="87" y="150"/>
                    </a:lnTo>
                    <a:lnTo>
                      <a:pt x="86" y="147"/>
                    </a:lnTo>
                    <a:lnTo>
                      <a:pt x="86" y="137"/>
                    </a:lnTo>
                    <a:lnTo>
                      <a:pt x="84" y="128"/>
                    </a:lnTo>
                    <a:lnTo>
                      <a:pt x="80" y="109"/>
                    </a:lnTo>
                    <a:lnTo>
                      <a:pt x="77" y="89"/>
                    </a:lnTo>
                    <a:lnTo>
                      <a:pt x="70" y="71"/>
                    </a:lnTo>
                    <a:lnTo>
                      <a:pt x="64" y="52"/>
                    </a:lnTo>
                    <a:lnTo>
                      <a:pt x="56" y="35"/>
                    </a:lnTo>
                    <a:lnTo>
                      <a:pt x="46" y="17"/>
                    </a:lnTo>
                    <a:lnTo>
                      <a:pt x="35" y="0"/>
                    </a:lnTo>
                    <a:lnTo>
                      <a:pt x="35" y="0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32"/>
              <p:cNvSpPr>
                <a:spLocks/>
              </p:cNvSpPr>
              <p:nvPr/>
            </p:nvSpPr>
            <p:spPr bwMode="auto">
              <a:xfrm>
                <a:off x="10790272" y="3926941"/>
                <a:ext cx="68263" cy="174625"/>
              </a:xfrm>
              <a:custGeom>
                <a:avLst/>
                <a:gdLst>
                  <a:gd name="T0" fmla="*/ 35 w 87"/>
                  <a:gd name="T1" fmla="*/ 0 h 220"/>
                  <a:gd name="T2" fmla="*/ 36 w 87"/>
                  <a:gd name="T3" fmla="*/ 17 h 220"/>
                  <a:gd name="T4" fmla="*/ 36 w 87"/>
                  <a:gd name="T5" fmla="*/ 32 h 220"/>
                  <a:gd name="T6" fmla="*/ 36 w 87"/>
                  <a:gd name="T7" fmla="*/ 48 h 220"/>
                  <a:gd name="T8" fmla="*/ 35 w 87"/>
                  <a:gd name="T9" fmla="*/ 63 h 220"/>
                  <a:gd name="T10" fmla="*/ 34 w 87"/>
                  <a:gd name="T11" fmla="*/ 80 h 220"/>
                  <a:gd name="T12" fmla="*/ 31 w 87"/>
                  <a:gd name="T13" fmla="*/ 96 h 220"/>
                  <a:gd name="T14" fmla="*/ 29 w 87"/>
                  <a:gd name="T15" fmla="*/ 111 h 220"/>
                  <a:gd name="T16" fmla="*/ 25 w 87"/>
                  <a:gd name="T17" fmla="*/ 127 h 220"/>
                  <a:gd name="T18" fmla="*/ 24 w 87"/>
                  <a:gd name="T19" fmla="*/ 132 h 220"/>
                  <a:gd name="T20" fmla="*/ 22 w 87"/>
                  <a:gd name="T21" fmla="*/ 136 h 220"/>
                  <a:gd name="T22" fmla="*/ 20 w 87"/>
                  <a:gd name="T23" fmla="*/ 141 h 220"/>
                  <a:gd name="T24" fmla="*/ 17 w 87"/>
                  <a:gd name="T25" fmla="*/ 145 h 220"/>
                  <a:gd name="T26" fmla="*/ 14 w 87"/>
                  <a:gd name="T27" fmla="*/ 149 h 220"/>
                  <a:gd name="T28" fmla="*/ 12 w 87"/>
                  <a:gd name="T29" fmla="*/ 153 h 220"/>
                  <a:gd name="T30" fmla="*/ 4 w 87"/>
                  <a:gd name="T31" fmla="*/ 160 h 220"/>
                  <a:gd name="T32" fmla="*/ 3 w 87"/>
                  <a:gd name="T33" fmla="*/ 164 h 220"/>
                  <a:gd name="T34" fmla="*/ 2 w 87"/>
                  <a:gd name="T35" fmla="*/ 168 h 220"/>
                  <a:gd name="T36" fmla="*/ 0 w 87"/>
                  <a:gd name="T37" fmla="*/ 172 h 220"/>
                  <a:gd name="T38" fmla="*/ 0 w 87"/>
                  <a:gd name="T39" fmla="*/ 176 h 220"/>
                  <a:gd name="T40" fmla="*/ 0 w 87"/>
                  <a:gd name="T41" fmla="*/ 180 h 220"/>
                  <a:gd name="T42" fmla="*/ 0 w 87"/>
                  <a:gd name="T43" fmla="*/ 184 h 220"/>
                  <a:gd name="T44" fmla="*/ 2 w 87"/>
                  <a:gd name="T45" fmla="*/ 187 h 220"/>
                  <a:gd name="T46" fmla="*/ 3 w 87"/>
                  <a:gd name="T47" fmla="*/ 191 h 220"/>
                  <a:gd name="T48" fmla="*/ 4 w 87"/>
                  <a:gd name="T49" fmla="*/ 195 h 220"/>
                  <a:gd name="T50" fmla="*/ 7 w 87"/>
                  <a:gd name="T51" fmla="*/ 199 h 220"/>
                  <a:gd name="T52" fmla="*/ 8 w 87"/>
                  <a:gd name="T53" fmla="*/ 203 h 220"/>
                  <a:gd name="T54" fmla="*/ 11 w 87"/>
                  <a:gd name="T55" fmla="*/ 206 h 220"/>
                  <a:gd name="T56" fmla="*/ 17 w 87"/>
                  <a:gd name="T57" fmla="*/ 212 h 220"/>
                  <a:gd name="T58" fmla="*/ 21 w 87"/>
                  <a:gd name="T59" fmla="*/ 213 h 220"/>
                  <a:gd name="T60" fmla="*/ 25 w 87"/>
                  <a:gd name="T61" fmla="*/ 216 h 220"/>
                  <a:gd name="T62" fmla="*/ 30 w 87"/>
                  <a:gd name="T63" fmla="*/ 219 h 220"/>
                  <a:gd name="T64" fmla="*/ 35 w 87"/>
                  <a:gd name="T65" fmla="*/ 220 h 220"/>
                  <a:gd name="T66" fmla="*/ 42 w 87"/>
                  <a:gd name="T67" fmla="*/ 219 h 220"/>
                  <a:gd name="T68" fmla="*/ 47 w 87"/>
                  <a:gd name="T69" fmla="*/ 216 h 220"/>
                  <a:gd name="T70" fmla="*/ 53 w 87"/>
                  <a:gd name="T71" fmla="*/ 215 h 220"/>
                  <a:gd name="T72" fmla="*/ 58 w 87"/>
                  <a:gd name="T73" fmla="*/ 211 h 220"/>
                  <a:gd name="T74" fmla="*/ 62 w 87"/>
                  <a:gd name="T75" fmla="*/ 208 h 220"/>
                  <a:gd name="T76" fmla="*/ 68 w 87"/>
                  <a:gd name="T77" fmla="*/ 204 h 220"/>
                  <a:gd name="T78" fmla="*/ 71 w 87"/>
                  <a:gd name="T79" fmla="*/ 200 h 220"/>
                  <a:gd name="T80" fmla="*/ 75 w 87"/>
                  <a:gd name="T81" fmla="*/ 197 h 220"/>
                  <a:gd name="T82" fmla="*/ 78 w 87"/>
                  <a:gd name="T83" fmla="*/ 191 h 220"/>
                  <a:gd name="T84" fmla="*/ 80 w 87"/>
                  <a:gd name="T85" fmla="*/ 186 h 220"/>
                  <a:gd name="T86" fmla="*/ 83 w 87"/>
                  <a:gd name="T87" fmla="*/ 181 h 220"/>
                  <a:gd name="T88" fmla="*/ 86 w 87"/>
                  <a:gd name="T89" fmla="*/ 175 h 220"/>
                  <a:gd name="T90" fmla="*/ 87 w 87"/>
                  <a:gd name="T91" fmla="*/ 169 h 220"/>
                  <a:gd name="T92" fmla="*/ 87 w 87"/>
                  <a:gd name="T93" fmla="*/ 163 h 220"/>
                  <a:gd name="T94" fmla="*/ 87 w 87"/>
                  <a:gd name="T95" fmla="*/ 158 h 220"/>
                  <a:gd name="T96" fmla="*/ 87 w 87"/>
                  <a:gd name="T97" fmla="*/ 151 h 220"/>
                  <a:gd name="T98" fmla="*/ 87 w 87"/>
                  <a:gd name="T99" fmla="*/ 150 h 220"/>
                  <a:gd name="T100" fmla="*/ 86 w 87"/>
                  <a:gd name="T101" fmla="*/ 147 h 220"/>
                  <a:gd name="T102" fmla="*/ 86 w 87"/>
                  <a:gd name="T103" fmla="*/ 137 h 220"/>
                  <a:gd name="T104" fmla="*/ 84 w 87"/>
                  <a:gd name="T105" fmla="*/ 128 h 220"/>
                  <a:gd name="T106" fmla="*/ 80 w 87"/>
                  <a:gd name="T107" fmla="*/ 109 h 220"/>
                  <a:gd name="T108" fmla="*/ 77 w 87"/>
                  <a:gd name="T109" fmla="*/ 89 h 220"/>
                  <a:gd name="T110" fmla="*/ 70 w 87"/>
                  <a:gd name="T111" fmla="*/ 71 h 220"/>
                  <a:gd name="T112" fmla="*/ 64 w 87"/>
                  <a:gd name="T113" fmla="*/ 52 h 220"/>
                  <a:gd name="T114" fmla="*/ 56 w 87"/>
                  <a:gd name="T115" fmla="*/ 35 h 220"/>
                  <a:gd name="T116" fmla="*/ 46 w 87"/>
                  <a:gd name="T117" fmla="*/ 17 h 220"/>
                  <a:gd name="T118" fmla="*/ 35 w 87"/>
                  <a:gd name="T119" fmla="*/ 0 h 220"/>
                  <a:gd name="T120" fmla="*/ 35 w 87"/>
                  <a:gd name="T121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7" h="220">
                    <a:moveTo>
                      <a:pt x="35" y="0"/>
                    </a:moveTo>
                    <a:lnTo>
                      <a:pt x="36" y="17"/>
                    </a:lnTo>
                    <a:lnTo>
                      <a:pt x="36" y="32"/>
                    </a:lnTo>
                    <a:lnTo>
                      <a:pt x="36" y="48"/>
                    </a:lnTo>
                    <a:lnTo>
                      <a:pt x="35" y="63"/>
                    </a:lnTo>
                    <a:lnTo>
                      <a:pt x="34" y="80"/>
                    </a:lnTo>
                    <a:lnTo>
                      <a:pt x="31" y="96"/>
                    </a:lnTo>
                    <a:lnTo>
                      <a:pt x="29" y="111"/>
                    </a:lnTo>
                    <a:lnTo>
                      <a:pt x="25" y="127"/>
                    </a:lnTo>
                    <a:lnTo>
                      <a:pt x="24" y="132"/>
                    </a:lnTo>
                    <a:lnTo>
                      <a:pt x="22" y="136"/>
                    </a:lnTo>
                    <a:lnTo>
                      <a:pt x="20" y="141"/>
                    </a:lnTo>
                    <a:lnTo>
                      <a:pt x="17" y="145"/>
                    </a:lnTo>
                    <a:lnTo>
                      <a:pt x="14" y="149"/>
                    </a:lnTo>
                    <a:lnTo>
                      <a:pt x="12" y="153"/>
                    </a:lnTo>
                    <a:lnTo>
                      <a:pt x="4" y="160"/>
                    </a:lnTo>
                    <a:lnTo>
                      <a:pt x="3" y="164"/>
                    </a:lnTo>
                    <a:lnTo>
                      <a:pt x="2" y="168"/>
                    </a:lnTo>
                    <a:lnTo>
                      <a:pt x="0" y="172"/>
                    </a:lnTo>
                    <a:lnTo>
                      <a:pt x="0" y="176"/>
                    </a:lnTo>
                    <a:lnTo>
                      <a:pt x="0" y="180"/>
                    </a:lnTo>
                    <a:lnTo>
                      <a:pt x="0" y="184"/>
                    </a:lnTo>
                    <a:lnTo>
                      <a:pt x="2" y="187"/>
                    </a:lnTo>
                    <a:lnTo>
                      <a:pt x="3" y="191"/>
                    </a:lnTo>
                    <a:lnTo>
                      <a:pt x="4" y="195"/>
                    </a:lnTo>
                    <a:lnTo>
                      <a:pt x="7" y="199"/>
                    </a:lnTo>
                    <a:lnTo>
                      <a:pt x="8" y="203"/>
                    </a:lnTo>
                    <a:lnTo>
                      <a:pt x="11" y="206"/>
                    </a:lnTo>
                    <a:lnTo>
                      <a:pt x="17" y="212"/>
                    </a:lnTo>
                    <a:lnTo>
                      <a:pt x="21" y="213"/>
                    </a:lnTo>
                    <a:lnTo>
                      <a:pt x="25" y="216"/>
                    </a:lnTo>
                    <a:lnTo>
                      <a:pt x="30" y="219"/>
                    </a:lnTo>
                    <a:lnTo>
                      <a:pt x="35" y="220"/>
                    </a:lnTo>
                    <a:lnTo>
                      <a:pt x="42" y="219"/>
                    </a:lnTo>
                    <a:lnTo>
                      <a:pt x="47" y="216"/>
                    </a:lnTo>
                    <a:lnTo>
                      <a:pt x="53" y="215"/>
                    </a:lnTo>
                    <a:lnTo>
                      <a:pt x="58" y="211"/>
                    </a:lnTo>
                    <a:lnTo>
                      <a:pt x="62" y="208"/>
                    </a:lnTo>
                    <a:lnTo>
                      <a:pt x="68" y="204"/>
                    </a:lnTo>
                    <a:lnTo>
                      <a:pt x="71" y="200"/>
                    </a:lnTo>
                    <a:lnTo>
                      <a:pt x="75" y="197"/>
                    </a:lnTo>
                    <a:lnTo>
                      <a:pt x="78" y="191"/>
                    </a:lnTo>
                    <a:lnTo>
                      <a:pt x="80" y="186"/>
                    </a:lnTo>
                    <a:lnTo>
                      <a:pt x="83" y="181"/>
                    </a:lnTo>
                    <a:lnTo>
                      <a:pt x="86" y="175"/>
                    </a:lnTo>
                    <a:lnTo>
                      <a:pt x="87" y="169"/>
                    </a:lnTo>
                    <a:lnTo>
                      <a:pt x="87" y="163"/>
                    </a:lnTo>
                    <a:lnTo>
                      <a:pt x="87" y="158"/>
                    </a:lnTo>
                    <a:lnTo>
                      <a:pt x="87" y="151"/>
                    </a:lnTo>
                    <a:lnTo>
                      <a:pt x="87" y="150"/>
                    </a:lnTo>
                    <a:lnTo>
                      <a:pt x="86" y="147"/>
                    </a:lnTo>
                    <a:lnTo>
                      <a:pt x="86" y="137"/>
                    </a:lnTo>
                    <a:lnTo>
                      <a:pt x="84" y="128"/>
                    </a:lnTo>
                    <a:lnTo>
                      <a:pt x="80" y="109"/>
                    </a:lnTo>
                    <a:lnTo>
                      <a:pt x="77" y="89"/>
                    </a:lnTo>
                    <a:lnTo>
                      <a:pt x="70" y="71"/>
                    </a:lnTo>
                    <a:lnTo>
                      <a:pt x="64" y="52"/>
                    </a:lnTo>
                    <a:lnTo>
                      <a:pt x="56" y="35"/>
                    </a:lnTo>
                    <a:lnTo>
                      <a:pt x="46" y="17"/>
                    </a:lnTo>
                    <a:lnTo>
                      <a:pt x="35" y="0"/>
                    </a:lnTo>
                    <a:lnTo>
                      <a:pt x="35" y="0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32"/>
              <p:cNvSpPr>
                <a:spLocks/>
              </p:cNvSpPr>
              <p:nvPr/>
            </p:nvSpPr>
            <p:spPr bwMode="auto">
              <a:xfrm>
                <a:off x="10935736" y="4014253"/>
                <a:ext cx="68263" cy="174625"/>
              </a:xfrm>
              <a:custGeom>
                <a:avLst/>
                <a:gdLst>
                  <a:gd name="T0" fmla="*/ 35 w 87"/>
                  <a:gd name="T1" fmla="*/ 0 h 220"/>
                  <a:gd name="T2" fmla="*/ 36 w 87"/>
                  <a:gd name="T3" fmla="*/ 17 h 220"/>
                  <a:gd name="T4" fmla="*/ 36 w 87"/>
                  <a:gd name="T5" fmla="*/ 32 h 220"/>
                  <a:gd name="T6" fmla="*/ 36 w 87"/>
                  <a:gd name="T7" fmla="*/ 48 h 220"/>
                  <a:gd name="T8" fmla="*/ 35 w 87"/>
                  <a:gd name="T9" fmla="*/ 63 h 220"/>
                  <a:gd name="T10" fmla="*/ 34 w 87"/>
                  <a:gd name="T11" fmla="*/ 80 h 220"/>
                  <a:gd name="T12" fmla="*/ 31 w 87"/>
                  <a:gd name="T13" fmla="*/ 96 h 220"/>
                  <a:gd name="T14" fmla="*/ 29 w 87"/>
                  <a:gd name="T15" fmla="*/ 111 h 220"/>
                  <a:gd name="T16" fmla="*/ 25 w 87"/>
                  <a:gd name="T17" fmla="*/ 127 h 220"/>
                  <a:gd name="T18" fmla="*/ 24 w 87"/>
                  <a:gd name="T19" fmla="*/ 132 h 220"/>
                  <a:gd name="T20" fmla="*/ 22 w 87"/>
                  <a:gd name="T21" fmla="*/ 136 h 220"/>
                  <a:gd name="T22" fmla="*/ 20 w 87"/>
                  <a:gd name="T23" fmla="*/ 141 h 220"/>
                  <a:gd name="T24" fmla="*/ 17 w 87"/>
                  <a:gd name="T25" fmla="*/ 145 h 220"/>
                  <a:gd name="T26" fmla="*/ 14 w 87"/>
                  <a:gd name="T27" fmla="*/ 149 h 220"/>
                  <a:gd name="T28" fmla="*/ 12 w 87"/>
                  <a:gd name="T29" fmla="*/ 153 h 220"/>
                  <a:gd name="T30" fmla="*/ 4 w 87"/>
                  <a:gd name="T31" fmla="*/ 160 h 220"/>
                  <a:gd name="T32" fmla="*/ 3 w 87"/>
                  <a:gd name="T33" fmla="*/ 164 h 220"/>
                  <a:gd name="T34" fmla="*/ 2 w 87"/>
                  <a:gd name="T35" fmla="*/ 168 h 220"/>
                  <a:gd name="T36" fmla="*/ 0 w 87"/>
                  <a:gd name="T37" fmla="*/ 172 h 220"/>
                  <a:gd name="T38" fmla="*/ 0 w 87"/>
                  <a:gd name="T39" fmla="*/ 176 h 220"/>
                  <a:gd name="T40" fmla="*/ 0 w 87"/>
                  <a:gd name="T41" fmla="*/ 180 h 220"/>
                  <a:gd name="T42" fmla="*/ 0 w 87"/>
                  <a:gd name="T43" fmla="*/ 184 h 220"/>
                  <a:gd name="T44" fmla="*/ 2 w 87"/>
                  <a:gd name="T45" fmla="*/ 187 h 220"/>
                  <a:gd name="T46" fmla="*/ 3 w 87"/>
                  <a:gd name="T47" fmla="*/ 191 h 220"/>
                  <a:gd name="T48" fmla="*/ 4 w 87"/>
                  <a:gd name="T49" fmla="*/ 195 h 220"/>
                  <a:gd name="T50" fmla="*/ 7 w 87"/>
                  <a:gd name="T51" fmla="*/ 199 h 220"/>
                  <a:gd name="T52" fmla="*/ 8 w 87"/>
                  <a:gd name="T53" fmla="*/ 203 h 220"/>
                  <a:gd name="T54" fmla="*/ 11 w 87"/>
                  <a:gd name="T55" fmla="*/ 206 h 220"/>
                  <a:gd name="T56" fmla="*/ 17 w 87"/>
                  <a:gd name="T57" fmla="*/ 212 h 220"/>
                  <a:gd name="T58" fmla="*/ 21 w 87"/>
                  <a:gd name="T59" fmla="*/ 213 h 220"/>
                  <a:gd name="T60" fmla="*/ 25 w 87"/>
                  <a:gd name="T61" fmla="*/ 216 h 220"/>
                  <a:gd name="T62" fmla="*/ 30 w 87"/>
                  <a:gd name="T63" fmla="*/ 219 h 220"/>
                  <a:gd name="T64" fmla="*/ 35 w 87"/>
                  <a:gd name="T65" fmla="*/ 220 h 220"/>
                  <a:gd name="T66" fmla="*/ 42 w 87"/>
                  <a:gd name="T67" fmla="*/ 219 h 220"/>
                  <a:gd name="T68" fmla="*/ 47 w 87"/>
                  <a:gd name="T69" fmla="*/ 216 h 220"/>
                  <a:gd name="T70" fmla="*/ 53 w 87"/>
                  <a:gd name="T71" fmla="*/ 215 h 220"/>
                  <a:gd name="T72" fmla="*/ 58 w 87"/>
                  <a:gd name="T73" fmla="*/ 211 h 220"/>
                  <a:gd name="T74" fmla="*/ 62 w 87"/>
                  <a:gd name="T75" fmla="*/ 208 h 220"/>
                  <a:gd name="T76" fmla="*/ 68 w 87"/>
                  <a:gd name="T77" fmla="*/ 204 h 220"/>
                  <a:gd name="T78" fmla="*/ 71 w 87"/>
                  <a:gd name="T79" fmla="*/ 200 h 220"/>
                  <a:gd name="T80" fmla="*/ 75 w 87"/>
                  <a:gd name="T81" fmla="*/ 197 h 220"/>
                  <a:gd name="T82" fmla="*/ 78 w 87"/>
                  <a:gd name="T83" fmla="*/ 191 h 220"/>
                  <a:gd name="T84" fmla="*/ 80 w 87"/>
                  <a:gd name="T85" fmla="*/ 186 h 220"/>
                  <a:gd name="T86" fmla="*/ 83 w 87"/>
                  <a:gd name="T87" fmla="*/ 181 h 220"/>
                  <a:gd name="T88" fmla="*/ 86 w 87"/>
                  <a:gd name="T89" fmla="*/ 175 h 220"/>
                  <a:gd name="T90" fmla="*/ 87 w 87"/>
                  <a:gd name="T91" fmla="*/ 169 h 220"/>
                  <a:gd name="T92" fmla="*/ 87 w 87"/>
                  <a:gd name="T93" fmla="*/ 163 h 220"/>
                  <a:gd name="T94" fmla="*/ 87 w 87"/>
                  <a:gd name="T95" fmla="*/ 158 h 220"/>
                  <a:gd name="T96" fmla="*/ 87 w 87"/>
                  <a:gd name="T97" fmla="*/ 151 h 220"/>
                  <a:gd name="T98" fmla="*/ 87 w 87"/>
                  <a:gd name="T99" fmla="*/ 150 h 220"/>
                  <a:gd name="T100" fmla="*/ 86 w 87"/>
                  <a:gd name="T101" fmla="*/ 147 h 220"/>
                  <a:gd name="T102" fmla="*/ 86 w 87"/>
                  <a:gd name="T103" fmla="*/ 137 h 220"/>
                  <a:gd name="T104" fmla="*/ 84 w 87"/>
                  <a:gd name="T105" fmla="*/ 128 h 220"/>
                  <a:gd name="T106" fmla="*/ 80 w 87"/>
                  <a:gd name="T107" fmla="*/ 109 h 220"/>
                  <a:gd name="T108" fmla="*/ 77 w 87"/>
                  <a:gd name="T109" fmla="*/ 89 h 220"/>
                  <a:gd name="T110" fmla="*/ 70 w 87"/>
                  <a:gd name="T111" fmla="*/ 71 h 220"/>
                  <a:gd name="T112" fmla="*/ 64 w 87"/>
                  <a:gd name="T113" fmla="*/ 52 h 220"/>
                  <a:gd name="T114" fmla="*/ 56 w 87"/>
                  <a:gd name="T115" fmla="*/ 35 h 220"/>
                  <a:gd name="T116" fmla="*/ 46 w 87"/>
                  <a:gd name="T117" fmla="*/ 17 h 220"/>
                  <a:gd name="T118" fmla="*/ 35 w 87"/>
                  <a:gd name="T119" fmla="*/ 0 h 220"/>
                  <a:gd name="T120" fmla="*/ 35 w 87"/>
                  <a:gd name="T121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7" h="220">
                    <a:moveTo>
                      <a:pt x="35" y="0"/>
                    </a:moveTo>
                    <a:lnTo>
                      <a:pt x="36" y="17"/>
                    </a:lnTo>
                    <a:lnTo>
                      <a:pt x="36" y="32"/>
                    </a:lnTo>
                    <a:lnTo>
                      <a:pt x="36" y="48"/>
                    </a:lnTo>
                    <a:lnTo>
                      <a:pt x="35" y="63"/>
                    </a:lnTo>
                    <a:lnTo>
                      <a:pt x="34" y="80"/>
                    </a:lnTo>
                    <a:lnTo>
                      <a:pt x="31" y="96"/>
                    </a:lnTo>
                    <a:lnTo>
                      <a:pt x="29" y="111"/>
                    </a:lnTo>
                    <a:lnTo>
                      <a:pt x="25" y="127"/>
                    </a:lnTo>
                    <a:lnTo>
                      <a:pt x="24" y="132"/>
                    </a:lnTo>
                    <a:lnTo>
                      <a:pt x="22" y="136"/>
                    </a:lnTo>
                    <a:lnTo>
                      <a:pt x="20" y="141"/>
                    </a:lnTo>
                    <a:lnTo>
                      <a:pt x="17" y="145"/>
                    </a:lnTo>
                    <a:lnTo>
                      <a:pt x="14" y="149"/>
                    </a:lnTo>
                    <a:lnTo>
                      <a:pt x="12" y="153"/>
                    </a:lnTo>
                    <a:lnTo>
                      <a:pt x="4" y="160"/>
                    </a:lnTo>
                    <a:lnTo>
                      <a:pt x="3" y="164"/>
                    </a:lnTo>
                    <a:lnTo>
                      <a:pt x="2" y="168"/>
                    </a:lnTo>
                    <a:lnTo>
                      <a:pt x="0" y="172"/>
                    </a:lnTo>
                    <a:lnTo>
                      <a:pt x="0" y="176"/>
                    </a:lnTo>
                    <a:lnTo>
                      <a:pt x="0" y="180"/>
                    </a:lnTo>
                    <a:lnTo>
                      <a:pt x="0" y="184"/>
                    </a:lnTo>
                    <a:lnTo>
                      <a:pt x="2" y="187"/>
                    </a:lnTo>
                    <a:lnTo>
                      <a:pt x="3" y="191"/>
                    </a:lnTo>
                    <a:lnTo>
                      <a:pt x="4" y="195"/>
                    </a:lnTo>
                    <a:lnTo>
                      <a:pt x="7" y="199"/>
                    </a:lnTo>
                    <a:lnTo>
                      <a:pt x="8" y="203"/>
                    </a:lnTo>
                    <a:lnTo>
                      <a:pt x="11" y="206"/>
                    </a:lnTo>
                    <a:lnTo>
                      <a:pt x="17" y="212"/>
                    </a:lnTo>
                    <a:lnTo>
                      <a:pt x="21" y="213"/>
                    </a:lnTo>
                    <a:lnTo>
                      <a:pt x="25" y="216"/>
                    </a:lnTo>
                    <a:lnTo>
                      <a:pt x="30" y="219"/>
                    </a:lnTo>
                    <a:lnTo>
                      <a:pt x="35" y="220"/>
                    </a:lnTo>
                    <a:lnTo>
                      <a:pt x="42" y="219"/>
                    </a:lnTo>
                    <a:lnTo>
                      <a:pt x="47" y="216"/>
                    </a:lnTo>
                    <a:lnTo>
                      <a:pt x="53" y="215"/>
                    </a:lnTo>
                    <a:lnTo>
                      <a:pt x="58" y="211"/>
                    </a:lnTo>
                    <a:lnTo>
                      <a:pt x="62" y="208"/>
                    </a:lnTo>
                    <a:lnTo>
                      <a:pt x="68" y="204"/>
                    </a:lnTo>
                    <a:lnTo>
                      <a:pt x="71" y="200"/>
                    </a:lnTo>
                    <a:lnTo>
                      <a:pt x="75" y="197"/>
                    </a:lnTo>
                    <a:lnTo>
                      <a:pt x="78" y="191"/>
                    </a:lnTo>
                    <a:lnTo>
                      <a:pt x="80" y="186"/>
                    </a:lnTo>
                    <a:lnTo>
                      <a:pt x="83" y="181"/>
                    </a:lnTo>
                    <a:lnTo>
                      <a:pt x="86" y="175"/>
                    </a:lnTo>
                    <a:lnTo>
                      <a:pt x="87" y="169"/>
                    </a:lnTo>
                    <a:lnTo>
                      <a:pt x="87" y="163"/>
                    </a:lnTo>
                    <a:lnTo>
                      <a:pt x="87" y="158"/>
                    </a:lnTo>
                    <a:lnTo>
                      <a:pt x="87" y="151"/>
                    </a:lnTo>
                    <a:lnTo>
                      <a:pt x="87" y="150"/>
                    </a:lnTo>
                    <a:lnTo>
                      <a:pt x="86" y="147"/>
                    </a:lnTo>
                    <a:lnTo>
                      <a:pt x="86" y="137"/>
                    </a:lnTo>
                    <a:lnTo>
                      <a:pt x="84" y="128"/>
                    </a:lnTo>
                    <a:lnTo>
                      <a:pt x="80" y="109"/>
                    </a:lnTo>
                    <a:lnTo>
                      <a:pt x="77" y="89"/>
                    </a:lnTo>
                    <a:lnTo>
                      <a:pt x="70" y="71"/>
                    </a:lnTo>
                    <a:lnTo>
                      <a:pt x="64" y="52"/>
                    </a:lnTo>
                    <a:lnTo>
                      <a:pt x="56" y="35"/>
                    </a:lnTo>
                    <a:lnTo>
                      <a:pt x="46" y="17"/>
                    </a:lnTo>
                    <a:lnTo>
                      <a:pt x="35" y="0"/>
                    </a:lnTo>
                    <a:lnTo>
                      <a:pt x="35" y="0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32"/>
              <p:cNvSpPr>
                <a:spLocks/>
              </p:cNvSpPr>
              <p:nvPr/>
            </p:nvSpPr>
            <p:spPr bwMode="auto">
              <a:xfrm>
                <a:off x="11081200" y="3892551"/>
                <a:ext cx="68263" cy="174625"/>
              </a:xfrm>
              <a:custGeom>
                <a:avLst/>
                <a:gdLst>
                  <a:gd name="T0" fmla="*/ 35 w 87"/>
                  <a:gd name="T1" fmla="*/ 0 h 220"/>
                  <a:gd name="T2" fmla="*/ 36 w 87"/>
                  <a:gd name="T3" fmla="*/ 17 h 220"/>
                  <a:gd name="T4" fmla="*/ 36 w 87"/>
                  <a:gd name="T5" fmla="*/ 32 h 220"/>
                  <a:gd name="T6" fmla="*/ 36 w 87"/>
                  <a:gd name="T7" fmla="*/ 48 h 220"/>
                  <a:gd name="T8" fmla="*/ 35 w 87"/>
                  <a:gd name="T9" fmla="*/ 63 h 220"/>
                  <a:gd name="T10" fmla="*/ 34 w 87"/>
                  <a:gd name="T11" fmla="*/ 80 h 220"/>
                  <a:gd name="T12" fmla="*/ 31 w 87"/>
                  <a:gd name="T13" fmla="*/ 96 h 220"/>
                  <a:gd name="T14" fmla="*/ 29 w 87"/>
                  <a:gd name="T15" fmla="*/ 111 h 220"/>
                  <a:gd name="T16" fmla="*/ 25 w 87"/>
                  <a:gd name="T17" fmla="*/ 127 h 220"/>
                  <a:gd name="T18" fmla="*/ 24 w 87"/>
                  <a:gd name="T19" fmla="*/ 132 h 220"/>
                  <a:gd name="T20" fmla="*/ 22 w 87"/>
                  <a:gd name="T21" fmla="*/ 136 h 220"/>
                  <a:gd name="T22" fmla="*/ 20 w 87"/>
                  <a:gd name="T23" fmla="*/ 141 h 220"/>
                  <a:gd name="T24" fmla="*/ 17 w 87"/>
                  <a:gd name="T25" fmla="*/ 145 h 220"/>
                  <a:gd name="T26" fmla="*/ 14 w 87"/>
                  <a:gd name="T27" fmla="*/ 149 h 220"/>
                  <a:gd name="T28" fmla="*/ 12 w 87"/>
                  <a:gd name="T29" fmla="*/ 153 h 220"/>
                  <a:gd name="T30" fmla="*/ 4 w 87"/>
                  <a:gd name="T31" fmla="*/ 160 h 220"/>
                  <a:gd name="T32" fmla="*/ 3 w 87"/>
                  <a:gd name="T33" fmla="*/ 164 h 220"/>
                  <a:gd name="T34" fmla="*/ 2 w 87"/>
                  <a:gd name="T35" fmla="*/ 168 h 220"/>
                  <a:gd name="T36" fmla="*/ 0 w 87"/>
                  <a:gd name="T37" fmla="*/ 172 h 220"/>
                  <a:gd name="T38" fmla="*/ 0 w 87"/>
                  <a:gd name="T39" fmla="*/ 176 h 220"/>
                  <a:gd name="T40" fmla="*/ 0 w 87"/>
                  <a:gd name="T41" fmla="*/ 180 h 220"/>
                  <a:gd name="T42" fmla="*/ 0 w 87"/>
                  <a:gd name="T43" fmla="*/ 184 h 220"/>
                  <a:gd name="T44" fmla="*/ 2 w 87"/>
                  <a:gd name="T45" fmla="*/ 187 h 220"/>
                  <a:gd name="T46" fmla="*/ 3 w 87"/>
                  <a:gd name="T47" fmla="*/ 191 h 220"/>
                  <a:gd name="T48" fmla="*/ 4 w 87"/>
                  <a:gd name="T49" fmla="*/ 195 h 220"/>
                  <a:gd name="T50" fmla="*/ 7 w 87"/>
                  <a:gd name="T51" fmla="*/ 199 h 220"/>
                  <a:gd name="T52" fmla="*/ 8 w 87"/>
                  <a:gd name="T53" fmla="*/ 203 h 220"/>
                  <a:gd name="T54" fmla="*/ 11 w 87"/>
                  <a:gd name="T55" fmla="*/ 206 h 220"/>
                  <a:gd name="T56" fmla="*/ 17 w 87"/>
                  <a:gd name="T57" fmla="*/ 212 h 220"/>
                  <a:gd name="T58" fmla="*/ 21 w 87"/>
                  <a:gd name="T59" fmla="*/ 213 h 220"/>
                  <a:gd name="T60" fmla="*/ 25 w 87"/>
                  <a:gd name="T61" fmla="*/ 216 h 220"/>
                  <a:gd name="T62" fmla="*/ 30 w 87"/>
                  <a:gd name="T63" fmla="*/ 219 h 220"/>
                  <a:gd name="T64" fmla="*/ 35 w 87"/>
                  <a:gd name="T65" fmla="*/ 220 h 220"/>
                  <a:gd name="T66" fmla="*/ 42 w 87"/>
                  <a:gd name="T67" fmla="*/ 219 h 220"/>
                  <a:gd name="T68" fmla="*/ 47 w 87"/>
                  <a:gd name="T69" fmla="*/ 216 h 220"/>
                  <a:gd name="T70" fmla="*/ 53 w 87"/>
                  <a:gd name="T71" fmla="*/ 215 h 220"/>
                  <a:gd name="T72" fmla="*/ 58 w 87"/>
                  <a:gd name="T73" fmla="*/ 211 h 220"/>
                  <a:gd name="T74" fmla="*/ 62 w 87"/>
                  <a:gd name="T75" fmla="*/ 208 h 220"/>
                  <a:gd name="T76" fmla="*/ 68 w 87"/>
                  <a:gd name="T77" fmla="*/ 204 h 220"/>
                  <a:gd name="T78" fmla="*/ 71 w 87"/>
                  <a:gd name="T79" fmla="*/ 200 h 220"/>
                  <a:gd name="T80" fmla="*/ 75 w 87"/>
                  <a:gd name="T81" fmla="*/ 197 h 220"/>
                  <a:gd name="T82" fmla="*/ 78 w 87"/>
                  <a:gd name="T83" fmla="*/ 191 h 220"/>
                  <a:gd name="T84" fmla="*/ 80 w 87"/>
                  <a:gd name="T85" fmla="*/ 186 h 220"/>
                  <a:gd name="T86" fmla="*/ 83 w 87"/>
                  <a:gd name="T87" fmla="*/ 181 h 220"/>
                  <a:gd name="T88" fmla="*/ 86 w 87"/>
                  <a:gd name="T89" fmla="*/ 175 h 220"/>
                  <a:gd name="T90" fmla="*/ 87 w 87"/>
                  <a:gd name="T91" fmla="*/ 169 h 220"/>
                  <a:gd name="T92" fmla="*/ 87 w 87"/>
                  <a:gd name="T93" fmla="*/ 163 h 220"/>
                  <a:gd name="T94" fmla="*/ 87 w 87"/>
                  <a:gd name="T95" fmla="*/ 158 h 220"/>
                  <a:gd name="T96" fmla="*/ 87 w 87"/>
                  <a:gd name="T97" fmla="*/ 151 h 220"/>
                  <a:gd name="T98" fmla="*/ 87 w 87"/>
                  <a:gd name="T99" fmla="*/ 150 h 220"/>
                  <a:gd name="T100" fmla="*/ 86 w 87"/>
                  <a:gd name="T101" fmla="*/ 147 h 220"/>
                  <a:gd name="T102" fmla="*/ 86 w 87"/>
                  <a:gd name="T103" fmla="*/ 137 h 220"/>
                  <a:gd name="T104" fmla="*/ 84 w 87"/>
                  <a:gd name="T105" fmla="*/ 128 h 220"/>
                  <a:gd name="T106" fmla="*/ 80 w 87"/>
                  <a:gd name="T107" fmla="*/ 109 h 220"/>
                  <a:gd name="T108" fmla="*/ 77 w 87"/>
                  <a:gd name="T109" fmla="*/ 89 h 220"/>
                  <a:gd name="T110" fmla="*/ 70 w 87"/>
                  <a:gd name="T111" fmla="*/ 71 h 220"/>
                  <a:gd name="T112" fmla="*/ 64 w 87"/>
                  <a:gd name="T113" fmla="*/ 52 h 220"/>
                  <a:gd name="T114" fmla="*/ 56 w 87"/>
                  <a:gd name="T115" fmla="*/ 35 h 220"/>
                  <a:gd name="T116" fmla="*/ 46 w 87"/>
                  <a:gd name="T117" fmla="*/ 17 h 220"/>
                  <a:gd name="T118" fmla="*/ 35 w 87"/>
                  <a:gd name="T119" fmla="*/ 0 h 220"/>
                  <a:gd name="T120" fmla="*/ 35 w 87"/>
                  <a:gd name="T121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7" h="220">
                    <a:moveTo>
                      <a:pt x="35" y="0"/>
                    </a:moveTo>
                    <a:lnTo>
                      <a:pt x="36" y="17"/>
                    </a:lnTo>
                    <a:lnTo>
                      <a:pt x="36" y="32"/>
                    </a:lnTo>
                    <a:lnTo>
                      <a:pt x="36" y="48"/>
                    </a:lnTo>
                    <a:lnTo>
                      <a:pt x="35" y="63"/>
                    </a:lnTo>
                    <a:lnTo>
                      <a:pt x="34" y="80"/>
                    </a:lnTo>
                    <a:lnTo>
                      <a:pt x="31" y="96"/>
                    </a:lnTo>
                    <a:lnTo>
                      <a:pt x="29" y="111"/>
                    </a:lnTo>
                    <a:lnTo>
                      <a:pt x="25" y="127"/>
                    </a:lnTo>
                    <a:lnTo>
                      <a:pt x="24" y="132"/>
                    </a:lnTo>
                    <a:lnTo>
                      <a:pt x="22" y="136"/>
                    </a:lnTo>
                    <a:lnTo>
                      <a:pt x="20" y="141"/>
                    </a:lnTo>
                    <a:lnTo>
                      <a:pt x="17" y="145"/>
                    </a:lnTo>
                    <a:lnTo>
                      <a:pt x="14" y="149"/>
                    </a:lnTo>
                    <a:lnTo>
                      <a:pt x="12" y="153"/>
                    </a:lnTo>
                    <a:lnTo>
                      <a:pt x="4" y="160"/>
                    </a:lnTo>
                    <a:lnTo>
                      <a:pt x="3" y="164"/>
                    </a:lnTo>
                    <a:lnTo>
                      <a:pt x="2" y="168"/>
                    </a:lnTo>
                    <a:lnTo>
                      <a:pt x="0" y="172"/>
                    </a:lnTo>
                    <a:lnTo>
                      <a:pt x="0" y="176"/>
                    </a:lnTo>
                    <a:lnTo>
                      <a:pt x="0" y="180"/>
                    </a:lnTo>
                    <a:lnTo>
                      <a:pt x="0" y="184"/>
                    </a:lnTo>
                    <a:lnTo>
                      <a:pt x="2" y="187"/>
                    </a:lnTo>
                    <a:lnTo>
                      <a:pt x="3" y="191"/>
                    </a:lnTo>
                    <a:lnTo>
                      <a:pt x="4" y="195"/>
                    </a:lnTo>
                    <a:lnTo>
                      <a:pt x="7" y="199"/>
                    </a:lnTo>
                    <a:lnTo>
                      <a:pt x="8" y="203"/>
                    </a:lnTo>
                    <a:lnTo>
                      <a:pt x="11" y="206"/>
                    </a:lnTo>
                    <a:lnTo>
                      <a:pt x="17" y="212"/>
                    </a:lnTo>
                    <a:lnTo>
                      <a:pt x="21" y="213"/>
                    </a:lnTo>
                    <a:lnTo>
                      <a:pt x="25" y="216"/>
                    </a:lnTo>
                    <a:lnTo>
                      <a:pt x="30" y="219"/>
                    </a:lnTo>
                    <a:lnTo>
                      <a:pt x="35" y="220"/>
                    </a:lnTo>
                    <a:lnTo>
                      <a:pt x="42" y="219"/>
                    </a:lnTo>
                    <a:lnTo>
                      <a:pt x="47" y="216"/>
                    </a:lnTo>
                    <a:lnTo>
                      <a:pt x="53" y="215"/>
                    </a:lnTo>
                    <a:lnTo>
                      <a:pt x="58" y="211"/>
                    </a:lnTo>
                    <a:lnTo>
                      <a:pt x="62" y="208"/>
                    </a:lnTo>
                    <a:lnTo>
                      <a:pt x="68" y="204"/>
                    </a:lnTo>
                    <a:lnTo>
                      <a:pt x="71" y="200"/>
                    </a:lnTo>
                    <a:lnTo>
                      <a:pt x="75" y="197"/>
                    </a:lnTo>
                    <a:lnTo>
                      <a:pt x="78" y="191"/>
                    </a:lnTo>
                    <a:lnTo>
                      <a:pt x="80" y="186"/>
                    </a:lnTo>
                    <a:lnTo>
                      <a:pt x="83" y="181"/>
                    </a:lnTo>
                    <a:lnTo>
                      <a:pt x="86" y="175"/>
                    </a:lnTo>
                    <a:lnTo>
                      <a:pt x="87" y="169"/>
                    </a:lnTo>
                    <a:lnTo>
                      <a:pt x="87" y="163"/>
                    </a:lnTo>
                    <a:lnTo>
                      <a:pt x="87" y="158"/>
                    </a:lnTo>
                    <a:lnTo>
                      <a:pt x="87" y="151"/>
                    </a:lnTo>
                    <a:lnTo>
                      <a:pt x="87" y="150"/>
                    </a:lnTo>
                    <a:lnTo>
                      <a:pt x="86" y="147"/>
                    </a:lnTo>
                    <a:lnTo>
                      <a:pt x="86" y="137"/>
                    </a:lnTo>
                    <a:lnTo>
                      <a:pt x="84" y="128"/>
                    </a:lnTo>
                    <a:lnTo>
                      <a:pt x="80" y="109"/>
                    </a:lnTo>
                    <a:lnTo>
                      <a:pt x="77" y="89"/>
                    </a:lnTo>
                    <a:lnTo>
                      <a:pt x="70" y="71"/>
                    </a:lnTo>
                    <a:lnTo>
                      <a:pt x="64" y="52"/>
                    </a:lnTo>
                    <a:lnTo>
                      <a:pt x="56" y="35"/>
                    </a:lnTo>
                    <a:lnTo>
                      <a:pt x="46" y="17"/>
                    </a:lnTo>
                    <a:lnTo>
                      <a:pt x="35" y="0"/>
                    </a:lnTo>
                    <a:lnTo>
                      <a:pt x="35" y="0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32"/>
              <p:cNvSpPr>
                <a:spLocks/>
              </p:cNvSpPr>
              <p:nvPr/>
            </p:nvSpPr>
            <p:spPr bwMode="auto">
              <a:xfrm>
                <a:off x="11192532" y="4044950"/>
                <a:ext cx="68263" cy="174625"/>
              </a:xfrm>
              <a:custGeom>
                <a:avLst/>
                <a:gdLst>
                  <a:gd name="T0" fmla="*/ 35 w 87"/>
                  <a:gd name="T1" fmla="*/ 0 h 220"/>
                  <a:gd name="T2" fmla="*/ 36 w 87"/>
                  <a:gd name="T3" fmla="*/ 17 h 220"/>
                  <a:gd name="T4" fmla="*/ 36 w 87"/>
                  <a:gd name="T5" fmla="*/ 32 h 220"/>
                  <a:gd name="T6" fmla="*/ 36 w 87"/>
                  <a:gd name="T7" fmla="*/ 48 h 220"/>
                  <a:gd name="T8" fmla="*/ 35 w 87"/>
                  <a:gd name="T9" fmla="*/ 63 h 220"/>
                  <a:gd name="T10" fmla="*/ 34 w 87"/>
                  <a:gd name="T11" fmla="*/ 80 h 220"/>
                  <a:gd name="T12" fmla="*/ 31 w 87"/>
                  <a:gd name="T13" fmla="*/ 96 h 220"/>
                  <a:gd name="T14" fmla="*/ 29 w 87"/>
                  <a:gd name="T15" fmla="*/ 111 h 220"/>
                  <a:gd name="T16" fmla="*/ 25 w 87"/>
                  <a:gd name="T17" fmla="*/ 127 h 220"/>
                  <a:gd name="T18" fmla="*/ 24 w 87"/>
                  <a:gd name="T19" fmla="*/ 132 h 220"/>
                  <a:gd name="T20" fmla="*/ 22 w 87"/>
                  <a:gd name="T21" fmla="*/ 136 h 220"/>
                  <a:gd name="T22" fmla="*/ 20 w 87"/>
                  <a:gd name="T23" fmla="*/ 141 h 220"/>
                  <a:gd name="T24" fmla="*/ 17 w 87"/>
                  <a:gd name="T25" fmla="*/ 145 h 220"/>
                  <a:gd name="T26" fmla="*/ 14 w 87"/>
                  <a:gd name="T27" fmla="*/ 149 h 220"/>
                  <a:gd name="T28" fmla="*/ 12 w 87"/>
                  <a:gd name="T29" fmla="*/ 153 h 220"/>
                  <a:gd name="T30" fmla="*/ 4 w 87"/>
                  <a:gd name="T31" fmla="*/ 160 h 220"/>
                  <a:gd name="T32" fmla="*/ 3 w 87"/>
                  <a:gd name="T33" fmla="*/ 164 h 220"/>
                  <a:gd name="T34" fmla="*/ 2 w 87"/>
                  <a:gd name="T35" fmla="*/ 168 h 220"/>
                  <a:gd name="T36" fmla="*/ 0 w 87"/>
                  <a:gd name="T37" fmla="*/ 172 h 220"/>
                  <a:gd name="T38" fmla="*/ 0 w 87"/>
                  <a:gd name="T39" fmla="*/ 176 h 220"/>
                  <a:gd name="T40" fmla="*/ 0 w 87"/>
                  <a:gd name="T41" fmla="*/ 180 h 220"/>
                  <a:gd name="T42" fmla="*/ 0 w 87"/>
                  <a:gd name="T43" fmla="*/ 184 h 220"/>
                  <a:gd name="T44" fmla="*/ 2 w 87"/>
                  <a:gd name="T45" fmla="*/ 187 h 220"/>
                  <a:gd name="T46" fmla="*/ 3 w 87"/>
                  <a:gd name="T47" fmla="*/ 191 h 220"/>
                  <a:gd name="T48" fmla="*/ 4 w 87"/>
                  <a:gd name="T49" fmla="*/ 195 h 220"/>
                  <a:gd name="T50" fmla="*/ 7 w 87"/>
                  <a:gd name="T51" fmla="*/ 199 h 220"/>
                  <a:gd name="T52" fmla="*/ 8 w 87"/>
                  <a:gd name="T53" fmla="*/ 203 h 220"/>
                  <a:gd name="T54" fmla="*/ 11 w 87"/>
                  <a:gd name="T55" fmla="*/ 206 h 220"/>
                  <a:gd name="T56" fmla="*/ 17 w 87"/>
                  <a:gd name="T57" fmla="*/ 212 h 220"/>
                  <a:gd name="T58" fmla="*/ 21 w 87"/>
                  <a:gd name="T59" fmla="*/ 213 h 220"/>
                  <a:gd name="T60" fmla="*/ 25 w 87"/>
                  <a:gd name="T61" fmla="*/ 216 h 220"/>
                  <a:gd name="T62" fmla="*/ 30 w 87"/>
                  <a:gd name="T63" fmla="*/ 219 h 220"/>
                  <a:gd name="T64" fmla="*/ 35 w 87"/>
                  <a:gd name="T65" fmla="*/ 220 h 220"/>
                  <a:gd name="T66" fmla="*/ 42 w 87"/>
                  <a:gd name="T67" fmla="*/ 219 h 220"/>
                  <a:gd name="T68" fmla="*/ 47 w 87"/>
                  <a:gd name="T69" fmla="*/ 216 h 220"/>
                  <a:gd name="T70" fmla="*/ 53 w 87"/>
                  <a:gd name="T71" fmla="*/ 215 h 220"/>
                  <a:gd name="T72" fmla="*/ 58 w 87"/>
                  <a:gd name="T73" fmla="*/ 211 h 220"/>
                  <a:gd name="T74" fmla="*/ 62 w 87"/>
                  <a:gd name="T75" fmla="*/ 208 h 220"/>
                  <a:gd name="T76" fmla="*/ 68 w 87"/>
                  <a:gd name="T77" fmla="*/ 204 h 220"/>
                  <a:gd name="T78" fmla="*/ 71 w 87"/>
                  <a:gd name="T79" fmla="*/ 200 h 220"/>
                  <a:gd name="T80" fmla="*/ 75 w 87"/>
                  <a:gd name="T81" fmla="*/ 197 h 220"/>
                  <a:gd name="T82" fmla="*/ 78 w 87"/>
                  <a:gd name="T83" fmla="*/ 191 h 220"/>
                  <a:gd name="T84" fmla="*/ 80 w 87"/>
                  <a:gd name="T85" fmla="*/ 186 h 220"/>
                  <a:gd name="T86" fmla="*/ 83 w 87"/>
                  <a:gd name="T87" fmla="*/ 181 h 220"/>
                  <a:gd name="T88" fmla="*/ 86 w 87"/>
                  <a:gd name="T89" fmla="*/ 175 h 220"/>
                  <a:gd name="T90" fmla="*/ 87 w 87"/>
                  <a:gd name="T91" fmla="*/ 169 h 220"/>
                  <a:gd name="T92" fmla="*/ 87 w 87"/>
                  <a:gd name="T93" fmla="*/ 163 h 220"/>
                  <a:gd name="T94" fmla="*/ 87 w 87"/>
                  <a:gd name="T95" fmla="*/ 158 h 220"/>
                  <a:gd name="T96" fmla="*/ 87 w 87"/>
                  <a:gd name="T97" fmla="*/ 151 h 220"/>
                  <a:gd name="T98" fmla="*/ 87 w 87"/>
                  <a:gd name="T99" fmla="*/ 150 h 220"/>
                  <a:gd name="T100" fmla="*/ 86 w 87"/>
                  <a:gd name="T101" fmla="*/ 147 h 220"/>
                  <a:gd name="T102" fmla="*/ 86 w 87"/>
                  <a:gd name="T103" fmla="*/ 137 h 220"/>
                  <a:gd name="T104" fmla="*/ 84 w 87"/>
                  <a:gd name="T105" fmla="*/ 128 h 220"/>
                  <a:gd name="T106" fmla="*/ 80 w 87"/>
                  <a:gd name="T107" fmla="*/ 109 h 220"/>
                  <a:gd name="T108" fmla="*/ 77 w 87"/>
                  <a:gd name="T109" fmla="*/ 89 h 220"/>
                  <a:gd name="T110" fmla="*/ 70 w 87"/>
                  <a:gd name="T111" fmla="*/ 71 h 220"/>
                  <a:gd name="T112" fmla="*/ 64 w 87"/>
                  <a:gd name="T113" fmla="*/ 52 h 220"/>
                  <a:gd name="T114" fmla="*/ 56 w 87"/>
                  <a:gd name="T115" fmla="*/ 35 h 220"/>
                  <a:gd name="T116" fmla="*/ 46 w 87"/>
                  <a:gd name="T117" fmla="*/ 17 h 220"/>
                  <a:gd name="T118" fmla="*/ 35 w 87"/>
                  <a:gd name="T119" fmla="*/ 0 h 220"/>
                  <a:gd name="T120" fmla="*/ 35 w 87"/>
                  <a:gd name="T121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7" h="220">
                    <a:moveTo>
                      <a:pt x="35" y="0"/>
                    </a:moveTo>
                    <a:lnTo>
                      <a:pt x="36" y="17"/>
                    </a:lnTo>
                    <a:lnTo>
                      <a:pt x="36" y="32"/>
                    </a:lnTo>
                    <a:lnTo>
                      <a:pt x="36" y="48"/>
                    </a:lnTo>
                    <a:lnTo>
                      <a:pt x="35" y="63"/>
                    </a:lnTo>
                    <a:lnTo>
                      <a:pt x="34" y="80"/>
                    </a:lnTo>
                    <a:lnTo>
                      <a:pt x="31" y="96"/>
                    </a:lnTo>
                    <a:lnTo>
                      <a:pt x="29" y="111"/>
                    </a:lnTo>
                    <a:lnTo>
                      <a:pt x="25" y="127"/>
                    </a:lnTo>
                    <a:lnTo>
                      <a:pt x="24" y="132"/>
                    </a:lnTo>
                    <a:lnTo>
                      <a:pt x="22" y="136"/>
                    </a:lnTo>
                    <a:lnTo>
                      <a:pt x="20" y="141"/>
                    </a:lnTo>
                    <a:lnTo>
                      <a:pt x="17" y="145"/>
                    </a:lnTo>
                    <a:lnTo>
                      <a:pt x="14" y="149"/>
                    </a:lnTo>
                    <a:lnTo>
                      <a:pt x="12" y="153"/>
                    </a:lnTo>
                    <a:lnTo>
                      <a:pt x="4" y="160"/>
                    </a:lnTo>
                    <a:lnTo>
                      <a:pt x="3" y="164"/>
                    </a:lnTo>
                    <a:lnTo>
                      <a:pt x="2" y="168"/>
                    </a:lnTo>
                    <a:lnTo>
                      <a:pt x="0" y="172"/>
                    </a:lnTo>
                    <a:lnTo>
                      <a:pt x="0" y="176"/>
                    </a:lnTo>
                    <a:lnTo>
                      <a:pt x="0" y="180"/>
                    </a:lnTo>
                    <a:lnTo>
                      <a:pt x="0" y="184"/>
                    </a:lnTo>
                    <a:lnTo>
                      <a:pt x="2" y="187"/>
                    </a:lnTo>
                    <a:lnTo>
                      <a:pt x="3" y="191"/>
                    </a:lnTo>
                    <a:lnTo>
                      <a:pt x="4" y="195"/>
                    </a:lnTo>
                    <a:lnTo>
                      <a:pt x="7" y="199"/>
                    </a:lnTo>
                    <a:lnTo>
                      <a:pt x="8" y="203"/>
                    </a:lnTo>
                    <a:lnTo>
                      <a:pt x="11" y="206"/>
                    </a:lnTo>
                    <a:lnTo>
                      <a:pt x="17" y="212"/>
                    </a:lnTo>
                    <a:lnTo>
                      <a:pt x="21" y="213"/>
                    </a:lnTo>
                    <a:lnTo>
                      <a:pt x="25" y="216"/>
                    </a:lnTo>
                    <a:lnTo>
                      <a:pt x="30" y="219"/>
                    </a:lnTo>
                    <a:lnTo>
                      <a:pt x="35" y="220"/>
                    </a:lnTo>
                    <a:lnTo>
                      <a:pt x="42" y="219"/>
                    </a:lnTo>
                    <a:lnTo>
                      <a:pt x="47" y="216"/>
                    </a:lnTo>
                    <a:lnTo>
                      <a:pt x="53" y="215"/>
                    </a:lnTo>
                    <a:lnTo>
                      <a:pt x="58" y="211"/>
                    </a:lnTo>
                    <a:lnTo>
                      <a:pt x="62" y="208"/>
                    </a:lnTo>
                    <a:lnTo>
                      <a:pt x="68" y="204"/>
                    </a:lnTo>
                    <a:lnTo>
                      <a:pt x="71" y="200"/>
                    </a:lnTo>
                    <a:lnTo>
                      <a:pt x="75" y="197"/>
                    </a:lnTo>
                    <a:lnTo>
                      <a:pt x="78" y="191"/>
                    </a:lnTo>
                    <a:lnTo>
                      <a:pt x="80" y="186"/>
                    </a:lnTo>
                    <a:lnTo>
                      <a:pt x="83" y="181"/>
                    </a:lnTo>
                    <a:lnTo>
                      <a:pt x="86" y="175"/>
                    </a:lnTo>
                    <a:lnTo>
                      <a:pt x="87" y="169"/>
                    </a:lnTo>
                    <a:lnTo>
                      <a:pt x="87" y="163"/>
                    </a:lnTo>
                    <a:lnTo>
                      <a:pt x="87" y="158"/>
                    </a:lnTo>
                    <a:lnTo>
                      <a:pt x="87" y="151"/>
                    </a:lnTo>
                    <a:lnTo>
                      <a:pt x="87" y="150"/>
                    </a:lnTo>
                    <a:lnTo>
                      <a:pt x="86" y="147"/>
                    </a:lnTo>
                    <a:lnTo>
                      <a:pt x="86" y="137"/>
                    </a:lnTo>
                    <a:lnTo>
                      <a:pt x="84" y="128"/>
                    </a:lnTo>
                    <a:lnTo>
                      <a:pt x="80" y="109"/>
                    </a:lnTo>
                    <a:lnTo>
                      <a:pt x="77" y="89"/>
                    </a:lnTo>
                    <a:lnTo>
                      <a:pt x="70" y="71"/>
                    </a:lnTo>
                    <a:lnTo>
                      <a:pt x="64" y="52"/>
                    </a:lnTo>
                    <a:lnTo>
                      <a:pt x="56" y="35"/>
                    </a:lnTo>
                    <a:lnTo>
                      <a:pt x="46" y="17"/>
                    </a:lnTo>
                    <a:lnTo>
                      <a:pt x="35" y="0"/>
                    </a:lnTo>
                    <a:lnTo>
                      <a:pt x="35" y="0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32"/>
              <p:cNvSpPr>
                <a:spLocks/>
              </p:cNvSpPr>
              <p:nvPr/>
            </p:nvSpPr>
            <p:spPr bwMode="auto">
              <a:xfrm>
                <a:off x="11359877" y="3883577"/>
                <a:ext cx="68263" cy="174625"/>
              </a:xfrm>
              <a:custGeom>
                <a:avLst/>
                <a:gdLst>
                  <a:gd name="T0" fmla="*/ 35 w 87"/>
                  <a:gd name="T1" fmla="*/ 0 h 220"/>
                  <a:gd name="T2" fmla="*/ 36 w 87"/>
                  <a:gd name="T3" fmla="*/ 17 h 220"/>
                  <a:gd name="T4" fmla="*/ 36 w 87"/>
                  <a:gd name="T5" fmla="*/ 32 h 220"/>
                  <a:gd name="T6" fmla="*/ 36 w 87"/>
                  <a:gd name="T7" fmla="*/ 48 h 220"/>
                  <a:gd name="T8" fmla="*/ 35 w 87"/>
                  <a:gd name="T9" fmla="*/ 63 h 220"/>
                  <a:gd name="T10" fmla="*/ 34 w 87"/>
                  <a:gd name="T11" fmla="*/ 80 h 220"/>
                  <a:gd name="T12" fmla="*/ 31 w 87"/>
                  <a:gd name="T13" fmla="*/ 96 h 220"/>
                  <a:gd name="T14" fmla="*/ 29 w 87"/>
                  <a:gd name="T15" fmla="*/ 111 h 220"/>
                  <a:gd name="T16" fmla="*/ 25 w 87"/>
                  <a:gd name="T17" fmla="*/ 127 h 220"/>
                  <a:gd name="T18" fmla="*/ 24 w 87"/>
                  <a:gd name="T19" fmla="*/ 132 h 220"/>
                  <a:gd name="T20" fmla="*/ 22 w 87"/>
                  <a:gd name="T21" fmla="*/ 136 h 220"/>
                  <a:gd name="T22" fmla="*/ 20 w 87"/>
                  <a:gd name="T23" fmla="*/ 141 h 220"/>
                  <a:gd name="T24" fmla="*/ 17 w 87"/>
                  <a:gd name="T25" fmla="*/ 145 h 220"/>
                  <a:gd name="T26" fmla="*/ 14 w 87"/>
                  <a:gd name="T27" fmla="*/ 149 h 220"/>
                  <a:gd name="T28" fmla="*/ 12 w 87"/>
                  <a:gd name="T29" fmla="*/ 153 h 220"/>
                  <a:gd name="T30" fmla="*/ 4 w 87"/>
                  <a:gd name="T31" fmla="*/ 160 h 220"/>
                  <a:gd name="T32" fmla="*/ 3 w 87"/>
                  <a:gd name="T33" fmla="*/ 164 h 220"/>
                  <a:gd name="T34" fmla="*/ 2 w 87"/>
                  <a:gd name="T35" fmla="*/ 168 h 220"/>
                  <a:gd name="T36" fmla="*/ 0 w 87"/>
                  <a:gd name="T37" fmla="*/ 172 h 220"/>
                  <a:gd name="T38" fmla="*/ 0 w 87"/>
                  <a:gd name="T39" fmla="*/ 176 h 220"/>
                  <a:gd name="T40" fmla="*/ 0 w 87"/>
                  <a:gd name="T41" fmla="*/ 180 h 220"/>
                  <a:gd name="T42" fmla="*/ 0 w 87"/>
                  <a:gd name="T43" fmla="*/ 184 h 220"/>
                  <a:gd name="T44" fmla="*/ 2 w 87"/>
                  <a:gd name="T45" fmla="*/ 187 h 220"/>
                  <a:gd name="T46" fmla="*/ 3 w 87"/>
                  <a:gd name="T47" fmla="*/ 191 h 220"/>
                  <a:gd name="T48" fmla="*/ 4 w 87"/>
                  <a:gd name="T49" fmla="*/ 195 h 220"/>
                  <a:gd name="T50" fmla="*/ 7 w 87"/>
                  <a:gd name="T51" fmla="*/ 199 h 220"/>
                  <a:gd name="T52" fmla="*/ 8 w 87"/>
                  <a:gd name="T53" fmla="*/ 203 h 220"/>
                  <a:gd name="T54" fmla="*/ 11 w 87"/>
                  <a:gd name="T55" fmla="*/ 206 h 220"/>
                  <a:gd name="T56" fmla="*/ 17 w 87"/>
                  <a:gd name="T57" fmla="*/ 212 h 220"/>
                  <a:gd name="T58" fmla="*/ 21 w 87"/>
                  <a:gd name="T59" fmla="*/ 213 h 220"/>
                  <a:gd name="T60" fmla="*/ 25 w 87"/>
                  <a:gd name="T61" fmla="*/ 216 h 220"/>
                  <a:gd name="T62" fmla="*/ 30 w 87"/>
                  <a:gd name="T63" fmla="*/ 219 h 220"/>
                  <a:gd name="T64" fmla="*/ 35 w 87"/>
                  <a:gd name="T65" fmla="*/ 220 h 220"/>
                  <a:gd name="T66" fmla="*/ 42 w 87"/>
                  <a:gd name="T67" fmla="*/ 219 h 220"/>
                  <a:gd name="T68" fmla="*/ 47 w 87"/>
                  <a:gd name="T69" fmla="*/ 216 h 220"/>
                  <a:gd name="T70" fmla="*/ 53 w 87"/>
                  <a:gd name="T71" fmla="*/ 215 h 220"/>
                  <a:gd name="T72" fmla="*/ 58 w 87"/>
                  <a:gd name="T73" fmla="*/ 211 h 220"/>
                  <a:gd name="T74" fmla="*/ 62 w 87"/>
                  <a:gd name="T75" fmla="*/ 208 h 220"/>
                  <a:gd name="T76" fmla="*/ 68 w 87"/>
                  <a:gd name="T77" fmla="*/ 204 h 220"/>
                  <a:gd name="T78" fmla="*/ 71 w 87"/>
                  <a:gd name="T79" fmla="*/ 200 h 220"/>
                  <a:gd name="T80" fmla="*/ 75 w 87"/>
                  <a:gd name="T81" fmla="*/ 197 h 220"/>
                  <a:gd name="T82" fmla="*/ 78 w 87"/>
                  <a:gd name="T83" fmla="*/ 191 h 220"/>
                  <a:gd name="T84" fmla="*/ 80 w 87"/>
                  <a:gd name="T85" fmla="*/ 186 h 220"/>
                  <a:gd name="T86" fmla="*/ 83 w 87"/>
                  <a:gd name="T87" fmla="*/ 181 h 220"/>
                  <a:gd name="T88" fmla="*/ 86 w 87"/>
                  <a:gd name="T89" fmla="*/ 175 h 220"/>
                  <a:gd name="T90" fmla="*/ 87 w 87"/>
                  <a:gd name="T91" fmla="*/ 169 h 220"/>
                  <a:gd name="T92" fmla="*/ 87 w 87"/>
                  <a:gd name="T93" fmla="*/ 163 h 220"/>
                  <a:gd name="T94" fmla="*/ 87 w 87"/>
                  <a:gd name="T95" fmla="*/ 158 h 220"/>
                  <a:gd name="T96" fmla="*/ 87 w 87"/>
                  <a:gd name="T97" fmla="*/ 151 h 220"/>
                  <a:gd name="T98" fmla="*/ 87 w 87"/>
                  <a:gd name="T99" fmla="*/ 150 h 220"/>
                  <a:gd name="T100" fmla="*/ 86 w 87"/>
                  <a:gd name="T101" fmla="*/ 147 h 220"/>
                  <a:gd name="T102" fmla="*/ 86 w 87"/>
                  <a:gd name="T103" fmla="*/ 137 h 220"/>
                  <a:gd name="T104" fmla="*/ 84 w 87"/>
                  <a:gd name="T105" fmla="*/ 128 h 220"/>
                  <a:gd name="T106" fmla="*/ 80 w 87"/>
                  <a:gd name="T107" fmla="*/ 109 h 220"/>
                  <a:gd name="T108" fmla="*/ 77 w 87"/>
                  <a:gd name="T109" fmla="*/ 89 h 220"/>
                  <a:gd name="T110" fmla="*/ 70 w 87"/>
                  <a:gd name="T111" fmla="*/ 71 h 220"/>
                  <a:gd name="T112" fmla="*/ 64 w 87"/>
                  <a:gd name="T113" fmla="*/ 52 h 220"/>
                  <a:gd name="T114" fmla="*/ 56 w 87"/>
                  <a:gd name="T115" fmla="*/ 35 h 220"/>
                  <a:gd name="T116" fmla="*/ 46 w 87"/>
                  <a:gd name="T117" fmla="*/ 17 h 220"/>
                  <a:gd name="T118" fmla="*/ 35 w 87"/>
                  <a:gd name="T119" fmla="*/ 0 h 220"/>
                  <a:gd name="T120" fmla="*/ 35 w 87"/>
                  <a:gd name="T121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7" h="220">
                    <a:moveTo>
                      <a:pt x="35" y="0"/>
                    </a:moveTo>
                    <a:lnTo>
                      <a:pt x="36" y="17"/>
                    </a:lnTo>
                    <a:lnTo>
                      <a:pt x="36" y="32"/>
                    </a:lnTo>
                    <a:lnTo>
                      <a:pt x="36" y="48"/>
                    </a:lnTo>
                    <a:lnTo>
                      <a:pt x="35" y="63"/>
                    </a:lnTo>
                    <a:lnTo>
                      <a:pt x="34" y="80"/>
                    </a:lnTo>
                    <a:lnTo>
                      <a:pt x="31" y="96"/>
                    </a:lnTo>
                    <a:lnTo>
                      <a:pt x="29" y="111"/>
                    </a:lnTo>
                    <a:lnTo>
                      <a:pt x="25" y="127"/>
                    </a:lnTo>
                    <a:lnTo>
                      <a:pt x="24" y="132"/>
                    </a:lnTo>
                    <a:lnTo>
                      <a:pt x="22" y="136"/>
                    </a:lnTo>
                    <a:lnTo>
                      <a:pt x="20" y="141"/>
                    </a:lnTo>
                    <a:lnTo>
                      <a:pt x="17" y="145"/>
                    </a:lnTo>
                    <a:lnTo>
                      <a:pt x="14" y="149"/>
                    </a:lnTo>
                    <a:lnTo>
                      <a:pt x="12" y="153"/>
                    </a:lnTo>
                    <a:lnTo>
                      <a:pt x="4" y="160"/>
                    </a:lnTo>
                    <a:lnTo>
                      <a:pt x="3" y="164"/>
                    </a:lnTo>
                    <a:lnTo>
                      <a:pt x="2" y="168"/>
                    </a:lnTo>
                    <a:lnTo>
                      <a:pt x="0" y="172"/>
                    </a:lnTo>
                    <a:lnTo>
                      <a:pt x="0" y="176"/>
                    </a:lnTo>
                    <a:lnTo>
                      <a:pt x="0" y="180"/>
                    </a:lnTo>
                    <a:lnTo>
                      <a:pt x="0" y="184"/>
                    </a:lnTo>
                    <a:lnTo>
                      <a:pt x="2" y="187"/>
                    </a:lnTo>
                    <a:lnTo>
                      <a:pt x="3" y="191"/>
                    </a:lnTo>
                    <a:lnTo>
                      <a:pt x="4" y="195"/>
                    </a:lnTo>
                    <a:lnTo>
                      <a:pt x="7" y="199"/>
                    </a:lnTo>
                    <a:lnTo>
                      <a:pt x="8" y="203"/>
                    </a:lnTo>
                    <a:lnTo>
                      <a:pt x="11" y="206"/>
                    </a:lnTo>
                    <a:lnTo>
                      <a:pt x="17" y="212"/>
                    </a:lnTo>
                    <a:lnTo>
                      <a:pt x="21" y="213"/>
                    </a:lnTo>
                    <a:lnTo>
                      <a:pt x="25" y="216"/>
                    </a:lnTo>
                    <a:lnTo>
                      <a:pt x="30" y="219"/>
                    </a:lnTo>
                    <a:lnTo>
                      <a:pt x="35" y="220"/>
                    </a:lnTo>
                    <a:lnTo>
                      <a:pt x="42" y="219"/>
                    </a:lnTo>
                    <a:lnTo>
                      <a:pt x="47" y="216"/>
                    </a:lnTo>
                    <a:lnTo>
                      <a:pt x="53" y="215"/>
                    </a:lnTo>
                    <a:lnTo>
                      <a:pt x="58" y="211"/>
                    </a:lnTo>
                    <a:lnTo>
                      <a:pt x="62" y="208"/>
                    </a:lnTo>
                    <a:lnTo>
                      <a:pt x="68" y="204"/>
                    </a:lnTo>
                    <a:lnTo>
                      <a:pt x="71" y="200"/>
                    </a:lnTo>
                    <a:lnTo>
                      <a:pt x="75" y="197"/>
                    </a:lnTo>
                    <a:lnTo>
                      <a:pt x="78" y="191"/>
                    </a:lnTo>
                    <a:lnTo>
                      <a:pt x="80" y="186"/>
                    </a:lnTo>
                    <a:lnTo>
                      <a:pt x="83" y="181"/>
                    </a:lnTo>
                    <a:lnTo>
                      <a:pt x="86" y="175"/>
                    </a:lnTo>
                    <a:lnTo>
                      <a:pt x="87" y="169"/>
                    </a:lnTo>
                    <a:lnTo>
                      <a:pt x="87" y="163"/>
                    </a:lnTo>
                    <a:lnTo>
                      <a:pt x="87" y="158"/>
                    </a:lnTo>
                    <a:lnTo>
                      <a:pt x="87" y="151"/>
                    </a:lnTo>
                    <a:lnTo>
                      <a:pt x="87" y="150"/>
                    </a:lnTo>
                    <a:lnTo>
                      <a:pt x="86" y="147"/>
                    </a:lnTo>
                    <a:lnTo>
                      <a:pt x="86" y="137"/>
                    </a:lnTo>
                    <a:lnTo>
                      <a:pt x="84" y="128"/>
                    </a:lnTo>
                    <a:lnTo>
                      <a:pt x="80" y="109"/>
                    </a:lnTo>
                    <a:lnTo>
                      <a:pt x="77" y="89"/>
                    </a:lnTo>
                    <a:lnTo>
                      <a:pt x="70" y="71"/>
                    </a:lnTo>
                    <a:lnTo>
                      <a:pt x="64" y="52"/>
                    </a:lnTo>
                    <a:lnTo>
                      <a:pt x="56" y="35"/>
                    </a:lnTo>
                    <a:lnTo>
                      <a:pt x="46" y="17"/>
                    </a:lnTo>
                    <a:lnTo>
                      <a:pt x="35" y="0"/>
                    </a:lnTo>
                    <a:lnTo>
                      <a:pt x="35" y="0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26"/>
              <p:cNvSpPr>
                <a:spLocks/>
              </p:cNvSpPr>
              <p:nvPr/>
            </p:nvSpPr>
            <p:spPr bwMode="auto">
              <a:xfrm>
                <a:off x="10493927" y="3306764"/>
                <a:ext cx="1109663" cy="533400"/>
              </a:xfrm>
              <a:custGeom>
                <a:avLst/>
                <a:gdLst>
                  <a:gd name="T0" fmla="*/ 40 w 1397"/>
                  <a:gd name="T1" fmla="*/ 644 h 673"/>
                  <a:gd name="T2" fmla="*/ 9 w 1397"/>
                  <a:gd name="T3" fmla="*/ 595 h 673"/>
                  <a:gd name="T4" fmla="*/ 2 w 1397"/>
                  <a:gd name="T5" fmla="*/ 568 h 673"/>
                  <a:gd name="T6" fmla="*/ 0 w 1397"/>
                  <a:gd name="T7" fmla="*/ 539 h 673"/>
                  <a:gd name="T8" fmla="*/ 4 w 1397"/>
                  <a:gd name="T9" fmla="*/ 510 h 673"/>
                  <a:gd name="T10" fmla="*/ 13 w 1397"/>
                  <a:gd name="T11" fmla="*/ 481 h 673"/>
                  <a:gd name="T12" fmla="*/ 35 w 1397"/>
                  <a:gd name="T13" fmla="*/ 446 h 673"/>
                  <a:gd name="T14" fmla="*/ 74 w 1397"/>
                  <a:gd name="T15" fmla="*/ 413 h 673"/>
                  <a:gd name="T16" fmla="*/ 120 w 1397"/>
                  <a:gd name="T17" fmla="*/ 395 h 673"/>
                  <a:gd name="T18" fmla="*/ 172 w 1397"/>
                  <a:gd name="T19" fmla="*/ 395 h 673"/>
                  <a:gd name="T20" fmla="*/ 193 w 1397"/>
                  <a:gd name="T21" fmla="*/ 384 h 673"/>
                  <a:gd name="T22" fmla="*/ 187 w 1397"/>
                  <a:gd name="T23" fmla="*/ 352 h 673"/>
                  <a:gd name="T24" fmla="*/ 189 w 1397"/>
                  <a:gd name="T25" fmla="*/ 320 h 673"/>
                  <a:gd name="T26" fmla="*/ 196 w 1397"/>
                  <a:gd name="T27" fmla="*/ 288 h 673"/>
                  <a:gd name="T28" fmla="*/ 209 w 1397"/>
                  <a:gd name="T29" fmla="*/ 259 h 673"/>
                  <a:gd name="T30" fmla="*/ 239 w 1397"/>
                  <a:gd name="T31" fmla="*/ 221 h 673"/>
                  <a:gd name="T32" fmla="*/ 281 w 1397"/>
                  <a:gd name="T33" fmla="*/ 194 h 673"/>
                  <a:gd name="T34" fmla="*/ 312 w 1397"/>
                  <a:gd name="T35" fmla="*/ 182 h 673"/>
                  <a:gd name="T36" fmla="*/ 344 w 1397"/>
                  <a:gd name="T37" fmla="*/ 177 h 673"/>
                  <a:gd name="T38" fmla="*/ 366 w 1397"/>
                  <a:gd name="T39" fmla="*/ 155 h 673"/>
                  <a:gd name="T40" fmla="*/ 383 w 1397"/>
                  <a:gd name="T41" fmla="*/ 115 h 673"/>
                  <a:gd name="T42" fmla="*/ 405 w 1397"/>
                  <a:gd name="T43" fmla="*/ 80 h 673"/>
                  <a:gd name="T44" fmla="*/ 433 w 1397"/>
                  <a:gd name="T45" fmla="*/ 50 h 673"/>
                  <a:gd name="T46" fmla="*/ 467 w 1397"/>
                  <a:gd name="T47" fmla="*/ 27 h 673"/>
                  <a:gd name="T48" fmla="*/ 506 w 1397"/>
                  <a:gd name="T49" fmla="*/ 10 h 673"/>
                  <a:gd name="T50" fmla="*/ 546 w 1397"/>
                  <a:gd name="T51" fmla="*/ 1 h 673"/>
                  <a:gd name="T52" fmla="*/ 589 w 1397"/>
                  <a:gd name="T53" fmla="*/ 0 h 673"/>
                  <a:gd name="T54" fmla="*/ 636 w 1397"/>
                  <a:gd name="T55" fmla="*/ 10 h 673"/>
                  <a:gd name="T56" fmla="*/ 686 w 1397"/>
                  <a:gd name="T57" fmla="*/ 32 h 673"/>
                  <a:gd name="T58" fmla="*/ 727 w 1397"/>
                  <a:gd name="T59" fmla="*/ 67 h 673"/>
                  <a:gd name="T60" fmla="*/ 759 w 1397"/>
                  <a:gd name="T61" fmla="*/ 111 h 673"/>
                  <a:gd name="T62" fmla="*/ 789 w 1397"/>
                  <a:gd name="T63" fmla="*/ 132 h 673"/>
                  <a:gd name="T64" fmla="*/ 825 w 1397"/>
                  <a:gd name="T65" fmla="*/ 131 h 673"/>
                  <a:gd name="T66" fmla="*/ 860 w 1397"/>
                  <a:gd name="T67" fmla="*/ 137 h 673"/>
                  <a:gd name="T68" fmla="*/ 894 w 1397"/>
                  <a:gd name="T69" fmla="*/ 149 h 673"/>
                  <a:gd name="T70" fmla="*/ 924 w 1397"/>
                  <a:gd name="T71" fmla="*/ 167 h 673"/>
                  <a:gd name="T72" fmla="*/ 949 w 1397"/>
                  <a:gd name="T73" fmla="*/ 191 h 673"/>
                  <a:gd name="T74" fmla="*/ 970 w 1397"/>
                  <a:gd name="T75" fmla="*/ 220 h 673"/>
                  <a:gd name="T76" fmla="*/ 986 w 1397"/>
                  <a:gd name="T77" fmla="*/ 254 h 673"/>
                  <a:gd name="T78" fmla="*/ 995 w 1397"/>
                  <a:gd name="T79" fmla="*/ 295 h 673"/>
                  <a:gd name="T80" fmla="*/ 1017 w 1397"/>
                  <a:gd name="T81" fmla="*/ 309 h 673"/>
                  <a:gd name="T82" fmla="*/ 1059 w 1397"/>
                  <a:gd name="T83" fmla="*/ 303 h 673"/>
                  <a:gd name="T84" fmla="*/ 1101 w 1397"/>
                  <a:gd name="T85" fmla="*/ 313 h 673"/>
                  <a:gd name="T86" fmla="*/ 1136 w 1397"/>
                  <a:gd name="T87" fmla="*/ 339 h 673"/>
                  <a:gd name="T88" fmla="*/ 1159 w 1397"/>
                  <a:gd name="T89" fmla="*/ 379 h 673"/>
                  <a:gd name="T90" fmla="*/ 1164 w 1397"/>
                  <a:gd name="T91" fmla="*/ 426 h 673"/>
                  <a:gd name="T92" fmla="*/ 1176 w 1397"/>
                  <a:gd name="T93" fmla="*/ 442 h 673"/>
                  <a:gd name="T94" fmla="*/ 1210 w 1397"/>
                  <a:gd name="T95" fmla="*/ 436 h 673"/>
                  <a:gd name="T96" fmla="*/ 1243 w 1397"/>
                  <a:gd name="T97" fmla="*/ 437 h 673"/>
                  <a:gd name="T98" fmla="*/ 1275 w 1397"/>
                  <a:gd name="T99" fmla="*/ 444 h 673"/>
                  <a:gd name="T100" fmla="*/ 1307 w 1397"/>
                  <a:gd name="T101" fmla="*/ 457 h 673"/>
                  <a:gd name="T102" fmla="*/ 1334 w 1397"/>
                  <a:gd name="T103" fmla="*/ 475 h 673"/>
                  <a:gd name="T104" fmla="*/ 1367 w 1397"/>
                  <a:gd name="T105" fmla="*/ 512 h 673"/>
                  <a:gd name="T106" fmla="*/ 1384 w 1397"/>
                  <a:gd name="T107" fmla="*/ 543 h 673"/>
                  <a:gd name="T108" fmla="*/ 1393 w 1397"/>
                  <a:gd name="T109" fmla="*/ 574 h 673"/>
                  <a:gd name="T110" fmla="*/ 1397 w 1397"/>
                  <a:gd name="T111" fmla="*/ 608 h 673"/>
                  <a:gd name="T112" fmla="*/ 1395 w 1397"/>
                  <a:gd name="T113" fmla="*/ 640 h 673"/>
                  <a:gd name="T114" fmla="*/ 1385 w 1397"/>
                  <a:gd name="T115" fmla="*/ 673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397" h="673">
                    <a:moveTo>
                      <a:pt x="75" y="673"/>
                    </a:moveTo>
                    <a:lnTo>
                      <a:pt x="62" y="665"/>
                    </a:lnTo>
                    <a:lnTo>
                      <a:pt x="50" y="655"/>
                    </a:lnTo>
                    <a:lnTo>
                      <a:pt x="40" y="644"/>
                    </a:lnTo>
                    <a:lnTo>
                      <a:pt x="30" y="634"/>
                    </a:lnTo>
                    <a:lnTo>
                      <a:pt x="22" y="621"/>
                    </a:lnTo>
                    <a:lnTo>
                      <a:pt x="15" y="609"/>
                    </a:lnTo>
                    <a:lnTo>
                      <a:pt x="9" y="595"/>
                    </a:lnTo>
                    <a:lnTo>
                      <a:pt x="8" y="589"/>
                    </a:lnTo>
                    <a:lnTo>
                      <a:pt x="5" y="582"/>
                    </a:lnTo>
                    <a:lnTo>
                      <a:pt x="4" y="574"/>
                    </a:lnTo>
                    <a:lnTo>
                      <a:pt x="2" y="568"/>
                    </a:lnTo>
                    <a:lnTo>
                      <a:pt x="1" y="561"/>
                    </a:lnTo>
                    <a:lnTo>
                      <a:pt x="0" y="554"/>
                    </a:lnTo>
                    <a:lnTo>
                      <a:pt x="0" y="546"/>
                    </a:lnTo>
                    <a:lnTo>
                      <a:pt x="0" y="539"/>
                    </a:lnTo>
                    <a:lnTo>
                      <a:pt x="0" y="532"/>
                    </a:lnTo>
                    <a:lnTo>
                      <a:pt x="1" y="525"/>
                    </a:lnTo>
                    <a:lnTo>
                      <a:pt x="1" y="517"/>
                    </a:lnTo>
                    <a:lnTo>
                      <a:pt x="4" y="510"/>
                    </a:lnTo>
                    <a:lnTo>
                      <a:pt x="5" y="503"/>
                    </a:lnTo>
                    <a:lnTo>
                      <a:pt x="8" y="495"/>
                    </a:lnTo>
                    <a:lnTo>
                      <a:pt x="9" y="489"/>
                    </a:lnTo>
                    <a:lnTo>
                      <a:pt x="13" y="481"/>
                    </a:lnTo>
                    <a:lnTo>
                      <a:pt x="15" y="475"/>
                    </a:lnTo>
                    <a:lnTo>
                      <a:pt x="19" y="468"/>
                    </a:lnTo>
                    <a:lnTo>
                      <a:pt x="27" y="457"/>
                    </a:lnTo>
                    <a:lnTo>
                      <a:pt x="35" y="446"/>
                    </a:lnTo>
                    <a:lnTo>
                      <a:pt x="43" y="436"/>
                    </a:lnTo>
                    <a:lnTo>
                      <a:pt x="53" y="428"/>
                    </a:lnTo>
                    <a:lnTo>
                      <a:pt x="63" y="419"/>
                    </a:lnTo>
                    <a:lnTo>
                      <a:pt x="74" y="413"/>
                    </a:lnTo>
                    <a:lnTo>
                      <a:pt x="85" y="407"/>
                    </a:lnTo>
                    <a:lnTo>
                      <a:pt x="97" y="402"/>
                    </a:lnTo>
                    <a:lnTo>
                      <a:pt x="109" y="398"/>
                    </a:lnTo>
                    <a:lnTo>
                      <a:pt x="120" y="395"/>
                    </a:lnTo>
                    <a:lnTo>
                      <a:pt x="133" y="393"/>
                    </a:lnTo>
                    <a:lnTo>
                      <a:pt x="146" y="392"/>
                    </a:lnTo>
                    <a:lnTo>
                      <a:pt x="159" y="393"/>
                    </a:lnTo>
                    <a:lnTo>
                      <a:pt x="172" y="395"/>
                    </a:lnTo>
                    <a:lnTo>
                      <a:pt x="185" y="397"/>
                    </a:lnTo>
                    <a:lnTo>
                      <a:pt x="198" y="401"/>
                    </a:lnTo>
                    <a:lnTo>
                      <a:pt x="195" y="392"/>
                    </a:lnTo>
                    <a:lnTo>
                      <a:pt x="193" y="384"/>
                    </a:lnTo>
                    <a:lnTo>
                      <a:pt x="190" y="376"/>
                    </a:lnTo>
                    <a:lnTo>
                      <a:pt x="189" y="369"/>
                    </a:lnTo>
                    <a:lnTo>
                      <a:pt x="189" y="360"/>
                    </a:lnTo>
                    <a:lnTo>
                      <a:pt x="187" y="352"/>
                    </a:lnTo>
                    <a:lnTo>
                      <a:pt x="187" y="344"/>
                    </a:lnTo>
                    <a:lnTo>
                      <a:pt x="187" y="335"/>
                    </a:lnTo>
                    <a:lnTo>
                      <a:pt x="189" y="327"/>
                    </a:lnTo>
                    <a:lnTo>
                      <a:pt x="189" y="320"/>
                    </a:lnTo>
                    <a:lnTo>
                      <a:pt x="190" y="312"/>
                    </a:lnTo>
                    <a:lnTo>
                      <a:pt x="193" y="304"/>
                    </a:lnTo>
                    <a:lnTo>
                      <a:pt x="194" y="296"/>
                    </a:lnTo>
                    <a:lnTo>
                      <a:pt x="196" y="288"/>
                    </a:lnTo>
                    <a:lnTo>
                      <a:pt x="199" y="281"/>
                    </a:lnTo>
                    <a:lnTo>
                      <a:pt x="203" y="273"/>
                    </a:lnTo>
                    <a:lnTo>
                      <a:pt x="207" y="266"/>
                    </a:lnTo>
                    <a:lnTo>
                      <a:pt x="209" y="259"/>
                    </a:lnTo>
                    <a:lnTo>
                      <a:pt x="215" y="252"/>
                    </a:lnTo>
                    <a:lnTo>
                      <a:pt x="218" y="246"/>
                    </a:lnTo>
                    <a:lnTo>
                      <a:pt x="229" y="233"/>
                    </a:lnTo>
                    <a:lnTo>
                      <a:pt x="239" y="221"/>
                    </a:lnTo>
                    <a:lnTo>
                      <a:pt x="252" y="211"/>
                    </a:lnTo>
                    <a:lnTo>
                      <a:pt x="265" y="202"/>
                    </a:lnTo>
                    <a:lnTo>
                      <a:pt x="273" y="198"/>
                    </a:lnTo>
                    <a:lnTo>
                      <a:pt x="281" y="194"/>
                    </a:lnTo>
                    <a:lnTo>
                      <a:pt x="287" y="190"/>
                    </a:lnTo>
                    <a:lnTo>
                      <a:pt x="296" y="188"/>
                    </a:lnTo>
                    <a:lnTo>
                      <a:pt x="304" y="184"/>
                    </a:lnTo>
                    <a:lnTo>
                      <a:pt x="312" y="182"/>
                    </a:lnTo>
                    <a:lnTo>
                      <a:pt x="319" y="180"/>
                    </a:lnTo>
                    <a:lnTo>
                      <a:pt x="328" y="179"/>
                    </a:lnTo>
                    <a:lnTo>
                      <a:pt x="336" y="177"/>
                    </a:lnTo>
                    <a:lnTo>
                      <a:pt x="344" y="177"/>
                    </a:lnTo>
                    <a:lnTo>
                      <a:pt x="353" y="177"/>
                    </a:lnTo>
                    <a:lnTo>
                      <a:pt x="362" y="177"/>
                    </a:lnTo>
                    <a:lnTo>
                      <a:pt x="363" y="166"/>
                    </a:lnTo>
                    <a:lnTo>
                      <a:pt x="366" y="155"/>
                    </a:lnTo>
                    <a:lnTo>
                      <a:pt x="370" y="145"/>
                    </a:lnTo>
                    <a:lnTo>
                      <a:pt x="374" y="135"/>
                    </a:lnTo>
                    <a:lnTo>
                      <a:pt x="378" y="125"/>
                    </a:lnTo>
                    <a:lnTo>
                      <a:pt x="383" y="115"/>
                    </a:lnTo>
                    <a:lnTo>
                      <a:pt x="388" y="106"/>
                    </a:lnTo>
                    <a:lnTo>
                      <a:pt x="393" y="97"/>
                    </a:lnTo>
                    <a:lnTo>
                      <a:pt x="398" y="89"/>
                    </a:lnTo>
                    <a:lnTo>
                      <a:pt x="405" y="80"/>
                    </a:lnTo>
                    <a:lnTo>
                      <a:pt x="411" y="72"/>
                    </a:lnTo>
                    <a:lnTo>
                      <a:pt x="419" y="65"/>
                    </a:lnTo>
                    <a:lnTo>
                      <a:pt x="425" y="57"/>
                    </a:lnTo>
                    <a:lnTo>
                      <a:pt x="433" y="50"/>
                    </a:lnTo>
                    <a:lnTo>
                      <a:pt x="442" y="44"/>
                    </a:lnTo>
                    <a:lnTo>
                      <a:pt x="450" y="38"/>
                    </a:lnTo>
                    <a:lnTo>
                      <a:pt x="459" y="32"/>
                    </a:lnTo>
                    <a:lnTo>
                      <a:pt x="467" y="27"/>
                    </a:lnTo>
                    <a:lnTo>
                      <a:pt x="476" y="22"/>
                    </a:lnTo>
                    <a:lnTo>
                      <a:pt x="486" y="18"/>
                    </a:lnTo>
                    <a:lnTo>
                      <a:pt x="495" y="14"/>
                    </a:lnTo>
                    <a:lnTo>
                      <a:pt x="506" y="10"/>
                    </a:lnTo>
                    <a:lnTo>
                      <a:pt x="515" y="8"/>
                    </a:lnTo>
                    <a:lnTo>
                      <a:pt x="525" y="5"/>
                    </a:lnTo>
                    <a:lnTo>
                      <a:pt x="535" y="3"/>
                    </a:lnTo>
                    <a:lnTo>
                      <a:pt x="546" y="1"/>
                    </a:lnTo>
                    <a:lnTo>
                      <a:pt x="556" y="0"/>
                    </a:lnTo>
                    <a:lnTo>
                      <a:pt x="567" y="0"/>
                    </a:lnTo>
                    <a:lnTo>
                      <a:pt x="578" y="0"/>
                    </a:lnTo>
                    <a:lnTo>
                      <a:pt x="589" y="0"/>
                    </a:lnTo>
                    <a:lnTo>
                      <a:pt x="599" y="1"/>
                    </a:lnTo>
                    <a:lnTo>
                      <a:pt x="611" y="4"/>
                    </a:lnTo>
                    <a:lnTo>
                      <a:pt x="623" y="6"/>
                    </a:lnTo>
                    <a:lnTo>
                      <a:pt x="636" y="10"/>
                    </a:lnTo>
                    <a:lnTo>
                      <a:pt x="649" y="14"/>
                    </a:lnTo>
                    <a:lnTo>
                      <a:pt x="662" y="19"/>
                    </a:lnTo>
                    <a:lnTo>
                      <a:pt x="674" y="26"/>
                    </a:lnTo>
                    <a:lnTo>
                      <a:pt x="686" y="32"/>
                    </a:lnTo>
                    <a:lnTo>
                      <a:pt x="697" y="40"/>
                    </a:lnTo>
                    <a:lnTo>
                      <a:pt x="708" y="49"/>
                    </a:lnTo>
                    <a:lnTo>
                      <a:pt x="718" y="57"/>
                    </a:lnTo>
                    <a:lnTo>
                      <a:pt x="727" y="67"/>
                    </a:lnTo>
                    <a:lnTo>
                      <a:pt x="736" y="78"/>
                    </a:lnTo>
                    <a:lnTo>
                      <a:pt x="744" y="88"/>
                    </a:lnTo>
                    <a:lnTo>
                      <a:pt x="752" y="100"/>
                    </a:lnTo>
                    <a:lnTo>
                      <a:pt x="759" y="111"/>
                    </a:lnTo>
                    <a:lnTo>
                      <a:pt x="766" y="123"/>
                    </a:lnTo>
                    <a:lnTo>
                      <a:pt x="771" y="136"/>
                    </a:lnTo>
                    <a:lnTo>
                      <a:pt x="780" y="133"/>
                    </a:lnTo>
                    <a:lnTo>
                      <a:pt x="789" y="132"/>
                    </a:lnTo>
                    <a:lnTo>
                      <a:pt x="798" y="132"/>
                    </a:lnTo>
                    <a:lnTo>
                      <a:pt x="807" y="131"/>
                    </a:lnTo>
                    <a:lnTo>
                      <a:pt x="816" y="131"/>
                    </a:lnTo>
                    <a:lnTo>
                      <a:pt x="825" y="131"/>
                    </a:lnTo>
                    <a:lnTo>
                      <a:pt x="834" y="132"/>
                    </a:lnTo>
                    <a:lnTo>
                      <a:pt x="843" y="133"/>
                    </a:lnTo>
                    <a:lnTo>
                      <a:pt x="852" y="135"/>
                    </a:lnTo>
                    <a:lnTo>
                      <a:pt x="860" y="137"/>
                    </a:lnTo>
                    <a:lnTo>
                      <a:pt x="869" y="140"/>
                    </a:lnTo>
                    <a:lnTo>
                      <a:pt x="877" y="142"/>
                    </a:lnTo>
                    <a:lnTo>
                      <a:pt x="885" y="145"/>
                    </a:lnTo>
                    <a:lnTo>
                      <a:pt x="894" y="149"/>
                    </a:lnTo>
                    <a:lnTo>
                      <a:pt x="902" y="153"/>
                    </a:lnTo>
                    <a:lnTo>
                      <a:pt x="908" y="158"/>
                    </a:lnTo>
                    <a:lnTo>
                      <a:pt x="916" y="162"/>
                    </a:lnTo>
                    <a:lnTo>
                      <a:pt x="924" y="167"/>
                    </a:lnTo>
                    <a:lnTo>
                      <a:pt x="930" y="173"/>
                    </a:lnTo>
                    <a:lnTo>
                      <a:pt x="937" y="179"/>
                    </a:lnTo>
                    <a:lnTo>
                      <a:pt x="943" y="185"/>
                    </a:lnTo>
                    <a:lnTo>
                      <a:pt x="949" y="191"/>
                    </a:lnTo>
                    <a:lnTo>
                      <a:pt x="955" y="198"/>
                    </a:lnTo>
                    <a:lnTo>
                      <a:pt x="960" y="204"/>
                    </a:lnTo>
                    <a:lnTo>
                      <a:pt x="965" y="212"/>
                    </a:lnTo>
                    <a:lnTo>
                      <a:pt x="970" y="220"/>
                    </a:lnTo>
                    <a:lnTo>
                      <a:pt x="974" y="228"/>
                    </a:lnTo>
                    <a:lnTo>
                      <a:pt x="979" y="235"/>
                    </a:lnTo>
                    <a:lnTo>
                      <a:pt x="982" y="244"/>
                    </a:lnTo>
                    <a:lnTo>
                      <a:pt x="986" y="254"/>
                    </a:lnTo>
                    <a:lnTo>
                      <a:pt x="988" y="261"/>
                    </a:lnTo>
                    <a:lnTo>
                      <a:pt x="991" y="272"/>
                    </a:lnTo>
                    <a:lnTo>
                      <a:pt x="993" y="283"/>
                    </a:lnTo>
                    <a:lnTo>
                      <a:pt x="995" y="295"/>
                    </a:lnTo>
                    <a:lnTo>
                      <a:pt x="996" y="307"/>
                    </a:lnTo>
                    <a:lnTo>
                      <a:pt x="996" y="318"/>
                    </a:lnTo>
                    <a:lnTo>
                      <a:pt x="1006" y="313"/>
                    </a:lnTo>
                    <a:lnTo>
                      <a:pt x="1017" y="309"/>
                    </a:lnTo>
                    <a:lnTo>
                      <a:pt x="1027" y="305"/>
                    </a:lnTo>
                    <a:lnTo>
                      <a:pt x="1037" y="303"/>
                    </a:lnTo>
                    <a:lnTo>
                      <a:pt x="1049" y="303"/>
                    </a:lnTo>
                    <a:lnTo>
                      <a:pt x="1059" y="303"/>
                    </a:lnTo>
                    <a:lnTo>
                      <a:pt x="1070" y="304"/>
                    </a:lnTo>
                    <a:lnTo>
                      <a:pt x="1080" y="305"/>
                    </a:lnTo>
                    <a:lnTo>
                      <a:pt x="1090" y="309"/>
                    </a:lnTo>
                    <a:lnTo>
                      <a:pt x="1101" y="313"/>
                    </a:lnTo>
                    <a:lnTo>
                      <a:pt x="1110" y="318"/>
                    </a:lnTo>
                    <a:lnTo>
                      <a:pt x="1119" y="323"/>
                    </a:lnTo>
                    <a:lnTo>
                      <a:pt x="1128" y="331"/>
                    </a:lnTo>
                    <a:lnTo>
                      <a:pt x="1136" y="339"/>
                    </a:lnTo>
                    <a:lnTo>
                      <a:pt x="1142" y="348"/>
                    </a:lnTo>
                    <a:lnTo>
                      <a:pt x="1149" y="357"/>
                    </a:lnTo>
                    <a:lnTo>
                      <a:pt x="1155" y="367"/>
                    </a:lnTo>
                    <a:lnTo>
                      <a:pt x="1159" y="379"/>
                    </a:lnTo>
                    <a:lnTo>
                      <a:pt x="1162" y="391"/>
                    </a:lnTo>
                    <a:lnTo>
                      <a:pt x="1164" y="402"/>
                    </a:lnTo>
                    <a:lnTo>
                      <a:pt x="1166" y="414"/>
                    </a:lnTo>
                    <a:lnTo>
                      <a:pt x="1164" y="426"/>
                    </a:lnTo>
                    <a:lnTo>
                      <a:pt x="1163" y="437"/>
                    </a:lnTo>
                    <a:lnTo>
                      <a:pt x="1160" y="449"/>
                    </a:lnTo>
                    <a:lnTo>
                      <a:pt x="1168" y="446"/>
                    </a:lnTo>
                    <a:lnTo>
                      <a:pt x="1176" y="442"/>
                    </a:lnTo>
                    <a:lnTo>
                      <a:pt x="1185" y="441"/>
                    </a:lnTo>
                    <a:lnTo>
                      <a:pt x="1193" y="439"/>
                    </a:lnTo>
                    <a:lnTo>
                      <a:pt x="1202" y="437"/>
                    </a:lnTo>
                    <a:lnTo>
                      <a:pt x="1210" y="436"/>
                    </a:lnTo>
                    <a:lnTo>
                      <a:pt x="1219" y="436"/>
                    </a:lnTo>
                    <a:lnTo>
                      <a:pt x="1226" y="436"/>
                    </a:lnTo>
                    <a:lnTo>
                      <a:pt x="1235" y="436"/>
                    </a:lnTo>
                    <a:lnTo>
                      <a:pt x="1243" y="437"/>
                    </a:lnTo>
                    <a:lnTo>
                      <a:pt x="1251" y="437"/>
                    </a:lnTo>
                    <a:lnTo>
                      <a:pt x="1260" y="440"/>
                    </a:lnTo>
                    <a:lnTo>
                      <a:pt x="1268" y="441"/>
                    </a:lnTo>
                    <a:lnTo>
                      <a:pt x="1275" y="444"/>
                    </a:lnTo>
                    <a:lnTo>
                      <a:pt x="1283" y="446"/>
                    </a:lnTo>
                    <a:lnTo>
                      <a:pt x="1291" y="449"/>
                    </a:lnTo>
                    <a:lnTo>
                      <a:pt x="1299" y="453"/>
                    </a:lnTo>
                    <a:lnTo>
                      <a:pt x="1307" y="457"/>
                    </a:lnTo>
                    <a:lnTo>
                      <a:pt x="1313" y="461"/>
                    </a:lnTo>
                    <a:lnTo>
                      <a:pt x="1321" y="464"/>
                    </a:lnTo>
                    <a:lnTo>
                      <a:pt x="1327" y="470"/>
                    </a:lnTo>
                    <a:lnTo>
                      <a:pt x="1334" y="475"/>
                    </a:lnTo>
                    <a:lnTo>
                      <a:pt x="1340" y="480"/>
                    </a:lnTo>
                    <a:lnTo>
                      <a:pt x="1345" y="485"/>
                    </a:lnTo>
                    <a:lnTo>
                      <a:pt x="1357" y="498"/>
                    </a:lnTo>
                    <a:lnTo>
                      <a:pt x="1367" y="512"/>
                    </a:lnTo>
                    <a:lnTo>
                      <a:pt x="1373" y="519"/>
                    </a:lnTo>
                    <a:lnTo>
                      <a:pt x="1376" y="526"/>
                    </a:lnTo>
                    <a:lnTo>
                      <a:pt x="1380" y="534"/>
                    </a:lnTo>
                    <a:lnTo>
                      <a:pt x="1384" y="543"/>
                    </a:lnTo>
                    <a:lnTo>
                      <a:pt x="1387" y="551"/>
                    </a:lnTo>
                    <a:lnTo>
                      <a:pt x="1389" y="559"/>
                    </a:lnTo>
                    <a:lnTo>
                      <a:pt x="1392" y="567"/>
                    </a:lnTo>
                    <a:lnTo>
                      <a:pt x="1393" y="574"/>
                    </a:lnTo>
                    <a:lnTo>
                      <a:pt x="1395" y="583"/>
                    </a:lnTo>
                    <a:lnTo>
                      <a:pt x="1396" y="591"/>
                    </a:lnTo>
                    <a:lnTo>
                      <a:pt x="1397" y="599"/>
                    </a:lnTo>
                    <a:lnTo>
                      <a:pt x="1397" y="608"/>
                    </a:lnTo>
                    <a:lnTo>
                      <a:pt x="1397" y="616"/>
                    </a:lnTo>
                    <a:lnTo>
                      <a:pt x="1396" y="625"/>
                    </a:lnTo>
                    <a:lnTo>
                      <a:pt x="1396" y="633"/>
                    </a:lnTo>
                    <a:lnTo>
                      <a:pt x="1395" y="640"/>
                    </a:lnTo>
                    <a:lnTo>
                      <a:pt x="1392" y="649"/>
                    </a:lnTo>
                    <a:lnTo>
                      <a:pt x="1391" y="657"/>
                    </a:lnTo>
                    <a:lnTo>
                      <a:pt x="1388" y="665"/>
                    </a:lnTo>
                    <a:lnTo>
                      <a:pt x="1385" y="673"/>
                    </a:lnTo>
                    <a:lnTo>
                      <a:pt x="1385" y="673"/>
                    </a:lnTo>
                    <a:lnTo>
                      <a:pt x="75" y="673"/>
                    </a:lnTo>
                    <a:lnTo>
                      <a:pt x="75" y="673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668283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66B446-6A5B-4488-B70E-C17D83D8CF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Walkthrough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C25B730-6E99-4581-A50F-70090BE2E44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Let’s step through a RASCAL run together</a:t>
            </a:r>
          </a:p>
          <a:p>
            <a:pPr lvl="1"/>
            <a:r>
              <a:rPr lang="en-US" dirty="0"/>
              <a:t>Watch our discussion slides without using your RASCAL (screenshots may not match)</a:t>
            </a:r>
          </a:p>
          <a:p>
            <a:pPr lvl="1"/>
            <a:r>
              <a:rPr lang="en-US" dirty="0"/>
              <a:t>At each blue slide, you will input information into RASCAL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557354CD-E511-452B-96EB-0559BA5C389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" y="2021448"/>
            <a:ext cx="5384800" cy="3683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7717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Select </a:t>
            </a:r>
            <a:r>
              <a:rPr lang="en-US" sz="3600" b="1" dirty="0" err="1"/>
              <a:t>STDose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5D97901-17EB-4A97-BFE5-600F8EC753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77000" y="1828800"/>
            <a:ext cx="5257800" cy="4297364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Most of what you will be using RASCAL for (dose assessment) will be done with Source Term to Dose (</a:t>
            </a:r>
            <a:r>
              <a:rPr lang="en-US" dirty="0" err="1"/>
              <a:t>STDose</a:t>
            </a:r>
            <a:r>
              <a:rPr lang="en-US" dirty="0"/>
              <a:t>).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81D128C5-6020-4EDB-A79B-F1FFF6EF9C4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" y="2434626"/>
            <a:ext cx="5384800" cy="2857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9753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Using </a:t>
            </a:r>
            <a:r>
              <a:rPr lang="en-US" sz="3600" dirty="0" err="1"/>
              <a:t>STDose</a:t>
            </a:r>
            <a:endParaRPr lang="en-US" sz="3600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16E5E00-B709-4FB0-B81D-FAE4AE50926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158875" y="1615281"/>
            <a:ext cx="4286250" cy="4495800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84C1A2-6EB8-4E8C-8451-5E25F1DFDCE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b="0" dirty="0"/>
              <a:t>Input information on the buttons on left, from top to bottom</a:t>
            </a:r>
          </a:p>
          <a:p>
            <a:pPr lvl="1"/>
            <a:r>
              <a:rPr lang="en-US" dirty="0"/>
              <a:t>Meteorology can be input once a location is selected</a:t>
            </a:r>
            <a:endParaRPr lang="en-US" b="0" dirty="0"/>
          </a:p>
          <a:p>
            <a:r>
              <a:rPr lang="en-US" b="0" dirty="0"/>
              <a:t>Translate available data into RASCAL inputs</a:t>
            </a:r>
          </a:p>
          <a:p>
            <a:pPr lvl="1"/>
            <a:r>
              <a:rPr lang="en-US" b="0" dirty="0"/>
              <a:t>Some data is “static”; enter once</a:t>
            </a:r>
          </a:p>
          <a:p>
            <a:pPr lvl="1"/>
            <a:r>
              <a:rPr lang="en-US" b="0" dirty="0"/>
              <a:t>Some data is “dynamic” and changes with time as more communications is established and as conditions evolve</a:t>
            </a:r>
          </a:p>
        </p:txBody>
      </p:sp>
    </p:spTree>
    <p:extLst>
      <p:ext uri="{BB962C8B-B14F-4D97-AF65-F5344CB8AC3E}">
        <p14:creationId xmlns:p14="http://schemas.microsoft.com/office/powerpoint/2010/main" val="38720282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RASCAL Trainers</a:t>
            </a:r>
          </a:p>
        </p:txBody>
      </p:sp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7322856A-0BEC-B144-56D6-6A0B1A5FCE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Font typeface="Arial" pitchFamily="34" charset="0"/>
              <a:buNone/>
            </a:pPr>
            <a:r>
              <a:rPr lang="en-US" sz="3200" dirty="0"/>
              <a:t>George Athey</a:t>
            </a:r>
            <a:br>
              <a:rPr lang="en-US" sz="3200" dirty="0"/>
            </a:br>
            <a:r>
              <a:rPr lang="en-US" sz="2400" dirty="0" err="1"/>
              <a:t>Athey</a:t>
            </a:r>
            <a:r>
              <a:rPr lang="en-US" sz="2400" dirty="0"/>
              <a:t> Consulting</a:t>
            </a:r>
          </a:p>
          <a:p>
            <a:pPr marL="0" indent="0">
              <a:buFont typeface="Arial" pitchFamily="34" charset="0"/>
              <a:buNone/>
            </a:pPr>
            <a:endParaRPr lang="en-US" sz="1800" dirty="0"/>
          </a:p>
          <a:p>
            <a:pPr marL="0" indent="0">
              <a:buFont typeface="Arial" pitchFamily="34" charset="0"/>
              <a:buNone/>
            </a:pPr>
            <a:r>
              <a:rPr lang="en-US" sz="3200" dirty="0"/>
              <a:t>Jeff Kowalczik, CHP</a:t>
            </a:r>
          </a:p>
          <a:p>
            <a:pPr marL="0" indent="0">
              <a:buFont typeface="Arial" pitchFamily="34" charset="0"/>
              <a:buNone/>
            </a:pPr>
            <a:r>
              <a:rPr lang="en-US" sz="2400" dirty="0"/>
              <a:t>US NRC</a:t>
            </a:r>
          </a:p>
          <a:p>
            <a:pPr marL="0" indent="0">
              <a:buFont typeface="Arial" pitchFamily="34" charset="0"/>
              <a:buNone/>
            </a:pPr>
            <a:r>
              <a:rPr lang="en-US" sz="2400" dirty="0"/>
              <a:t>Office of Nuclear Security and Incident Response</a:t>
            </a:r>
          </a:p>
          <a:p>
            <a:pPr marL="0" indent="0">
              <a:buFont typeface="Arial" pitchFamily="34" charset="0"/>
              <a:buNone/>
            </a:pPr>
            <a:endParaRPr lang="en-US" sz="1800" dirty="0"/>
          </a:p>
          <a:p>
            <a:pPr marL="0" indent="0">
              <a:buNone/>
              <a:tabLst>
                <a:tab pos="571500" algn="l"/>
              </a:tabLst>
            </a:pP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Rigel Flora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US NRC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Office of Research</a:t>
            </a:r>
          </a:p>
          <a:p>
            <a:pPr marL="0" indent="0">
              <a:buNone/>
            </a:pP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endParaRPr lang="en-US" sz="3200" dirty="0"/>
          </a:p>
          <a:p>
            <a:pPr marL="0" indent="0">
              <a:buFont typeface="Arial" pitchFamily="34" charset="0"/>
              <a:buNone/>
            </a:pPr>
            <a:endParaRPr lang="en-US" sz="3200" dirty="0"/>
          </a:p>
          <a:p>
            <a:pPr marL="0" indent="0">
              <a:buFont typeface="Arial" pitchFamily="34" charset="0"/>
              <a:buNone/>
            </a:pPr>
            <a:endParaRPr lang="en-US" sz="3200" dirty="0"/>
          </a:p>
          <a:p>
            <a:pPr marL="0" indent="0">
              <a:buFont typeface="Arial" pitchFamily="34" charset="0"/>
              <a:buNone/>
            </a:pPr>
            <a:endParaRPr lang="en-US" sz="3200" dirty="0"/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5431038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Start by Clicking Event Type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978B3F1-A668-4857-8353-D11B134079E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609600" y="1799847"/>
            <a:ext cx="5384800" cy="4126669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84C1A2-6EB8-4E8C-8451-5E25F1DFDCE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RASCAL breaks up locations and models into 4 types:</a:t>
            </a:r>
          </a:p>
          <a:p>
            <a:pPr lvl="1"/>
            <a:r>
              <a:rPr lang="en-US" dirty="0"/>
              <a:t>NPP</a:t>
            </a:r>
          </a:p>
          <a:p>
            <a:pPr lvl="1"/>
            <a:r>
              <a:rPr lang="en-US" dirty="0"/>
              <a:t>Spent Fuel</a:t>
            </a:r>
          </a:p>
          <a:p>
            <a:pPr lvl="1"/>
            <a:r>
              <a:rPr lang="en-US" dirty="0"/>
              <a:t>Fuel Cycle</a:t>
            </a:r>
          </a:p>
          <a:p>
            <a:pPr lvl="1"/>
            <a:r>
              <a:rPr lang="en-US" dirty="0"/>
              <a:t>Other/Materials</a:t>
            </a:r>
          </a:p>
        </p:txBody>
      </p:sp>
    </p:spTree>
    <p:extLst>
      <p:ext uri="{BB962C8B-B14F-4D97-AF65-F5344CB8AC3E}">
        <p14:creationId xmlns:p14="http://schemas.microsoft.com/office/powerpoint/2010/main" val="489300508"/>
      </p:ext>
    </p:extLst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FCEB597-62AA-4DD5-BE10-EF038AC68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600"/>
            <a:ext cx="2012201" cy="4052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31A8D8B-6104-469D-9AA7-20D73078EB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95332"/>
            <a:ext cx="1936001" cy="38174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E4967F-0E50-4613-834C-139860A48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274638"/>
            <a:ext cx="9448800" cy="1143000"/>
          </a:xfrm>
        </p:spPr>
        <p:txBody>
          <a:bodyPr/>
          <a:lstStyle/>
          <a:p>
            <a:r>
              <a:rPr lang="en-US" dirty="0"/>
              <a:t>Nuclear Power Plant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28A3AB5-A34D-411B-9CCB-F7F342F2BBA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0" dirty="0"/>
              <a:t>RASCAL has 9 nuclear power plant source term options:</a:t>
            </a:r>
          </a:p>
          <a:p>
            <a:r>
              <a:rPr lang="en-US" dirty="0"/>
              <a:t>4 based on reactor condition models</a:t>
            </a:r>
          </a:p>
          <a:p>
            <a:r>
              <a:rPr lang="en-US" b="0" dirty="0"/>
              <a:t>5 based on nuclide measurements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4D152A3-D7D0-45A6-BBBA-EAB5998B04D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7528"/>
          <a:stretch/>
        </p:blipFill>
        <p:spPr>
          <a:xfrm>
            <a:off x="2348345" y="1445348"/>
            <a:ext cx="3733800" cy="531495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662CAAA-5413-4D2B-AAAC-52A95799EC0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90" t="24419" r="95510" b="68413"/>
          <a:stretch/>
        </p:blipFill>
        <p:spPr>
          <a:xfrm>
            <a:off x="2514600" y="2368550"/>
            <a:ext cx="228601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455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Next, Click Event Location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457445D-B26F-4D99-9EAC-000A2EC621F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8682" y="1600200"/>
            <a:ext cx="5226635" cy="4525963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84C1A2-6EB8-4E8C-8451-5E25F1DFDCE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Select from a list of predefined sites</a:t>
            </a:r>
          </a:p>
          <a:p>
            <a:pPr lvl="1"/>
            <a:r>
              <a:rPr lang="en-US" dirty="0"/>
              <a:t>All U.S. facilities (NPPs, Fuel Cycle, Materials)</a:t>
            </a:r>
          </a:p>
          <a:p>
            <a:pPr lvl="1"/>
            <a:r>
              <a:rPr lang="en-US" dirty="0"/>
              <a:t>International NPPs including: Mexico, South Africa, Taiwan, and UAE</a:t>
            </a:r>
          </a:p>
          <a:p>
            <a:pPr lvl="1"/>
            <a:endParaRPr lang="en-US" dirty="0"/>
          </a:p>
          <a:p>
            <a:r>
              <a:rPr lang="en-US" dirty="0"/>
              <a:t>Or, define a custom site</a:t>
            </a:r>
          </a:p>
          <a:p>
            <a:pPr lvl="1"/>
            <a:r>
              <a:rPr lang="en-US" dirty="0"/>
              <a:t>Need Latitude/Longitude coordinates</a:t>
            </a:r>
          </a:p>
          <a:p>
            <a:pPr lvl="1"/>
            <a:r>
              <a:rPr lang="en-US" dirty="0"/>
              <a:t>Does not build in roughness or topography </a:t>
            </a:r>
          </a:p>
        </p:txBody>
      </p:sp>
    </p:spTree>
    <p:extLst>
      <p:ext uri="{BB962C8B-B14F-4D97-AF65-F5344CB8AC3E}">
        <p14:creationId xmlns:p14="http://schemas.microsoft.com/office/powerpoint/2010/main" val="502329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At the Bottom of Location, Check Reactor Power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457445D-B26F-4D99-9EAC-000A2EC621F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8682" y="1600200"/>
            <a:ext cx="5226635" cy="4525963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84C1A2-6EB8-4E8C-8451-5E25F1DFDC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537200" cy="4525963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1200"/>
              </a:spcBef>
            </a:pPr>
            <a:r>
              <a:rPr lang="en-US" b="0" dirty="0"/>
              <a:t>Units of megawatts thermal (</a:t>
            </a:r>
            <a:r>
              <a:rPr lang="en-US" b="0" dirty="0" err="1"/>
              <a:t>MWt</a:t>
            </a:r>
            <a:r>
              <a:rPr lang="en-US" b="0" dirty="0"/>
              <a:t>) and is a direct measure of the energy produced by fission. This number is used by the model to determine the fission product inventory in the core. </a:t>
            </a:r>
          </a:p>
          <a:p>
            <a:pPr>
              <a:spcBef>
                <a:spcPts val="1200"/>
              </a:spcBef>
            </a:pPr>
            <a:r>
              <a:rPr lang="en-US" b="0" dirty="0"/>
              <a:t>The facility database contains the power level at which the reactor is allowed to operate. </a:t>
            </a:r>
          </a:p>
          <a:p>
            <a:pPr>
              <a:spcBef>
                <a:spcPts val="1200"/>
              </a:spcBef>
            </a:pPr>
            <a:r>
              <a:rPr lang="en-US" b="0" dirty="0"/>
              <a:t>Since reactors generally try to operate at 100% power, this value should rarely be changed.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F09033A-BC7F-4729-A840-D6039AAADFB1}"/>
              </a:ext>
            </a:extLst>
          </p:cNvPr>
          <p:cNvSpPr/>
          <p:nvPr/>
        </p:nvSpPr>
        <p:spPr>
          <a:xfrm>
            <a:off x="779584" y="5251938"/>
            <a:ext cx="2801815" cy="310662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376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Also Check Burnup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457445D-B26F-4D99-9EAC-000A2EC621F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8682" y="1600200"/>
            <a:ext cx="5226635" cy="4525963"/>
          </a:xfr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84C1A2-6EB8-4E8C-8451-5E25F1DFDC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689600" cy="5105399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Fuel burnup  has units of megawatt-days per metric ton of uranium (</a:t>
            </a:r>
            <a:r>
              <a:rPr lang="en-US" dirty="0" err="1"/>
              <a:t>MWd</a:t>
            </a:r>
            <a:r>
              <a:rPr lang="en-US" dirty="0"/>
              <a:t>/MTU) and is a measure of how much fission energy has been produced by the fuel elements that are currently in the core.</a:t>
            </a:r>
            <a:endParaRPr lang="en-US" sz="1200" dirty="0"/>
          </a:p>
          <a:p>
            <a:pPr marL="0" indent="0">
              <a:buNone/>
            </a:pPr>
            <a:r>
              <a:rPr lang="en-US" sz="1200" dirty="0"/>
              <a:t> </a:t>
            </a:r>
          </a:p>
          <a:p>
            <a:r>
              <a:rPr lang="en-US" dirty="0"/>
              <a:t>RASCAL uses burnup to adjust core inventory for long-lived radionuclides in the core fuel.  A mid-life core value is used as default instead of site-specific values</a:t>
            </a:r>
            <a:endParaRPr lang="en-US" sz="1100" dirty="0"/>
          </a:p>
          <a:p>
            <a:endParaRPr lang="en-US" sz="1200" dirty="0"/>
          </a:p>
          <a:p>
            <a:r>
              <a:rPr lang="en-US" dirty="0"/>
              <a:t>If you have a burnup value – use it, otherwise the default is OK.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953703B-701B-41C6-AB41-1C25DBFC8B09}"/>
              </a:ext>
            </a:extLst>
          </p:cNvPr>
          <p:cNvSpPr/>
          <p:nvPr/>
        </p:nvSpPr>
        <p:spPr>
          <a:xfrm>
            <a:off x="779584" y="5498123"/>
            <a:ext cx="2801815" cy="310662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053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45FA41-7CA0-4D51-AF95-FE939F021A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Turn to Use RASCAL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EB3A190-1E96-4C55-8797-B72D2DCC3C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Start the RASCAL program &amp; select </a:t>
            </a:r>
            <a:r>
              <a:rPr lang="en-US" dirty="0" err="1"/>
              <a:t>STDose</a:t>
            </a:r>
            <a:endParaRPr lang="en-US" dirty="0"/>
          </a:p>
          <a:p>
            <a:endParaRPr lang="en-US" sz="800" dirty="0"/>
          </a:p>
          <a:p>
            <a:r>
              <a:rPr lang="en-US" dirty="0"/>
              <a:t>Click Event Type</a:t>
            </a:r>
          </a:p>
          <a:p>
            <a:pPr lvl="1"/>
            <a:r>
              <a:rPr lang="en-US" dirty="0"/>
              <a:t>Select Nuclear Power Plant</a:t>
            </a:r>
          </a:p>
          <a:p>
            <a:pPr lvl="1"/>
            <a:r>
              <a:rPr lang="en-US" dirty="0"/>
              <a:t>Click OK</a:t>
            </a:r>
          </a:p>
          <a:p>
            <a:pPr lvl="1"/>
            <a:endParaRPr lang="en-US" sz="800" dirty="0"/>
          </a:p>
          <a:p>
            <a:r>
              <a:rPr lang="en-US" dirty="0"/>
              <a:t>Click Event Location</a:t>
            </a:r>
          </a:p>
          <a:p>
            <a:pPr lvl="1"/>
            <a:r>
              <a:rPr lang="en-US" dirty="0"/>
              <a:t>Select Beaver Valley, Unit 1</a:t>
            </a:r>
          </a:p>
          <a:p>
            <a:pPr lvl="1"/>
            <a:r>
              <a:rPr lang="en-US" dirty="0"/>
              <a:t>Click OK</a:t>
            </a:r>
            <a:endParaRPr lang="en-US" sz="800" dirty="0"/>
          </a:p>
          <a:p>
            <a:pPr marL="0" indent="0">
              <a:buNone/>
              <a:tabLst>
                <a:tab pos="3313113" algn="l"/>
              </a:tabLst>
            </a:pPr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7864FE2-FE81-40BE-B2C4-71EF02B93D8D}"/>
              </a:ext>
            </a:extLst>
          </p:cNvPr>
          <p:cNvGrpSpPr/>
          <p:nvPr/>
        </p:nvGrpSpPr>
        <p:grpSpPr>
          <a:xfrm>
            <a:off x="8077200" y="200024"/>
            <a:ext cx="3733800" cy="2800350"/>
            <a:chOff x="8077200" y="200024"/>
            <a:chExt cx="3733800" cy="280035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6D59B9F-B68C-42E2-8F22-4349ED6C4C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B5E61D"/>
                </a:clrFrom>
                <a:clrTo>
                  <a:srgbClr val="B5E61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77200" y="200024"/>
              <a:ext cx="3733800" cy="280035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58A5DD9-27DC-46A8-BCA6-480BCB61CA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89325" y="457200"/>
              <a:ext cx="2164074" cy="62567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084894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tx2">
                <a:lumMod val="20000"/>
                <a:lumOff val="8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45FA41-7CA0-4D51-AF95-FE939F021A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dirty="0"/>
              <a:t>Let’s walk through together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7864FE2-FE81-40BE-B2C4-71EF02B93D8D}"/>
              </a:ext>
            </a:extLst>
          </p:cNvPr>
          <p:cNvGrpSpPr/>
          <p:nvPr/>
        </p:nvGrpSpPr>
        <p:grpSpPr>
          <a:xfrm>
            <a:off x="9601200" y="200024"/>
            <a:ext cx="2209800" cy="1657350"/>
            <a:chOff x="8077200" y="200024"/>
            <a:chExt cx="3733800" cy="280035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6D59B9F-B68C-42E2-8F22-4349ED6C4C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B5E61D"/>
                </a:clrFrom>
                <a:clrTo>
                  <a:srgbClr val="B5E61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77200" y="200024"/>
              <a:ext cx="3733800" cy="280035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58A5DD9-27DC-46A8-BCA6-480BCB61CA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89325" y="457200"/>
              <a:ext cx="2164074" cy="62567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97267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tx2">
                <a:lumMod val="20000"/>
                <a:lumOff val="8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45FA41-7CA0-4D51-AF95-FE939F021A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dirty="0"/>
              <a:t>Knowledge Check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EB3A190-1E96-4C55-8797-B72D2DCC3C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76400"/>
            <a:ext cx="9829800" cy="48768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0" dirty="0"/>
              <a:t>The RASCAL </a:t>
            </a:r>
            <a:r>
              <a:rPr lang="en-US" b="0" dirty="0" err="1"/>
              <a:t>STDose</a:t>
            </a:r>
            <a:r>
              <a:rPr lang="en-US" b="0" dirty="0"/>
              <a:t> model supports which of the following radiological emergency phases? [select all that apply]</a:t>
            </a:r>
          </a:p>
          <a:p>
            <a:pPr lvl="1"/>
            <a:r>
              <a:rPr lang="en-US" b="0" dirty="0"/>
              <a:t>Pre-release</a:t>
            </a:r>
          </a:p>
          <a:p>
            <a:pPr lvl="1"/>
            <a:r>
              <a:rPr lang="en-US" b="0" dirty="0"/>
              <a:t>Plume (early)</a:t>
            </a:r>
          </a:p>
          <a:p>
            <a:pPr lvl="1"/>
            <a:r>
              <a:rPr lang="en-US" b="0" dirty="0"/>
              <a:t>Intermediate</a:t>
            </a:r>
          </a:p>
          <a:p>
            <a:pPr lvl="1"/>
            <a:r>
              <a:rPr lang="en-US" b="0" dirty="0"/>
              <a:t>Ingestion</a:t>
            </a:r>
          </a:p>
          <a:p>
            <a:pPr marL="0" indent="0">
              <a:buNone/>
            </a:pPr>
            <a:endParaRPr lang="en-US" b="0" dirty="0"/>
          </a:p>
          <a:p>
            <a:pPr marL="0" indent="0">
              <a:buNone/>
            </a:pPr>
            <a:r>
              <a:rPr lang="en-US" b="0" dirty="0"/>
              <a:t>T or F, RASCAL can model releases from sites not in its facility database?</a:t>
            </a:r>
          </a:p>
          <a:p>
            <a:pPr lvl="1"/>
            <a:r>
              <a:rPr lang="en-US" b="0" dirty="0"/>
              <a:t>True</a:t>
            </a:r>
          </a:p>
          <a:p>
            <a:pPr lvl="1"/>
            <a:r>
              <a:rPr lang="en-US" b="0" dirty="0"/>
              <a:t>False</a:t>
            </a:r>
          </a:p>
          <a:p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7864FE2-FE81-40BE-B2C4-71EF02B93D8D}"/>
              </a:ext>
            </a:extLst>
          </p:cNvPr>
          <p:cNvGrpSpPr/>
          <p:nvPr/>
        </p:nvGrpSpPr>
        <p:grpSpPr>
          <a:xfrm>
            <a:off x="9601200" y="200024"/>
            <a:ext cx="2209800" cy="1657350"/>
            <a:chOff x="8077200" y="200024"/>
            <a:chExt cx="3733800" cy="280035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6D59B9F-B68C-42E2-8F22-4349ED6C4C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B5E61D"/>
                </a:clrFrom>
                <a:clrTo>
                  <a:srgbClr val="B5E61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77200" y="200024"/>
              <a:ext cx="3733800" cy="280035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58A5DD9-27DC-46A8-BCA6-480BCB61CA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89325" y="457200"/>
              <a:ext cx="2164074" cy="625679"/>
            </a:xfrm>
            <a:prstGeom prst="rect">
              <a:avLst/>
            </a:prstGeom>
          </p:spPr>
        </p:pic>
      </p:grp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E8E99FD-F3F3-4F4B-A05D-6E37375BEDCE}"/>
              </a:ext>
            </a:extLst>
          </p:cNvPr>
          <p:cNvSpPr/>
          <p:nvPr/>
        </p:nvSpPr>
        <p:spPr>
          <a:xfrm>
            <a:off x="990600" y="2573215"/>
            <a:ext cx="2362200" cy="4572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40911EE-1708-4E94-AFEC-6A1799B7F6FC}"/>
              </a:ext>
            </a:extLst>
          </p:cNvPr>
          <p:cNvSpPr/>
          <p:nvPr/>
        </p:nvSpPr>
        <p:spPr>
          <a:xfrm>
            <a:off x="984739" y="3048000"/>
            <a:ext cx="2362200" cy="4572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07FAD8E-F591-4E01-B190-BF5F506587E1}"/>
              </a:ext>
            </a:extLst>
          </p:cNvPr>
          <p:cNvSpPr/>
          <p:nvPr/>
        </p:nvSpPr>
        <p:spPr>
          <a:xfrm>
            <a:off x="978878" y="3522785"/>
            <a:ext cx="2362200" cy="4572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30517774-FC12-469F-8845-71BC4B236A27}"/>
              </a:ext>
            </a:extLst>
          </p:cNvPr>
          <p:cNvSpPr/>
          <p:nvPr/>
        </p:nvSpPr>
        <p:spPr>
          <a:xfrm>
            <a:off x="990600" y="5404339"/>
            <a:ext cx="1219200" cy="4572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396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EA3C3A9-93B1-462E-9FFB-85F7526487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Source Term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A52E364-E42D-42BC-8F23-9C7AC543AF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2514600"/>
          </a:xfrm>
        </p:spPr>
        <p:txBody>
          <a:bodyPr>
            <a:normAutofit/>
          </a:bodyPr>
          <a:lstStyle/>
          <a:p>
            <a:r>
              <a:rPr lang="en-US" b="0" dirty="0"/>
              <a:t>Source term models calculate material that can be released</a:t>
            </a:r>
          </a:p>
          <a:p>
            <a:r>
              <a:rPr lang="en-US" b="0" dirty="0"/>
              <a:t>Pick the best model; may have multiple options</a:t>
            </a:r>
          </a:p>
          <a:p>
            <a:r>
              <a:rPr lang="en-US" b="0" dirty="0"/>
              <a:t>Available choices depend on Event Type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F0B7F6-B119-4B0F-8010-9EF51D68F5B3}"/>
              </a:ext>
            </a:extLst>
          </p:cNvPr>
          <p:cNvSpPr txBox="1"/>
          <p:nvPr/>
        </p:nvSpPr>
        <p:spPr>
          <a:xfrm>
            <a:off x="529172" y="3547949"/>
            <a:ext cx="2385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>
                <a:solidFill>
                  <a:prstClr val="black"/>
                </a:solidFill>
              </a:rPr>
              <a:t>Nuclear Power Plant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871A031-5BE8-4BFD-8F97-7B4176A05FDD}"/>
              </a:ext>
            </a:extLst>
          </p:cNvPr>
          <p:cNvSpPr txBox="1"/>
          <p:nvPr/>
        </p:nvSpPr>
        <p:spPr>
          <a:xfrm>
            <a:off x="3429000" y="3547949"/>
            <a:ext cx="21293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>
                <a:solidFill>
                  <a:prstClr val="black"/>
                </a:solidFill>
              </a:rPr>
              <a:t>Spent Fuel</a:t>
            </a:r>
            <a:endParaRPr lang="en-US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17" name="Slide Zoom 16">
                <a:extLst>
                  <a:ext uri="{FF2B5EF4-FFF2-40B4-BE49-F238E27FC236}">
                    <a16:creationId xmlns:a16="http://schemas.microsoft.com/office/drawing/2014/main" id="{D49C8147-D02F-4557-94FE-50CFA67B0786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863059" y="3948059"/>
              <a:ext cx="1910337" cy="2719305"/>
            </p:xfrm>
            <a:graphic>
              <a:graphicData uri="http://schemas.microsoft.com/office/powerpoint/2016/slidezoom">
                <pslz:sldZm>
                  <pslz:sldZmObj sldId="538" cId="839455506">
                    <pslz:zmPr id="{911473E9-FDA5-4094-AF9E-EBE407CF36DA}" returnToParent="0" transitionDur="1000">
                      <p166:blipFill xmlns:p166="http://schemas.microsoft.com/office/powerpoint/2016/6/main">
                        <a:blip r:embed="rId3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1910337" cy="2719305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17" name="Slide Zoom 16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D49C8147-D02F-4557-94FE-50CFA67B078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63059" y="3948059"/>
                <a:ext cx="1910337" cy="2719305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p:sp>
        <p:nvSpPr>
          <p:cNvPr id="24" name="TextBox 23">
            <a:extLst>
              <a:ext uri="{FF2B5EF4-FFF2-40B4-BE49-F238E27FC236}">
                <a16:creationId xmlns:a16="http://schemas.microsoft.com/office/drawing/2014/main" id="{72CD58EE-D52E-4D74-B74D-99A027499B55}"/>
              </a:ext>
            </a:extLst>
          </p:cNvPr>
          <p:cNvSpPr txBox="1"/>
          <p:nvPr/>
        </p:nvSpPr>
        <p:spPr>
          <a:xfrm>
            <a:off x="6324600" y="3547949"/>
            <a:ext cx="19146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/>
              <a:t>Fuel Cycle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75D766E-356D-425A-B8E4-E17E232BBAA6}"/>
              </a:ext>
            </a:extLst>
          </p:cNvPr>
          <p:cNvSpPr txBox="1"/>
          <p:nvPr/>
        </p:nvSpPr>
        <p:spPr>
          <a:xfrm>
            <a:off x="8934718" y="3547949"/>
            <a:ext cx="2385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/>
              <a:t>Other Materials</a:t>
            </a:r>
          </a:p>
        </p:txBody>
      </p:sp>
      <p:pic>
        <p:nvPicPr>
          <p:cNvPr id="27" name="Picture 26" descr="A screenshot of a cell phone&#10;&#10;Description automatically generated">
            <a:extLst>
              <a:ext uri="{FF2B5EF4-FFF2-40B4-BE49-F238E27FC236}">
                <a16:creationId xmlns:a16="http://schemas.microsoft.com/office/drawing/2014/main" id="{75A0D388-57CC-4881-8F35-39355CB05C3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800" y="4492260"/>
            <a:ext cx="2367249" cy="1606148"/>
          </a:xfrm>
          <a:prstGeom prst="rect">
            <a:avLst/>
          </a:prstGeom>
        </p:spPr>
      </p:pic>
      <p:pic>
        <p:nvPicPr>
          <p:cNvPr id="29" name="Picture 28" descr="A screenshot of a cell phone&#10;&#10;Description automatically generated">
            <a:extLst>
              <a:ext uri="{FF2B5EF4-FFF2-40B4-BE49-F238E27FC236}">
                <a16:creationId xmlns:a16="http://schemas.microsoft.com/office/drawing/2014/main" id="{F05496DA-6C6F-455C-AAB6-42F26FA7135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914" y="4419600"/>
            <a:ext cx="2083480" cy="1908531"/>
          </a:xfrm>
          <a:prstGeom prst="rect">
            <a:avLst/>
          </a:prstGeom>
        </p:spPr>
      </p:pic>
      <p:pic>
        <p:nvPicPr>
          <p:cNvPr id="31" name="Picture 30" descr="A screenshot of a cell phone&#10;&#10;Description automatically generated">
            <a:extLst>
              <a:ext uri="{FF2B5EF4-FFF2-40B4-BE49-F238E27FC236}">
                <a16:creationId xmlns:a16="http://schemas.microsoft.com/office/drawing/2014/main" id="{8A90CE64-026D-4AB1-AB5C-BF1338120DF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712" y="4129548"/>
            <a:ext cx="1985027" cy="2393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4604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FCEB597-62AA-4DD5-BE10-EF038AC68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600"/>
            <a:ext cx="2012201" cy="4052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31A8D8B-6104-469D-9AA7-20D73078EB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95332"/>
            <a:ext cx="1936001" cy="38174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E4967F-0E50-4613-834C-139860A48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274638"/>
            <a:ext cx="9448800" cy="1143000"/>
          </a:xfrm>
        </p:spPr>
        <p:txBody>
          <a:bodyPr/>
          <a:lstStyle/>
          <a:p>
            <a:r>
              <a:rPr lang="en-US" dirty="0"/>
              <a:t>Nuclear Power Plant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28A3AB5-A34D-411B-9CCB-F7F342F2BBA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0" dirty="0"/>
              <a:t>RASCAL has 9 nuclear power plant source term options:</a:t>
            </a:r>
          </a:p>
          <a:p>
            <a:r>
              <a:rPr lang="en-US" dirty="0"/>
              <a:t>4 based on reactor condition models</a:t>
            </a:r>
          </a:p>
          <a:p>
            <a:r>
              <a:rPr lang="en-US" b="0" dirty="0"/>
              <a:t>5 based on nuclide measurements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4D152A3-D7D0-45A6-BBBA-EAB5998B04D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7528"/>
          <a:stretch/>
        </p:blipFill>
        <p:spPr>
          <a:xfrm>
            <a:off x="2348345" y="1445348"/>
            <a:ext cx="3733800" cy="531495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662CAAA-5413-4D2B-AAAC-52A95799EC0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90" t="24419" r="95510" b="68413"/>
          <a:stretch/>
        </p:blipFill>
        <p:spPr>
          <a:xfrm>
            <a:off x="2514600" y="2368550"/>
            <a:ext cx="228601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455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FCEB597-62AA-4DD5-BE10-EF038AC68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600"/>
            <a:ext cx="2012201" cy="4052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31A8D8B-6104-469D-9AA7-20D73078EB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95332"/>
            <a:ext cx="1936001" cy="38174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E4967F-0E50-4613-834C-139860A48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274638"/>
            <a:ext cx="9448800" cy="1143000"/>
          </a:xfrm>
        </p:spPr>
        <p:txBody>
          <a:bodyPr/>
          <a:lstStyle/>
          <a:p>
            <a:r>
              <a:rPr lang="en-US" dirty="0"/>
              <a:t>Nuclear Power Plant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28A3AB5-A34D-411B-9CCB-F7F342F2BBA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/>
              <a:t>Long Term Station Blackout</a:t>
            </a:r>
          </a:p>
          <a:p>
            <a:pPr marL="285750" indent="-285750"/>
            <a:r>
              <a:rPr lang="en-US" dirty="0"/>
              <a:t>Without onsite &amp; offsite AC power and other cooling methods, could lead to core melt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User inputs event timing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4D152A3-D7D0-45A6-BBBA-EAB5998B04D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7528"/>
          <a:stretch/>
        </p:blipFill>
        <p:spPr>
          <a:xfrm>
            <a:off x="2348345" y="1445348"/>
            <a:ext cx="3733800" cy="531495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F0437E0-E76A-4993-9B2B-590F07C51809}"/>
              </a:ext>
            </a:extLst>
          </p:cNvPr>
          <p:cNvSpPr/>
          <p:nvPr/>
        </p:nvSpPr>
        <p:spPr>
          <a:xfrm>
            <a:off x="2445324" y="2369125"/>
            <a:ext cx="2937165" cy="33251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178811"/>
      </p:ext>
    </p:extLst>
  </p:cSld>
  <p:clrMapOvr>
    <a:masterClrMapping/>
  </p:clrMapOvr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F0B39E0-1B96-47CC-85F3-49C96DE850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0767"/>
          <a:stretch/>
        </p:blipFill>
        <p:spPr>
          <a:xfrm>
            <a:off x="2100841" y="1984083"/>
            <a:ext cx="3995159" cy="365546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FCEB597-62AA-4DD5-BE10-EF038AC68D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09600"/>
            <a:ext cx="2012201" cy="4052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31A8D8B-6104-469D-9AA7-20D73078EB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95332"/>
            <a:ext cx="1936001" cy="38174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E4967F-0E50-4613-834C-139860A48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274638"/>
            <a:ext cx="9448800" cy="1143000"/>
          </a:xfrm>
        </p:spPr>
        <p:txBody>
          <a:bodyPr/>
          <a:lstStyle/>
          <a:p>
            <a:r>
              <a:rPr lang="en-US" dirty="0"/>
              <a:t>Spent Fuel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28A3AB5-A34D-411B-9CCB-F7F342F2BBA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For Spent Fuel, RASCAL has 3 source term options</a:t>
            </a:r>
          </a:p>
          <a:p>
            <a:r>
              <a:rPr lang="en-US" dirty="0"/>
              <a:t>Includes both pool and dry storage</a:t>
            </a:r>
          </a:p>
          <a:p>
            <a:r>
              <a:rPr lang="en-US" dirty="0"/>
              <a:t>Sites are collocated with NPPs</a:t>
            </a:r>
          </a:p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939F4C7-0113-4FF8-B216-70DC83592A4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9105" r="61764"/>
          <a:stretch/>
        </p:blipFill>
        <p:spPr>
          <a:xfrm>
            <a:off x="2100841" y="3047999"/>
            <a:ext cx="3893560" cy="2591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069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74638"/>
            <a:ext cx="9601200" cy="1143000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Training and support at ramp.nrc-gateway.gov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Need Account to Access</a:t>
            </a:r>
          </a:p>
          <a:p>
            <a:pPr lvl="1"/>
            <a:r>
              <a:rPr lang="en-US" dirty="0"/>
              <a:t>Non-Disclosure Agreement (NDA)</a:t>
            </a:r>
          </a:p>
          <a:p>
            <a:pPr lvl="1"/>
            <a:r>
              <a:rPr lang="en-US" dirty="0"/>
              <a:t>Fed/State/Local/International/Private</a:t>
            </a:r>
          </a:p>
          <a:p>
            <a:r>
              <a:rPr lang="en-US" dirty="0"/>
              <a:t>Code Distribution</a:t>
            </a:r>
          </a:p>
          <a:p>
            <a:r>
              <a:rPr lang="en-US" dirty="0"/>
              <a:t>Technical Support</a:t>
            </a:r>
          </a:p>
          <a:p>
            <a:pPr lvl="1"/>
            <a:r>
              <a:rPr lang="en-US" dirty="0"/>
              <a:t>Technical </a:t>
            </a:r>
            <a:br>
              <a:rPr lang="en-US" dirty="0"/>
            </a:br>
            <a:r>
              <a:rPr lang="en-US" dirty="0"/>
              <a:t>documentation</a:t>
            </a:r>
          </a:p>
          <a:p>
            <a:pPr lvl="1"/>
            <a:r>
              <a:rPr lang="en-US" dirty="0"/>
              <a:t>Training</a:t>
            </a:r>
          </a:p>
          <a:p>
            <a:pPr lvl="1"/>
            <a:r>
              <a:rPr lang="en-US" dirty="0"/>
              <a:t>FAQs &amp; Forums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r="27642"/>
          <a:stretch/>
        </p:blipFill>
        <p:spPr>
          <a:xfrm>
            <a:off x="7645679" y="1400053"/>
            <a:ext cx="4146271" cy="35814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0364C4A-EC90-7E13-7AD4-8EB7FFFED39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02" r="21620"/>
          <a:stretch/>
        </p:blipFill>
        <p:spPr>
          <a:xfrm>
            <a:off x="4876800" y="3316535"/>
            <a:ext cx="6477000" cy="340945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991896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FCEB597-62AA-4DD5-BE10-EF038AC68D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09600"/>
            <a:ext cx="2012201" cy="4052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31A8D8B-6104-469D-9AA7-20D73078EB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95332"/>
            <a:ext cx="1936001" cy="38174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E4967F-0E50-4613-834C-139860A48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274638"/>
            <a:ext cx="9448800" cy="1143000"/>
          </a:xfrm>
        </p:spPr>
        <p:txBody>
          <a:bodyPr/>
          <a:lstStyle/>
          <a:p>
            <a:r>
              <a:rPr lang="en-US" dirty="0"/>
              <a:t>Nuclear Power Plant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28A3AB5-A34D-411B-9CCB-F7F342F2BBA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/>
              <a:t>Loss of Coolant Accident (LOCA)</a:t>
            </a:r>
          </a:p>
          <a:p>
            <a:pPr marL="285750" indent="-285750"/>
            <a:r>
              <a:rPr lang="en-US" dirty="0"/>
              <a:t>Loss of reactor coolant, leads to core </a:t>
            </a:r>
            <a:r>
              <a:rPr lang="en-US" dirty="0" err="1"/>
              <a:t>uncovery</a:t>
            </a:r>
            <a:r>
              <a:rPr lang="en-US" dirty="0"/>
              <a:t> and fuel melt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User inputs event timing</a:t>
            </a:r>
          </a:p>
          <a:p>
            <a:pPr marL="685800" lvl="1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4D152A3-D7D0-45A6-BBBA-EAB5998B04D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57528"/>
          <a:stretch/>
        </p:blipFill>
        <p:spPr>
          <a:xfrm>
            <a:off x="2348345" y="1445348"/>
            <a:ext cx="3733800" cy="531495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73755C3-A9C5-44F3-9777-F48DCE2C555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90" t="24419" r="95510" b="68413"/>
          <a:stretch/>
        </p:blipFill>
        <p:spPr>
          <a:xfrm>
            <a:off x="2514600" y="2362200"/>
            <a:ext cx="228601" cy="381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DB3C750-F689-4666-B189-13C6FB9471B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91" t="18684" r="95509" b="75581"/>
          <a:stretch/>
        </p:blipFill>
        <p:spPr>
          <a:xfrm>
            <a:off x="2514600" y="2809010"/>
            <a:ext cx="228601" cy="3048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BB02A7C-71F1-4E71-9B4A-F0D51F4A610E}"/>
              </a:ext>
            </a:extLst>
          </p:cNvPr>
          <p:cNvSpPr/>
          <p:nvPr/>
        </p:nvSpPr>
        <p:spPr>
          <a:xfrm>
            <a:off x="2486890" y="2752509"/>
            <a:ext cx="2133600" cy="3048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09153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FCEB597-62AA-4DD5-BE10-EF038AC68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600"/>
            <a:ext cx="2012201" cy="4052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31A8D8B-6104-469D-9AA7-20D73078EB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95332"/>
            <a:ext cx="1936001" cy="38174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E4967F-0E50-4613-834C-139860A48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274638"/>
            <a:ext cx="9448800" cy="1143000"/>
          </a:xfrm>
        </p:spPr>
        <p:txBody>
          <a:bodyPr/>
          <a:lstStyle/>
          <a:p>
            <a:r>
              <a:rPr lang="en-US" dirty="0"/>
              <a:t>Nuclear Power Plant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28A3AB5-A34D-411B-9CCB-F7F342F2BBA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/>
              <a:t>Coolant Release Accident</a:t>
            </a:r>
          </a:p>
          <a:p>
            <a:pPr marL="285750" indent="-285750"/>
            <a:r>
              <a:rPr lang="en-US" dirty="0"/>
              <a:t>Loss of reactor coolant where only coolant is released, no core melt expected</a:t>
            </a:r>
          </a:p>
          <a:p>
            <a:pPr marL="285750" indent="-285750"/>
            <a:r>
              <a:rPr lang="en-US" dirty="0"/>
              <a:t>Very small releases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4D152A3-D7D0-45A6-BBBA-EAB5998B04D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7528"/>
          <a:stretch/>
        </p:blipFill>
        <p:spPr>
          <a:xfrm>
            <a:off x="2348345" y="1445348"/>
            <a:ext cx="3733800" cy="531495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73755C3-A9C5-44F3-9777-F48DCE2C555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90" t="24419" r="95510" b="68413"/>
          <a:stretch/>
        </p:blipFill>
        <p:spPr>
          <a:xfrm>
            <a:off x="2514600" y="2362200"/>
            <a:ext cx="228601" cy="381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DB3C750-F689-4666-B189-13C6FB9471B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91" t="18684" r="95509" b="75581"/>
          <a:stretch/>
        </p:blipFill>
        <p:spPr>
          <a:xfrm>
            <a:off x="2514599" y="3255607"/>
            <a:ext cx="228601" cy="3048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6DAF29F-BDFC-4818-9C18-34907A1CB114}"/>
              </a:ext>
            </a:extLst>
          </p:cNvPr>
          <p:cNvSpPr/>
          <p:nvPr/>
        </p:nvSpPr>
        <p:spPr>
          <a:xfrm>
            <a:off x="2452252" y="3200187"/>
            <a:ext cx="2194560" cy="3048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8227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FCEB597-62AA-4DD5-BE10-EF038AC68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600"/>
            <a:ext cx="2012201" cy="4052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31A8D8B-6104-469D-9AA7-20D73078EB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95332"/>
            <a:ext cx="1936001" cy="38174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E4967F-0E50-4613-834C-139860A48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274638"/>
            <a:ext cx="9448800" cy="1143000"/>
          </a:xfrm>
        </p:spPr>
        <p:txBody>
          <a:bodyPr/>
          <a:lstStyle/>
          <a:p>
            <a:r>
              <a:rPr lang="en-US" dirty="0"/>
              <a:t>Nuclear Power Plant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28A3AB5-A34D-411B-9CCB-F7F342F2BBA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/>
              <a:t>Containment Radiation Monitor</a:t>
            </a:r>
          </a:p>
          <a:p>
            <a:pPr marL="285750" indent="-285750"/>
            <a:r>
              <a:rPr lang="en-US" dirty="0"/>
              <a:t>Estimates core damage based on containment rad monitor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4D152A3-D7D0-45A6-BBBA-EAB5998B04D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7528"/>
          <a:stretch/>
        </p:blipFill>
        <p:spPr>
          <a:xfrm>
            <a:off x="2348345" y="1445348"/>
            <a:ext cx="3733800" cy="531495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73755C3-A9C5-44F3-9777-F48DCE2C555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90" t="24419" r="95510" b="68413"/>
          <a:stretch/>
        </p:blipFill>
        <p:spPr>
          <a:xfrm>
            <a:off x="2514600" y="2362200"/>
            <a:ext cx="228601" cy="381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DB3C750-F689-4666-B189-13C6FB9471B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91" t="18684" r="95509" b="75581"/>
          <a:stretch/>
        </p:blipFill>
        <p:spPr>
          <a:xfrm>
            <a:off x="2514599" y="3657600"/>
            <a:ext cx="228601" cy="3048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E7B81CB-7D54-4447-9FCE-B1C4CD8C20FC}"/>
              </a:ext>
            </a:extLst>
          </p:cNvPr>
          <p:cNvSpPr/>
          <p:nvPr/>
        </p:nvSpPr>
        <p:spPr>
          <a:xfrm>
            <a:off x="2459179" y="3616035"/>
            <a:ext cx="2377440" cy="3048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66476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FCEB597-62AA-4DD5-BE10-EF038AC68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600"/>
            <a:ext cx="2012201" cy="4052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31A8D8B-6104-469D-9AA7-20D73078EB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95332"/>
            <a:ext cx="1936001" cy="38174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E4967F-0E50-4613-834C-139860A48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274638"/>
            <a:ext cx="9448800" cy="1143000"/>
          </a:xfrm>
        </p:spPr>
        <p:txBody>
          <a:bodyPr/>
          <a:lstStyle/>
          <a:p>
            <a:r>
              <a:rPr lang="en-US" dirty="0"/>
              <a:t>Nuclear Power Plant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28A3AB5-A34D-411B-9CCB-F7F342F2BB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6134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/>
              <a:t>Coolant or Containment Air Sample</a:t>
            </a:r>
          </a:p>
          <a:p>
            <a:r>
              <a:rPr lang="en-US" dirty="0"/>
              <a:t>User inputs entire source term by nuclide</a:t>
            </a:r>
          </a:p>
          <a:p>
            <a:r>
              <a:rPr lang="en-US" dirty="0"/>
              <a:t>RASCAL does not extrapolate source term from subset of nuclides</a:t>
            </a:r>
          </a:p>
          <a:p>
            <a:r>
              <a:rPr lang="en-US" dirty="0"/>
              <a:t>Not expected to have data during event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4D152A3-D7D0-45A6-BBBA-EAB5998B04D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7528"/>
          <a:stretch/>
        </p:blipFill>
        <p:spPr>
          <a:xfrm>
            <a:off x="2348345" y="1445348"/>
            <a:ext cx="3733800" cy="531495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73755C3-A9C5-44F3-9777-F48DCE2C555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90" t="24419" r="95510" b="68413"/>
          <a:stretch/>
        </p:blipFill>
        <p:spPr>
          <a:xfrm>
            <a:off x="2514600" y="2362200"/>
            <a:ext cx="228601" cy="381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DB3C750-F689-4666-B189-13C6FB9471B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91" t="18684" r="95509" b="75581"/>
          <a:stretch/>
        </p:blipFill>
        <p:spPr>
          <a:xfrm>
            <a:off x="2500746" y="4585494"/>
            <a:ext cx="228601" cy="3048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96168D6-AEDB-49E9-A26F-A5F82650465F}"/>
              </a:ext>
            </a:extLst>
          </p:cNvPr>
          <p:cNvSpPr/>
          <p:nvPr/>
        </p:nvSpPr>
        <p:spPr>
          <a:xfrm>
            <a:off x="2452254" y="4530074"/>
            <a:ext cx="1967345" cy="80392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07189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FCEB597-62AA-4DD5-BE10-EF038AC68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600"/>
            <a:ext cx="2012201" cy="4052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31A8D8B-6104-469D-9AA7-20D73078EB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95332"/>
            <a:ext cx="1936001" cy="38174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E4967F-0E50-4613-834C-139860A48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274638"/>
            <a:ext cx="9448800" cy="1143000"/>
          </a:xfrm>
        </p:spPr>
        <p:txBody>
          <a:bodyPr/>
          <a:lstStyle/>
          <a:p>
            <a:r>
              <a:rPr lang="en-US" dirty="0"/>
              <a:t>Nuclear Power Plant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28A3AB5-A34D-411B-9CCB-F7F342F2BBA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/>
              <a:t>Effluent Releases - Mixtures</a:t>
            </a:r>
          </a:p>
          <a:p>
            <a:r>
              <a:rPr lang="en-US" dirty="0"/>
              <a:t>User inputs activity rates of:</a:t>
            </a:r>
          </a:p>
          <a:p>
            <a:pPr lvl="1"/>
            <a:r>
              <a:rPr lang="en-US" dirty="0"/>
              <a:t>Noble Gas</a:t>
            </a:r>
          </a:p>
          <a:p>
            <a:pPr lvl="1"/>
            <a:r>
              <a:rPr lang="en-US" dirty="0" err="1"/>
              <a:t>Iodines</a:t>
            </a:r>
            <a:endParaRPr lang="en-US" dirty="0"/>
          </a:p>
          <a:p>
            <a:pPr lvl="1"/>
            <a:r>
              <a:rPr lang="en-US" dirty="0"/>
              <a:t>Particulates</a:t>
            </a:r>
          </a:p>
          <a:p>
            <a:r>
              <a:rPr lang="en-US" dirty="0"/>
              <a:t>RASCAL fractionates by nuclide based on core inventory</a:t>
            </a:r>
          </a:p>
          <a:p>
            <a:r>
              <a:rPr lang="en-US" dirty="0"/>
              <a:t>Often based on utility conversion or calculation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4D152A3-D7D0-45A6-BBBA-EAB5998B04D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7528"/>
          <a:stretch/>
        </p:blipFill>
        <p:spPr>
          <a:xfrm>
            <a:off x="2348345" y="1445348"/>
            <a:ext cx="3733800" cy="531495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73755C3-A9C5-44F3-9777-F48DCE2C555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90" t="24419" r="95510" b="68413"/>
          <a:stretch/>
        </p:blipFill>
        <p:spPr>
          <a:xfrm>
            <a:off x="2514600" y="2362200"/>
            <a:ext cx="228601" cy="381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DB3C750-F689-4666-B189-13C6FB9471B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91" t="18684" r="95509" b="75581"/>
          <a:stretch/>
        </p:blipFill>
        <p:spPr>
          <a:xfrm>
            <a:off x="2500746" y="5440362"/>
            <a:ext cx="228601" cy="3048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DD2D3D5-E774-4104-9F30-3A4A314A6140}"/>
              </a:ext>
            </a:extLst>
          </p:cNvPr>
          <p:cNvSpPr/>
          <p:nvPr/>
        </p:nvSpPr>
        <p:spPr>
          <a:xfrm>
            <a:off x="2479964" y="5398797"/>
            <a:ext cx="2286000" cy="3048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972032"/>
      </p:ext>
    </p:extLst>
  </p:cSld>
  <p:clrMapOvr>
    <a:masterClrMapping/>
  </p:clrMapOvr>
</p:sld>
</file>

<file path=ppt/slides/slide3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FCEB597-62AA-4DD5-BE10-EF038AC68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600"/>
            <a:ext cx="2012201" cy="4052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31A8D8B-6104-469D-9AA7-20D73078EB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95332"/>
            <a:ext cx="1936001" cy="38174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E4967F-0E50-4613-834C-139860A48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274638"/>
            <a:ext cx="9448800" cy="1143000"/>
          </a:xfrm>
        </p:spPr>
        <p:txBody>
          <a:bodyPr/>
          <a:lstStyle/>
          <a:p>
            <a:r>
              <a:rPr lang="en-US" dirty="0"/>
              <a:t>Fuel Cycle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28A3AB5-A34D-411B-9CCB-F7F342F2BBA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RASCAL can model certain events from fuel fabrication facilities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CDAC1AF-D6C4-4151-8340-8941E1120AA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2636"/>
          <a:stretch/>
        </p:blipFill>
        <p:spPr>
          <a:xfrm>
            <a:off x="2336800" y="1589333"/>
            <a:ext cx="3759200" cy="453683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F467B10-E5E0-4A30-A52A-8857674B362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90" t="24419" r="95510" b="68413"/>
          <a:stretch/>
        </p:blipFill>
        <p:spPr>
          <a:xfrm>
            <a:off x="2590800" y="2286000"/>
            <a:ext cx="228601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49141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FCEB597-62AA-4DD5-BE10-EF038AC68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600"/>
            <a:ext cx="2012201" cy="4052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31A8D8B-6104-469D-9AA7-20D73078EB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95332"/>
            <a:ext cx="1936001" cy="38174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E4967F-0E50-4613-834C-139860A48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274638"/>
            <a:ext cx="9448800" cy="1143000"/>
          </a:xfrm>
        </p:spPr>
        <p:txBody>
          <a:bodyPr/>
          <a:lstStyle/>
          <a:p>
            <a:r>
              <a:rPr lang="en-US" dirty="0"/>
              <a:t>Nuclear Power Plant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28A3AB5-A34D-411B-9CCB-F7F342F2BB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765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/>
              <a:t>Effluent Release Rates/Concentration</a:t>
            </a:r>
          </a:p>
          <a:p>
            <a:r>
              <a:rPr lang="en-US" dirty="0"/>
              <a:t>User inputs entire atmospheric source term by nuclide</a:t>
            </a:r>
          </a:p>
          <a:p>
            <a:r>
              <a:rPr lang="en-US" dirty="0"/>
              <a:t>RASCAL does not extrapolate source term from subset of nuclides</a:t>
            </a:r>
          </a:p>
          <a:p>
            <a:r>
              <a:rPr lang="en-US" dirty="0"/>
              <a:t>Can be used to manually define source term, including small/custom releases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4D152A3-D7D0-45A6-BBBA-EAB5998B04D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7528"/>
          <a:stretch/>
        </p:blipFill>
        <p:spPr>
          <a:xfrm>
            <a:off x="2348345" y="1445348"/>
            <a:ext cx="3733800" cy="531495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73755C3-A9C5-44F3-9777-F48DCE2C555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90" t="24419" r="95510" b="68413"/>
          <a:stretch/>
        </p:blipFill>
        <p:spPr>
          <a:xfrm>
            <a:off x="2514600" y="2362200"/>
            <a:ext cx="228601" cy="381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DB3C750-F689-4666-B189-13C6FB9471B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91" t="18684" r="95509" b="75581"/>
          <a:stretch/>
        </p:blipFill>
        <p:spPr>
          <a:xfrm>
            <a:off x="2500746" y="5862929"/>
            <a:ext cx="228601" cy="3048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27C7C5D-7DC8-4883-935C-3425761A7BBD}"/>
              </a:ext>
            </a:extLst>
          </p:cNvPr>
          <p:cNvSpPr/>
          <p:nvPr/>
        </p:nvSpPr>
        <p:spPr>
          <a:xfrm>
            <a:off x="2486890" y="5835218"/>
            <a:ext cx="3228109" cy="748143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32476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EA3C3A9-93B1-462E-9FFB-85F7526487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Source Term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A52E364-E42D-42BC-8F23-9C7AC543AF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2514600"/>
          </a:xfrm>
        </p:spPr>
        <p:txBody>
          <a:bodyPr>
            <a:normAutofit/>
          </a:bodyPr>
          <a:lstStyle/>
          <a:p>
            <a:r>
              <a:rPr lang="en-US" b="0" dirty="0"/>
              <a:t>Source term models calculate material that can be released</a:t>
            </a:r>
          </a:p>
          <a:p>
            <a:r>
              <a:rPr lang="en-US" b="0" dirty="0"/>
              <a:t>Pick the best model; may have multiple options</a:t>
            </a:r>
          </a:p>
          <a:p>
            <a:r>
              <a:rPr lang="en-US" b="0" dirty="0"/>
              <a:t>Available choices depend on Event Type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F0B7F6-B119-4B0F-8010-9EF51D68F5B3}"/>
              </a:ext>
            </a:extLst>
          </p:cNvPr>
          <p:cNvSpPr txBox="1"/>
          <p:nvPr/>
        </p:nvSpPr>
        <p:spPr>
          <a:xfrm>
            <a:off x="529172" y="3547949"/>
            <a:ext cx="2385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>
                <a:solidFill>
                  <a:prstClr val="black"/>
                </a:solidFill>
              </a:rPr>
              <a:t>Nuclear Power Plant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871A031-5BE8-4BFD-8F97-7B4176A05FDD}"/>
              </a:ext>
            </a:extLst>
          </p:cNvPr>
          <p:cNvSpPr txBox="1"/>
          <p:nvPr/>
        </p:nvSpPr>
        <p:spPr>
          <a:xfrm>
            <a:off x="3429000" y="3547949"/>
            <a:ext cx="21293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>
                <a:solidFill>
                  <a:prstClr val="black"/>
                </a:solidFill>
              </a:rPr>
              <a:t>Spent Fuel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2CD58EE-D52E-4D74-B74D-99A027499B55}"/>
              </a:ext>
            </a:extLst>
          </p:cNvPr>
          <p:cNvSpPr txBox="1"/>
          <p:nvPr/>
        </p:nvSpPr>
        <p:spPr>
          <a:xfrm>
            <a:off x="6324600" y="3547949"/>
            <a:ext cx="19146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/>
              <a:t>Fuel Cycle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75D766E-356D-425A-B8E4-E17E232BBAA6}"/>
              </a:ext>
            </a:extLst>
          </p:cNvPr>
          <p:cNvSpPr txBox="1"/>
          <p:nvPr/>
        </p:nvSpPr>
        <p:spPr>
          <a:xfrm>
            <a:off x="8934718" y="3547949"/>
            <a:ext cx="2385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/>
              <a:t>Other Materials</a:t>
            </a:r>
          </a:p>
        </p:txBody>
      </p:sp>
      <p:pic>
        <p:nvPicPr>
          <p:cNvPr id="27" name="Picture 26" descr="A screenshot of a cell phone&#10;&#10;Description automatically generated">
            <a:extLst>
              <a:ext uri="{FF2B5EF4-FFF2-40B4-BE49-F238E27FC236}">
                <a16:creationId xmlns:a16="http://schemas.microsoft.com/office/drawing/2014/main" id="{75A0D388-57CC-4881-8F35-39355CB05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800" y="4492260"/>
            <a:ext cx="2367249" cy="1606148"/>
          </a:xfrm>
          <a:prstGeom prst="rect">
            <a:avLst/>
          </a:prstGeom>
        </p:spPr>
      </p:pic>
      <p:pic>
        <p:nvPicPr>
          <p:cNvPr id="31" name="Picture 30" descr="A screenshot of a cell phone&#10;&#10;Description automatically generated">
            <a:extLst>
              <a:ext uri="{FF2B5EF4-FFF2-40B4-BE49-F238E27FC236}">
                <a16:creationId xmlns:a16="http://schemas.microsoft.com/office/drawing/2014/main" id="{8A90CE64-026D-4AB1-AB5C-BF1338120DF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712" y="4129548"/>
            <a:ext cx="1985027" cy="2393614"/>
          </a:xfrm>
          <a:prstGeom prst="rect">
            <a:avLst/>
          </a:prstGeom>
        </p:spPr>
      </p:pic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C309A940-0585-49B0-A9ED-EC217D2ADA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258" y="3966701"/>
            <a:ext cx="1910338" cy="2719308"/>
          </a:xfrm>
          <a:prstGeom prst="rect">
            <a:avLst/>
          </a:prstGeom>
        </p:spPr>
      </p:pic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7" name="Slide Zoom 6">
                <a:extLst>
                  <a:ext uri="{FF2B5EF4-FFF2-40B4-BE49-F238E27FC236}">
                    <a16:creationId xmlns:a16="http://schemas.microsoft.com/office/drawing/2014/main" id="{030233E9-A89B-48E8-9585-A736B68341DD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3528943" y="4455381"/>
              <a:ext cx="2063301" cy="1890047"/>
            </p:xfrm>
            <a:graphic>
              <a:graphicData uri="http://schemas.microsoft.com/office/powerpoint/2016/slidezoom">
                <pslz:sldZm>
                  <pslz:sldZmObj sldId="573" cId="2017069764">
                    <pslz:zmPr id="{BEC34837-C938-4870-9A9C-D35AE44626D1}" returnToParent="0" transitionDur="1000">
                      <p166:blipFill xmlns:p166="http://schemas.microsoft.com/office/powerpoint/2016/6/main">
                        <a:blip r:embed="rId6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063301" cy="1890047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7" name="Slide Zoom 6">
                <a:hlinkClick r:id="rId7" action="ppaction://hlinksldjump"/>
                <a:extLst>
                  <a:ext uri="{FF2B5EF4-FFF2-40B4-BE49-F238E27FC236}">
                    <a16:creationId xmlns:a16="http://schemas.microsoft.com/office/drawing/2014/main" id="{030233E9-A89B-48E8-9585-A736B68341D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28943" y="4455381"/>
                <a:ext cx="2063301" cy="1890047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60938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F0B39E0-1B96-47CC-85F3-49C96DE850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0767"/>
          <a:stretch/>
        </p:blipFill>
        <p:spPr>
          <a:xfrm>
            <a:off x="2100841" y="1984083"/>
            <a:ext cx="3995159" cy="365546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FCEB597-62AA-4DD5-BE10-EF038AC68D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09600"/>
            <a:ext cx="2012201" cy="4052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31A8D8B-6104-469D-9AA7-20D73078EB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95332"/>
            <a:ext cx="1936001" cy="38174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E4967F-0E50-4613-834C-139860A48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274638"/>
            <a:ext cx="9448800" cy="1143000"/>
          </a:xfrm>
        </p:spPr>
        <p:txBody>
          <a:bodyPr/>
          <a:lstStyle/>
          <a:p>
            <a:r>
              <a:rPr lang="en-US" dirty="0"/>
              <a:t>Spent Fuel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28A3AB5-A34D-411B-9CCB-F7F342F2BBA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For Spent Fuel, RASCAL has 3 source term options</a:t>
            </a:r>
          </a:p>
          <a:p>
            <a:r>
              <a:rPr lang="en-US" dirty="0"/>
              <a:t>Includes both pool and dry storage</a:t>
            </a:r>
          </a:p>
          <a:p>
            <a:r>
              <a:rPr lang="en-US" dirty="0"/>
              <a:t>Sites are collocated with NPPs</a:t>
            </a:r>
          </a:p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939F4C7-0113-4FF8-B216-70DC83592A4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9105" r="61764"/>
          <a:stretch/>
        </p:blipFill>
        <p:spPr>
          <a:xfrm>
            <a:off x="2100841" y="3047999"/>
            <a:ext cx="3893560" cy="2591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0697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FCEB597-62AA-4DD5-BE10-EF038AC68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600"/>
            <a:ext cx="2012201" cy="4052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31A8D8B-6104-469D-9AA7-20D73078EB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95332"/>
            <a:ext cx="1936001" cy="38174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E4967F-0E50-4613-834C-139860A48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274638"/>
            <a:ext cx="9448800" cy="1143000"/>
          </a:xfrm>
        </p:spPr>
        <p:txBody>
          <a:bodyPr/>
          <a:lstStyle/>
          <a:p>
            <a:r>
              <a:rPr lang="en-US" dirty="0"/>
              <a:t>Spent Fuel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28A3AB5-A34D-411B-9CCB-F7F342F2BBA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/>
              <a:t>Pool - Uncovered Fuel</a:t>
            </a:r>
          </a:p>
          <a:p>
            <a:pPr marL="400050"/>
            <a:r>
              <a:rPr lang="en-US" dirty="0">
                <a:solidFill>
                  <a:prstClr val="black"/>
                </a:solidFill>
              </a:rPr>
              <a:t>Models clad/zirconium fire whether possible or not</a:t>
            </a:r>
          </a:p>
          <a:p>
            <a:pPr marL="400050"/>
            <a:r>
              <a:rPr lang="en-US" dirty="0">
                <a:solidFill>
                  <a:prstClr val="black"/>
                </a:solidFill>
              </a:rPr>
              <a:t>User inputs fuel pool</a:t>
            </a:r>
            <a:r>
              <a:rPr lang="en-US" sz="2800" dirty="0">
                <a:solidFill>
                  <a:prstClr val="black"/>
                </a:solidFill>
              </a:rPr>
              <a:t> inventory and fire start/end times</a:t>
            </a:r>
            <a:endParaRPr lang="en-US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1E6D503-99D5-40C6-A504-FE37BEC6050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60767"/>
          <a:stretch/>
        </p:blipFill>
        <p:spPr>
          <a:xfrm>
            <a:off x="2100841" y="1984083"/>
            <a:ext cx="3995159" cy="365546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9123B17-0DD3-4E1C-B9A2-1B0AC9D48A3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9105" r="61764"/>
          <a:stretch/>
        </p:blipFill>
        <p:spPr>
          <a:xfrm>
            <a:off x="2100841" y="3047999"/>
            <a:ext cx="3893560" cy="259154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1FB5519-2406-4FAD-B134-B69964C769C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891" t="18684" r="95509" b="75581"/>
          <a:stretch/>
        </p:blipFill>
        <p:spPr>
          <a:xfrm>
            <a:off x="2353654" y="2710656"/>
            <a:ext cx="228601" cy="3048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1B2C533-13D1-4B86-90ED-C4AEA987E940}"/>
              </a:ext>
            </a:extLst>
          </p:cNvPr>
          <p:cNvSpPr/>
          <p:nvPr/>
        </p:nvSpPr>
        <p:spPr>
          <a:xfrm>
            <a:off x="2286238" y="2566802"/>
            <a:ext cx="2573708" cy="448654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53898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FCEB597-62AA-4DD5-BE10-EF038AC68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600"/>
            <a:ext cx="2012201" cy="4052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31A8D8B-6104-469D-9AA7-20D73078EB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95332"/>
            <a:ext cx="1936001" cy="38174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E4967F-0E50-4613-834C-139860A48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274638"/>
            <a:ext cx="9448800" cy="1143000"/>
          </a:xfrm>
        </p:spPr>
        <p:txBody>
          <a:bodyPr/>
          <a:lstStyle/>
          <a:p>
            <a:r>
              <a:rPr lang="en-US" dirty="0"/>
              <a:t>Spent Fuel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28A3AB5-A34D-411B-9CCB-F7F342F2BBA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/>
              <a:t>Pool - Damaged Underwater</a:t>
            </a:r>
          </a:p>
          <a:p>
            <a:pPr marL="400050"/>
            <a:r>
              <a:rPr lang="en-US" dirty="0">
                <a:solidFill>
                  <a:prstClr val="black"/>
                </a:solidFill>
              </a:rPr>
              <a:t>For fuel handling accidents</a:t>
            </a:r>
          </a:p>
          <a:p>
            <a:pPr marL="400050"/>
            <a:r>
              <a:rPr lang="en-US" dirty="0">
                <a:solidFill>
                  <a:prstClr val="black"/>
                </a:solidFill>
              </a:rPr>
              <a:t>Very small releases</a:t>
            </a:r>
          </a:p>
          <a:p>
            <a:pPr marL="400050"/>
            <a:r>
              <a:rPr lang="en-US" dirty="0">
                <a:solidFill>
                  <a:prstClr val="black"/>
                </a:solidFill>
              </a:rPr>
              <a:t>User inputs amount of fuel damaged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4C46F43-3CB5-4E2E-B4AF-2B413E2BCB1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60767"/>
          <a:stretch/>
        </p:blipFill>
        <p:spPr>
          <a:xfrm>
            <a:off x="2100841" y="1984083"/>
            <a:ext cx="3995159" cy="365546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53CBFDB-43E2-443D-ABE5-515BE6371A3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9105" r="61764"/>
          <a:stretch/>
        </p:blipFill>
        <p:spPr>
          <a:xfrm>
            <a:off x="2100841" y="3047999"/>
            <a:ext cx="3893560" cy="259154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BE3F677-3B1E-4408-AC8C-2DD4C80BD77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891" t="18684" r="95509" b="75581"/>
          <a:stretch/>
        </p:blipFill>
        <p:spPr>
          <a:xfrm>
            <a:off x="2353654" y="3290532"/>
            <a:ext cx="228601" cy="3048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0A04749A-D87E-429E-B03F-7401A125A9B7}"/>
              </a:ext>
            </a:extLst>
          </p:cNvPr>
          <p:cNvSpPr/>
          <p:nvPr/>
        </p:nvSpPr>
        <p:spPr>
          <a:xfrm>
            <a:off x="2254191" y="3204673"/>
            <a:ext cx="3740210" cy="448654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2395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45FA41-7CA0-4D51-AF95-FE939F021A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RASCAL Slide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EB3A190-1E96-4C55-8797-B72D2DCC3C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0"/>
            <a:ext cx="6629400" cy="4953000"/>
          </a:xfrm>
        </p:spPr>
        <p:txBody>
          <a:bodyPr/>
          <a:lstStyle/>
          <a:p>
            <a:r>
              <a:rPr lang="en-US" dirty="0"/>
              <a:t>Every time we ask you to use RASCAL, you’ll see one of these blue slides.</a:t>
            </a:r>
          </a:p>
          <a:p>
            <a:endParaRPr lang="en-US" dirty="0"/>
          </a:p>
          <a:p>
            <a:r>
              <a:rPr lang="en-US" dirty="0"/>
              <a:t>It will include information needed to complete the steps.</a:t>
            </a:r>
          </a:p>
          <a:p>
            <a:endParaRPr lang="en-US" dirty="0"/>
          </a:p>
          <a:p>
            <a:r>
              <a:rPr lang="en-US" dirty="0"/>
              <a:t>I will walk around during each blue slide and answer questions.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E626847-54B1-4064-AB73-8A9EC8ED58D9}"/>
              </a:ext>
            </a:extLst>
          </p:cNvPr>
          <p:cNvGrpSpPr/>
          <p:nvPr/>
        </p:nvGrpSpPr>
        <p:grpSpPr>
          <a:xfrm>
            <a:off x="7467600" y="847725"/>
            <a:ext cx="4419600" cy="3228975"/>
            <a:chOff x="8077200" y="200024"/>
            <a:chExt cx="3733800" cy="280035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42D44EA-A707-4037-A69A-ED74D9C5FB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B5E61D"/>
                </a:clrFrom>
                <a:clrTo>
                  <a:srgbClr val="B5E61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77200" y="200024"/>
              <a:ext cx="3733800" cy="280035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1D6464A9-595C-4A65-BDF5-89862495E12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89325" y="457200"/>
              <a:ext cx="2164074" cy="62567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8015693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FCEB597-62AA-4DD5-BE10-EF038AC68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600"/>
            <a:ext cx="2012201" cy="4052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31A8D8B-6104-469D-9AA7-20D73078EB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95332"/>
            <a:ext cx="1936001" cy="38174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E4967F-0E50-4613-834C-139860A48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274638"/>
            <a:ext cx="9448800" cy="1143000"/>
          </a:xfrm>
        </p:spPr>
        <p:txBody>
          <a:bodyPr/>
          <a:lstStyle/>
          <a:p>
            <a:r>
              <a:rPr lang="en-US" dirty="0"/>
              <a:t>Spent Fuel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28A3AB5-A34D-411B-9CCB-F7F342F2BBA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/>
              <a:t>Dry - Cask Release</a:t>
            </a:r>
          </a:p>
          <a:p>
            <a:pPr marL="400050"/>
            <a:r>
              <a:rPr lang="en-US" dirty="0">
                <a:solidFill>
                  <a:prstClr val="black"/>
                </a:solidFill>
              </a:rPr>
              <a:t>4 damage options</a:t>
            </a:r>
          </a:p>
          <a:p>
            <a:pPr marL="400050"/>
            <a:r>
              <a:rPr lang="en-US" dirty="0">
                <a:solidFill>
                  <a:prstClr val="black"/>
                </a:solidFill>
              </a:rPr>
              <a:t>Small to zero release</a:t>
            </a:r>
          </a:p>
          <a:p>
            <a:pPr marL="400050"/>
            <a:r>
              <a:rPr lang="en-US" dirty="0">
                <a:solidFill>
                  <a:prstClr val="black"/>
                </a:solidFill>
              </a:rPr>
              <a:t>User defines inventory of fuel and damage type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9A295B0-FD0C-4C7D-84F2-22C122A9147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60767"/>
          <a:stretch/>
        </p:blipFill>
        <p:spPr>
          <a:xfrm>
            <a:off x="2100841" y="1984083"/>
            <a:ext cx="3995159" cy="365546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E7E3B27-57E5-4508-A941-80CA318922B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9105" r="61764"/>
          <a:stretch/>
        </p:blipFill>
        <p:spPr>
          <a:xfrm>
            <a:off x="2100841" y="3047999"/>
            <a:ext cx="3893560" cy="259154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EAE3D55-0B7B-4A61-9E31-F94A0406733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891" t="18684" r="95509" b="75581"/>
          <a:stretch/>
        </p:blipFill>
        <p:spPr>
          <a:xfrm>
            <a:off x="2353654" y="4002003"/>
            <a:ext cx="228601" cy="3048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50D177C1-9B1F-4413-99E9-45013CCF5494}"/>
              </a:ext>
            </a:extLst>
          </p:cNvPr>
          <p:cNvSpPr/>
          <p:nvPr/>
        </p:nvSpPr>
        <p:spPr>
          <a:xfrm>
            <a:off x="2231166" y="3863182"/>
            <a:ext cx="2573708" cy="448654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1617375"/>
      </p:ext>
    </p:extLst>
  </p:cSld>
  <p:clrMapOvr>
    <a:masterClrMapping/>
  </p:clrMapOvr>
</p:sld>
</file>

<file path=ppt/slides/slide4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FCEB597-62AA-4DD5-BE10-EF038AC68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600"/>
            <a:ext cx="2012201" cy="4052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31A8D8B-6104-469D-9AA7-20D73078EB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95332"/>
            <a:ext cx="1936001" cy="38174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E4967F-0E50-4613-834C-139860A48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274638"/>
            <a:ext cx="9448800" cy="1143000"/>
          </a:xfrm>
        </p:spPr>
        <p:txBody>
          <a:bodyPr/>
          <a:lstStyle/>
          <a:p>
            <a:r>
              <a:rPr lang="en-US" dirty="0"/>
              <a:t>Other Materials Locations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28A3AB5-A34D-411B-9CCB-F7F342F2BBA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RASCAL also has 3 “other” materials options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Useful for modeling transportation accidents, lab accidents,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All models still focus on atmospheric releases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Liquid releases (like spills and leaks) are not modeled in RASCAL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D2F89F1-0F97-4CC2-B54C-84ABBF34BE7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0708"/>
          <a:stretch/>
        </p:blipFill>
        <p:spPr>
          <a:xfrm>
            <a:off x="2092034" y="2227607"/>
            <a:ext cx="4036291" cy="273544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87E6361-4164-4689-B238-B352552E224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0893" b="42021"/>
          <a:stretch/>
        </p:blipFill>
        <p:spPr>
          <a:xfrm>
            <a:off x="2092034" y="2219060"/>
            <a:ext cx="4036291" cy="1590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50543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EA3C3A9-93B1-462E-9FFB-85F7526487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Source Term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A52E364-E42D-42BC-8F23-9C7AC543AF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2514600"/>
          </a:xfrm>
        </p:spPr>
        <p:txBody>
          <a:bodyPr>
            <a:normAutofit/>
          </a:bodyPr>
          <a:lstStyle/>
          <a:p>
            <a:r>
              <a:rPr lang="en-US" b="0" dirty="0"/>
              <a:t>Source term models calculate material that can be released</a:t>
            </a:r>
          </a:p>
          <a:p>
            <a:r>
              <a:rPr lang="en-US" b="0" dirty="0"/>
              <a:t>Pick the best model; may have multiple options</a:t>
            </a:r>
          </a:p>
          <a:p>
            <a:r>
              <a:rPr lang="en-US" b="0" dirty="0"/>
              <a:t>Available choices depend on Event Type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F0B7F6-B119-4B0F-8010-9EF51D68F5B3}"/>
              </a:ext>
            </a:extLst>
          </p:cNvPr>
          <p:cNvSpPr txBox="1"/>
          <p:nvPr/>
        </p:nvSpPr>
        <p:spPr>
          <a:xfrm>
            <a:off x="529172" y="3547949"/>
            <a:ext cx="2385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>
                <a:solidFill>
                  <a:prstClr val="black"/>
                </a:solidFill>
              </a:rPr>
              <a:t>Nuclear Power Plant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871A031-5BE8-4BFD-8F97-7B4176A05FDD}"/>
              </a:ext>
            </a:extLst>
          </p:cNvPr>
          <p:cNvSpPr txBox="1"/>
          <p:nvPr/>
        </p:nvSpPr>
        <p:spPr>
          <a:xfrm>
            <a:off x="3429000" y="3547949"/>
            <a:ext cx="21293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>
                <a:solidFill>
                  <a:prstClr val="black"/>
                </a:solidFill>
              </a:rPr>
              <a:t>Spent Fuel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2CD58EE-D52E-4D74-B74D-99A027499B55}"/>
              </a:ext>
            </a:extLst>
          </p:cNvPr>
          <p:cNvSpPr txBox="1"/>
          <p:nvPr/>
        </p:nvSpPr>
        <p:spPr>
          <a:xfrm>
            <a:off x="6324600" y="3547949"/>
            <a:ext cx="19146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/>
              <a:t>Fuel Cycle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75D766E-356D-425A-B8E4-E17E232BBAA6}"/>
              </a:ext>
            </a:extLst>
          </p:cNvPr>
          <p:cNvSpPr txBox="1"/>
          <p:nvPr/>
        </p:nvSpPr>
        <p:spPr>
          <a:xfrm>
            <a:off x="8934718" y="3547949"/>
            <a:ext cx="2385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/>
              <a:t>Other Materials</a:t>
            </a:r>
          </a:p>
        </p:txBody>
      </p:sp>
      <p:pic>
        <p:nvPicPr>
          <p:cNvPr id="27" name="Picture 26" descr="A screenshot of a cell phone&#10;&#10;Description automatically generated">
            <a:extLst>
              <a:ext uri="{FF2B5EF4-FFF2-40B4-BE49-F238E27FC236}">
                <a16:creationId xmlns:a16="http://schemas.microsoft.com/office/drawing/2014/main" id="{75A0D388-57CC-4881-8F35-39355CB05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800" y="4492260"/>
            <a:ext cx="2367249" cy="1606148"/>
          </a:xfrm>
          <a:prstGeom prst="rect">
            <a:avLst/>
          </a:prstGeom>
        </p:spPr>
      </p:pic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C309A940-0585-49B0-A9ED-EC217D2ADA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258" y="3966701"/>
            <a:ext cx="1910338" cy="2719308"/>
          </a:xfrm>
          <a:prstGeom prst="rect">
            <a:avLst/>
          </a:prstGeom>
        </p:spPr>
      </p:pic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5D54852B-E9DE-47BC-B615-8E83CC20BAB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0644" y="4492260"/>
            <a:ext cx="2020019" cy="1850399"/>
          </a:xfrm>
          <a:prstGeom prst="rect">
            <a:avLst/>
          </a:prstGeom>
        </p:spPr>
      </p:pic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10" name="Slide Zoom 9">
                <a:extLst>
                  <a:ext uri="{FF2B5EF4-FFF2-40B4-BE49-F238E27FC236}">
                    <a16:creationId xmlns:a16="http://schemas.microsoft.com/office/drawing/2014/main" id="{FB2FA528-D05C-4477-B323-6DB590B381DC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6396711" y="4061053"/>
              <a:ext cx="2047182" cy="2468562"/>
            </p:xfrm>
            <a:graphic>
              <a:graphicData uri="http://schemas.microsoft.com/office/powerpoint/2016/slidezoom">
                <pslz:sldZm>
                  <pslz:sldZmObj sldId="581" cId="4088491418">
                    <pslz:zmPr id="{FEBE2629-9FAC-4A3A-8D27-5ACD61EE2788}" returnToParent="0" transitionDur="1000">
                      <p166:blipFill xmlns:p166="http://schemas.microsoft.com/office/powerpoint/2016/6/main">
                        <a:blip r:embed="rId6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047182" cy="2468562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10" name="Slide Zoom 9">
                <a:hlinkClick r:id="rId7" action="ppaction://hlinksldjump"/>
                <a:extLst>
                  <a:ext uri="{FF2B5EF4-FFF2-40B4-BE49-F238E27FC236}">
                    <a16:creationId xmlns:a16="http://schemas.microsoft.com/office/drawing/2014/main" id="{FB2FA528-D05C-4477-B323-6DB590B381D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96711" y="4061053"/>
                <a:ext cx="2047182" cy="2468562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58771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FCEB597-62AA-4DD5-BE10-EF038AC68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600"/>
            <a:ext cx="2012201" cy="4052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31A8D8B-6104-469D-9AA7-20D73078EB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95332"/>
            <a:ext cx="1936001" cy="38174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E4967F-0E50-4613-834C-139860A48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274638"/>
            <a:ext cx="9448800" cy="1143000"/>
          </a:xfrm>
        </p:spPr>
        <p:txBody>
          <a:bodyPr/>
          <a:lstStyle/>
          <a:p>
            <a:r>
              <a:rPr lang="en-US" dirty="0"/>
              <a:t>Fuel Cycle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28A3AB5-A34D-411B-9CCB-F7F342F2BBA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RASCAL can model certain events from fuel fabrication facilities</a:t>
            </a:r>
          </a:p>
          <a:p>
            <a:pPr marL="685800" lvl="1">
              <a:buFont typeface="Arial" panose="020B0604020202020204" pitchFamily="34" charset="0"/>
              <a:buChar char="•"/>
            </a:pPr>
            <a:r>
              <a:rPr lang="en-US" dirty="0"/>
              <a:t>UF6 chemical models</a:t>
            </a:r>
          </a:p>
          <a:p>
            <a:pPr marL="685800" lvl="1">
              <a:buFont typeface="Arial" panose="020B0604020202020204" pitchFamily="34" charset="0"/>
              <a:buChar char="•"/>
            </a:pPr>
            <a:r>
              <a:rPr lang="en-US" dirty="0"/>
              <a:t>Criticality</a:t>
            </a:r>
          </a:p>
          <a:p>
            <a:pPr marL="685800" lvl="1">
              <a:buFont typeface="Arial" panose="020B0604020202020204" pitchFamily="34" charset="0"/>
              <a:buChar char="•"/>
            </a:pPr>
            <a:r>
              <a:rPr lang="en-US" dirty="0"/>
              <a:t>UO2 Fire/Explosion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CDAC1AF-D6C4-4151-8340-8941E1120AA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2636"/>
          <a:stretch/>
        </p:blipFill>
        <p:spPr>
          <a:xfrm>
            <a:off x="2336800" y="1589333"/>
            <a:ext cx="3759200" cy="453683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F467B10-E5E0-4A30-A52A-8857674B362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90" t="24419" r="95510" b="68413"/>
          <a:stretch/>
        </p:blipFill>
        <p:spPr>
          <a:xfrm>
            <a:off x="2590800" y="2286000"/>
            <a:ext cx="228601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49141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FCEB597-62AA-4DD5-BE10-EF038AC68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600"/>
            <a:ext cx="2012201" cy="4052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31A8D8B-6104-469D-9AA7-20D73078EB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95332"/>
            <a:ext cx="1936001" cy="38174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E4967F-0E50-4613-834C-139860A48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274638"/>
            <a:ext cx="9448800" cy="1143000"/>
          </a:xfrm>
        </p:spPr>
        <p:txBody>
          <a:bodyPr/>
          <a:lstStyle/>
          <a:p>
            <a:r>
              <a:rPr lang="en-US" dirty="0"/>
              <a:t>Fuel Cycle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28A3AB5-A34D-411B-9CCB-F7F342F2BBA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/>
              <a:t>UF6 Release from Cylinder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Gaseous UF6 released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Special plume model with chemical conversion process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More chemically dangerous than radiological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CDAC1AF-D6C4-4151-8340-8941E1120AA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2636"/>
          <a:stretch/>
        </p:blipFill>
        <p:spPr>
          <a:xfrm>
            <a:off x="2336800" y="1589333"/>
            <a:ext cx="3759200" cy="453683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CE458AB-43BA-4E0D-8430-9512AB05475A}"/>
              </a:ext>
            </a:extLst>
          </p:cNvPr>
          <p:cNvSpPr/>
          <p:nvPr/>
        </p:nvSpPr>
        <p:spPr>
          <a:xfrm>
            <a:off x="2531693" y="2218347"/>
            <a:ext cx="2573708" cy="448654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143249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FCEB597-62AA-4DD5-BE10-EF038AC68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600"/>
            <a:ext cx="2012201" cy="4052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31A8D8B-6104-469D-9AA7-20D73078EB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95332"/>
            <a:ext cx="1936001" cy="38174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E4967F-0E50-4613-834C-139860A48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274638"/>
            <a:ext cx="9448800" cy="1143000"/>
          </a:xfrm>
        </p:spPr>
        <p:txBody>
          <a:bodyPr/>
          <a:lstStyle/>
          <a:p>
            <a:r>
              <a:rPr lang="en-US" dirty="0"/>
              <a:t>Fuel Cycle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28A3AB5-A34D-411B-9CCB-F7F342F2BBA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/>
              <a:t>Fire or Explosion involving Uranium Oxide</a:t>
            </a:r>
          </a:p>
          <a:p>
            <a:pPr marL="285750" indent="-285750"/>
            <a:r>
              <a:rPr lang="en-US" dirty="0"/>
              <a:t>Small amounts of material put into atmosphere from event</a:t>
            </a:r>
          </a:p>
          <a:p>
            <a:pPr marL="285750" indent="-285750"/>
            <a:r>
              <a:rPr lang="en-US" dirty="0"/>
              <a:t>User inputs material at risk and release fractions / rates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CDAC1AF-D6C4-4151-8340-8941E1120AA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2636"/>
          <a:stretch/>
        </p:blipFill>
        <p:spPr>
          <a:xfrm>
            <a:off x="2336800" y="1589333"/>
            <a:ext cx="3759200" cy="453683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16DC366-DD80-4B8E-9FE9-5D81A7AE02A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91" t="18684" r="95509" b="75581"/>
          <a:stretch/>
        </p:blipFill>
        <p:spPr>
          <a:xfrm>
            <a:off x="2599346" y="2942832"/>
            <a:ext cx="228601" cy="3048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8A3640B-7915-4183-A912-15D0A850161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90" t="24419" r="95510" b="68413"/>
          <a:stretch/>
        </p:blipFill>
        <p:spPr>
          <a:xfrm>
            <a:off x="2590800" y="2286000"/>
            <a:ext cx="228601" cy="381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92A9DA5-63D5-40FA-BCE7-37B5D598982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91" t="18684" r="95509" b="75581"/>
          <a:stretch/>
        </p:blipFill>
        <p:spPr>
          <a:xfrm>
            <a:off x="2590799" y="4091782"/>
            <a:ext cx="228601" cy="3048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F32759CB-DD5D-49AD-A800-2873F2A9D25A}"/>
              </a:ext>
            </a:extLst>
          </p:cNvPr>
          <p:cNvSpPr/>
          <p:nvPr/>
        </p:nvSpPr>
        <p:spPr>
          <a:xfrm>
            <a:off x="2590799" y="2847190"/>
            <a:ext cx="2438401" cy="381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DD762A-1383-4945-8D6D-5AB4EBAB6686}"/>
              </a:ext>
            </a:extLst>
          </p:cNvPr>
          <p:cNvSpPr/>
          <p:nvPr/>
        </p:nvSpPr>
        <p:spPr>
          <a:xfrm>
            <a:off x="2590798" y="4022787"/>
            <a:ext cx="2819402" cy="381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588542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FCEB597-62AA-4DD5-BE10-EF038AC68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600"/>
            <a:ext cx="2012201" cy="4052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31A8D8B-6104-469D-9AA7-20D73078EB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95332"/>
            <a:ext cx="1936001" cy="38174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E4967F-0E50-4613-834C-139860A48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274638"/>
            <a:ext cx="9448800" cy="1143000"/>
          </a:xfrm>
        </p:spPr>
        <p:txBody>
          <a:bodyPr/>
          <a:lstStyle/>
          <a:p>
            <a:r>
              <a:rPr lang="en-US" dirty="0"/>
              <a:t>Fuel Cycle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28A3AB5-A34D-411B-9CCB-F7F342F2BBA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/>
              <a:t>Criticality</a:t>
            </a:r>
            <a:endParaRPr lang="en-US" dirty="0"/>
          </a:p>
          <a:p>
            <a:pPr marL="285750" indent="-285750"/>
            <a:r>
              <a:rPr lang="en-US" dirty="0"/>
              <a:t>Mainly focused on direct shine from criticality event</a:t>
            </a:r>
          </a:p>
          <a:p>
            <a:pPr marL="685800" lvl="1"/>
            <a:r>
              <a:rPr lang="en-US" dirty="0"/>
              <a:t>Very small amount of activated material put into atmosphere</a:t>
            </a:r>
          </a:p>
          <a:p>
            <a:pPr marL="285750" indent="-285750"/>
            <a:endParaRPr lang="en-US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CDAC1AF-D6C4-4151-8340-8941E1120AA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2636"/>
          <a:stretch/>
        </p:blipFill>
        <p:spPr>
          <a:xfrm>
            <a:off x="2336800" y="1589333"/>
            <a:ext cx="3759200" cy="453683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16DC366-DD80-4B8E-9FE9-5D81A7AE02A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91" t="18684" r="95509" b="75581"/>
          <a:stretch/>
        </p:blipFill>
        <p:spPr>
          <a:xfrm>
            <a:off x="2590798" y="3548735"/>
            <a:ext cx="228601" cy="3048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8A3640B-7915-4183-A912-15D0A850161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90" t="24419" r="95510" b="68413"/>
          <a:stretch/>
        </p:blipFill>
        <p:spPr>
          <a:xfrm>
            <a:off x="2590800" y="2286000"/>
            <a:ext cx="228601" cy="3810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6F42EFE-80DB-4295-AA87-8B9CCF0F990B}"/>
              </a:ext>
            </a:extLst>
          </p:cNvPr>
          <p:cNvSpPr/>
          <p:nvPr/>
        </p:nvSpPr>
        <p:spPr>
          <a:xfrm>
            <a:off x="2559463" y="3442858"/>
            <a:ext cx="1860137" cy="381001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550060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FCEB597-62AA-4DD5-BE10-EF038AC68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600"/>
            <a:ext cx="2012201" cy="4052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31A8D8B-6104-469D-9AA7-20D73078EB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95332"/>
            <a:ext cx="1936001" cy="38174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E4967F-0E50-4613-834C-139860A48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274638"/>
            <a:ext cx="9448800" cy="1143000"/>
          </a:xfrm>
        </p:spPr>
        <p:txBody>
          <a:bodyPr/>
          <a:lstStyle/>
          <a:p>
            <a:r>
              <a:rPr lang="en-US" dirty="0"/>
              <a:t>Fuel Cycle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28A3AB5-A34D-411B-9CCB-F7F342F2BBA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u="sng" dirty="0"/>
              <a:t>Effluent Release Rates/Concentration</a:t>
            </a:r>
          </a:p>
          <a:p>
            <a:r>
              <a:rPr lang="en-US" dirty="0"/>
              <a:t>User inputs entire atmospheric source term by nuclide</a:t>
            </a:r>
          </a:p>
          <a:p>
            <a:r>
              <a:rPr lang="en-US" dirty="0"/>
              <a:t>RASCAL does not extrapolate source term from subset of nuclides</a:t>
            </a:r>
          </a:p>
          <a:p>
            <a:r>
              <a:rPr lang="en-US" dirty="0"/>
              <a:t>Can be used to manually define source term, including small/custom releases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CDAC1AF-D6C4-4151-8340-8941E1120AA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2636"/>
          <a:stretch/>
        </p:blipFill>
        <p:spPr>
          <a:xfrm>
            <a:off x="2336800" y="1589333"/>
            <a:ext cx="3759200" cy="453683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16DC366-DD80-4B8E-9FE9-5D81A7AE02A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91" t="18684" r="95509" b="75581"/>
          <a:stretch/>
        </p:blipFill>
        <p:spPr>
          <a:xfrm>
            <a:off x="2590798" y="4943926"/>
            <a:ext cx="228601" cy="3048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8A3640B-7915-4183-A912-15D0A850161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90" t="24419" r="95510" b="68413"/>
          <a:stretch/>
        </p:blipFill>
        <p:spPr>
          <a:xfrm>
            <a:off x="2590800" y="2286000"/>
            <a:ext cx="228601" cy="381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92A9DA5-63D5-40FA-BCE7-37B5D598982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91" t="18684" r="95509" b="75581"/>
          <a:stretch/>
        </p:blipFill>
        <p:spPr>
          <a:xfrm>
            <a:off x="2590798" y="5555699"/>
            <a:ext cx="228601" cy="3048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87E2046E-ADCB-4E19-94EC-8E821AB530B0}"/>
              </a:ext>
            </a:extLst>
          </p:cNvPr>
          <p:cNvSpPr/>
          <p:nvPr/>
        </p:nvSpPr>
        <p:spPr>
          <a:xfrm>
            <a:off x="2514600" y="4894595"/>
            <a:ext cx="3581400" cy="896605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528132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EA3C3A9-93B1-462E-9FFB-85F7526487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Source Term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A52E364-E42D-42BC-8F23-9C7AC543AF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2514600"/>
          </a:xfrm>
        </p:spPr>
        <p:txBody>
          <a:bodyPr>
            <a:normAutofit/>
          </a:bodyPr>
          <a:lstStyle/>
          <a:p>
            <a:r>
              <a:rPr lang="en-US" b="0" dirty="0"/>
              <a:t>Source term models calculate material that can be released</a:t>
            </a:r>
          </a:p>
          <a:p>
            <a:r>
              <a:rPr lang="en-US" b="0" dirty="0"/>
              <a:t>Pick the best model; may have multiple options</a:t>
            </a:r>
          </a:p>
          <a:p>
            <a:r>
              <a:rPr lang="en-US" b="0" dirty="0"/>
              <a:t>Available choices depend on Event Type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F0B7F6-B119-4B0F-8010-9EF51D68F5B3}"/>
              </a:ext>
            </a:extLst>
          </p:cNvPr>
          <p:cNvSpPr txBox="1"/>
          <p:nvPr/>
        </p:nvSpPr>
        <p:spPr>
          <a:xfrm>
            <a:off x="529172" y="3547949"/>
            <a:ext cx="2385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>
                <a:solidFill>
                  <a:prstClr val="black"/>
                </a:solidFill>
              </a:rPr>
              <a:t>Nuclear Power Plant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871A031-5BE8-4BFD-8F97-7B4176A05FDD}"/>
              </a:ext>
            </a:extLst>
          </p:cNvPr>
          <p:cNvSpPr txBox="1"/>
          <p:nvPr/>
        </p:nvSpPr>
        <p:spPr>
          <a:xfrm>
            <a:off x="3429000" y="3547949"/>
            <a:ext cx="21293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>
                <a:solidFill>
                  <a:prstClr val="black"/>
                </a:solidFill>
              </a:rPr>
              <a:t>Spent Fuel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2CD58EE-D52E-4D74-B74D-99A027499B55}"/>
              </a:ext>
            </a:extLst>
          </p:cNvPr>
          <p:cNvSpPr txBox="1"/>
          <p:nvPr/>
        </p:nvSpPr>
        <p:spPr>
          <a:xfrm>
            <a:off x="6324600" y="3547949"/>
            <a:ext cx="19146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/>
              <a:t>Fuel Cycle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75D766E-356D-425A-B8E4-E17E232BBAA6}"/>
              </a:ext>
            </a:extLst>
          </p:cNvPr>
          <p:cNvSpPr txBox="1"/>
          <p:nvPr/>
        </p:nvSpPr>
        <p:spPr>
          <a:xfrm>
            <a:off x="8934718" y="3547949"/>
            <a:ext cx="2385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/>
              <a:t>Other Materials</a:t>
            </a:r>
          </a:p>
        </p:txBody>
      </p:sp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C309A940-0585-49B0-A9ED-EC217D2ADA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258" y="3966701"/>
            <a:ext cx="1910338" cy="2719308"/>
          </a:xfrm>
          <a:prstGeom prst="rect">
            <a:avLst/>
          </a:prstGeom>
        </p:spPr>
      </p:pic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5D54852B-E9DE-47BC-B615-8E83CC20BAB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0644" y="4492260"/>
            <a:ext cx="2020019" cy="1850399"/>
          </a:xfrm>
          <a:prstGeom prst="rect">
            <a:avLst/>
          </a:prstGeom>
        </p:spPr>
      </p:pic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31FB2402-FE13-4AB1-9F99-E57C4FCA4E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711" y="4204922"/>
            <a:ext cx="1972442" cy="2378440"/>
          </a:xfrm>
          <a:prstGeom prst="rect">
            <a:avLst/>
          </a:prstGeom>
        </p:spPr>
      </p:pic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11" name="Slide Zoom 10">
                <a:extLst>
                  <a:ext uri="{FF2B5EF4-FFF2-40B4-BE49-F238E27FC236}">
                    <a16:creationId xmlns:a16="http://schemas.microsoft.com/office/drawing/2014/main" id="{E3360549-AFB9-4E92-A560-AF32D8D331FF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9055455" y="4423319"/>
              <a:ext cx="2526945" cy="1714500"/>
            </p:xfrm>
            <a:graphic>
              <a:graphicData uri="http://schemas.microsoft.com/office/powerpoint/2016/slidezoom">
                <pslz:sldZm>
                  <pslz:sldZmObj sldId="575" cId="4210505439">
                    <pslz:zmPr id="{BD231D14-672B-4CD5-A4EB-780143F96814}" returnToParent="0" transitionDur="1000">
                      <p166:blipFill xmlns:p166="http://schemas.microsoft.com/office/powerpoint/2016/6/main">
                        <a:blip r:embed="rId6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26945" cy="1714500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11" name="Slide Zoom 10">
                <a:hlinkClick r:id="rId7" action="ppaction://hlinksldjump"/>
                <a:extLst>
                  <a:ext uri="{FF2B5EF4-FFF2-40B4-BE49-F238E27FC236}">
                    <a16:creationId xmlns:a16="http://schemas.microsoft.com/office/drawing/2014/main" id="{E3360549-AFB9-4E92-A560-AF32D8D331F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55455" y="4423319"/>
                <a:ext cx="2526945" cy="1714500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3978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FCEB597-62AA-4DD5-BE10-EF038AC68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600"/>
            <a:ext cx="2012201" cy="4052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31A8D8B-6104-469D-9AA7-20D73078EB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95332"/>
            <a:ext cx="1936001" cy="38174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E4967F-0E50-4613-834C-139860A48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274638"/>
            <a:ext cx="9448800" cy="1143000"/>
          </a:xfrm>
        </p:spPr>
        <p:txBody>
          <a:bodyPr/>
          <a:lstStyle/>
          <a:p>
            <a:r>
              <a:rPr lang="en-US" dirty="0"/>
              <a:t>Other Materials Locations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28A3AB5-A34D-411B-9CCB-F7F342F2BBA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RASCAL also has 3 “other” materials options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Useful for modeling transportation accidents, lab accidents,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All models still focus on atmospheric releases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Liquid releases (like spills and leaks) are not modeled in RASCAL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D2F89F1-0F97-4CC2-B54C-84ABBF34BE7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0708"/>
          <a:stretch/>
        </p:blipFill>
        <p:spPr>
          <a:xfrm>
            <a:off x="2092034" y="2227607"/>
            <a:ext cx="4036291" cy="273544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87E6361-4164-4689-B238-B352552E224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0893" b="42021"/>
          <a:stretch/>
        </p:blipFill>
        <p:spPr>
          <a:xfrm>
            <a:off x="2092034" y="2219060"/>
            <a:ext cx="4036291" cy="1590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50543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FCEB597-62AA-4DD5-BE10-EF038AC68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600"/>
            <a:ext cx="2012201" cy="4052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31A8D8B-6104-469D-9AA7-20D73078EB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95332"/>
            <a:ext cx="1936001" cy="38174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E4967F-0E50-4613-834C-139860A48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274638"/>
            <a:ext cx="9448800" cy="1143000"/>
          </a:xfrm>
        </p:spPr>
        <p:txBody>
          <a:bodyPr/>
          <a:lstStyle/>
          <a:p>
            <a:r>
              <a:rPr lang="en-US" dirty="0"/>
              <a:t>Other Materials Locations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28A3AB5-A34D-411B-9CCB-F7F342F2BBA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u="sng" dirty="0"/>
              <a:t>Effluent Release Rates/Concentration</a:t>
            </a:r>
          </a:p>
          <a:p>
            <a:r>
              <a:rPr lang="en-US" dirty="0"/>
              <a:t>User inputs entire atmospheric source term by nuclide</a:t>
            </a:r>
          </a:p>
          <a:p>
            <a:r>
              <a:rPr lang="en-US" dirty="0"/>
              <a:t>RASCAL does not extrapolate source term from subset of nuclides</a:t>
            </a:r>
          </a:p>
          <a:p>
            <a:r>
              <a:rPr lang="en-US" dirty="0"/>
              <a:t>Can be used to manually define source term, including small/custom releases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D2F89F1-0F97-4CC2-B54C-84ABBF34BE7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0708"/>
          <a:stretch/>
        </p:blipFill>
        <p:spPr>
          <a:xfrm>
            <a:off x="2092034" y="2227607"/>
            <a:ext cx="4036291" cy="273544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87E6361-4164-4689-B238-B352552E224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0893" b="42021"/>
          <a:stretch/>
        </p:blipFill>
        <p:spPr>
          <a:xfrm>
            <a:off x="2092034" y="2219060"/>
            <a:ext cx="4036291" cy="15909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33A0261-46DE-4187-9000-BE5CDF1DA3A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891" t="18684" r="95509" b="75581"/>
          <a:stretch/>
        </p:blipFill>
        <p:spPr>
          <a:xfrm>
            <a:off x="2488962" y="3014530"/>
            <a:ext cx="228601" cy="3048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F6995AB-711F-4AE7-A64B-185D6FF1D65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891" t="18684" r="95509" b="75581"/>
          <a:stretch/>
        </p:blipFill>
        <p:spPr>
          <a:xfrm>
            <a:off x="2488961" y="3507043"/>
            <a:ext cx="228601" cy="3048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31687E1-A3A6-41D2-AC02-F3DF6F43FFD1}"/>
              </a:ext>
            </a:extLst>
          </p:cNvPr>
          <p:cNvSpPr/>
          <p:nvPr/>
        </p:nvSpPr>
        <p:spPr>
          <a:xfrm>
            <a:off x="2438400" y="2921942"/>
            <a:ext cx="3657600" cy="896605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07718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274638"/>
            <a:ext cx="8001000" cy="1143000"/>
          </a:xfrm>
        </p:spPr>
        <p:txBody>
          <a:bodyPr>
            <a:normAutofit/>
          </a:bodyPr>
          <a:lstStyle/>
          <a:p>
            <a:r>
              <a:rPr lang="en-US" dirty="0"/>
              <a:t>Technology Review</a:t>
            </a:r>
          </a:p>
        </p:txBody>
      </p:sp>
      <p:pic>
        <p:nvPicPr>
          <p:cNvPr id="6" name="Picture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031" y="1981200"/>
            <a:ext cx="1110369" cy="16057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4038600" y="1981200"/>
            <a:ext cx="190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prstClr val="black"/>
                </a:solidFill>
              </a:rPr>
              <a:t>Nuclear Power</a:t>
            </a:r>
            <a:br>
              <a:rPr lang="en-US" sz="2000" b="1" dirty="0">
                <a:solidFill>
                  <a:prstClr val="black"/>
                </a:solidFill>
              </a:rPr>
            </a:br>
            <a:r>
              <a:rPr lang="en-US" sz="2000" b="1" dirty="0">
                <a:solidFill>
                  <a:prstClr val="black"/>
                </a:solidFill>
              </a:rPr>
              <a:t>Plant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879469" y="2057400"/>
            <a:ext cx="16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prstClr val="black"/>
                </a:solidFill>
              </a:rPr>
              <a:t>Spent Fuel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62401" y="4495800"/>
            <a:ext cx="12441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prstClr val="black"/>
                </a:solidFill>
              </a:rPr>
              <a:t>Fuel Cycle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879470" y="4457700"/>
            <a:ext cx="17693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prstClr val="black"/>
                </a:solidFill>
              </a:rPr>
              <a:t>Other Material</a:t>
            </a:r>
          </a:p>
        </p:txBody>
      </p:sp>
      <p:pic>
        <p:nvPicPr>
          <p:cNvPr id="15" name="Picture 1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962" y="1981200"/>
            <a:ext cx="1089647" cy="16057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Picture 16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0201" y="4356765"/>
            <a:ext cx="1110369" cy="15790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8" name="Picture 17">
            <a:hlinkClick r:id="rId7" action="ppaction://hlinkpres?slideindex=1&amp;slidetitle="/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94" r="22224"/>
          <a:stretch/>
        </p:blipFill>
        <p:spPr>
          <a:xfrm>
            <a:off x="6705601" y="4343401"/>
            <a:ext cx="1110369" cy="16932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91980542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FCEB597-62AA-4DD5-BE10-EF038AC68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600"/>
            <a:ext cx="2012201" cy="4052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31A8D8B-6104-469D-9AA7-20D73078EB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95332"/>
            <a:ext cx="1936001" cy="38174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E4967F-0E50-4613-834C-139860A48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274638"/>
            <a:ext cx="9448800" cy="1143000"/>
          </a:xfrm>
        </p:spPr>
        <p:txBody>
          <a:bodyPr/>
          <a:lstStyle/>
          <a:p>
            <a:r>
              <a:rPr lang="en-US" dirty="0"/>
              <a:t>Other Materials Locations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28A3AB5-A34D-411B-9CCB-F7F342F2BBA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/>
              <a:t>Sources and Material in a Fire</a:t>
            </a:r>
          </a:p>
          <a:p>
            <a:pPr marL="285750" indent="-285750"/>
            <a:r>
              <a:rPr lang="en-US" dirty="0"/>
              <a:t>Small amounts of material put into atmosphere from a fire</a:t>
            </a:r>
          </a:p>
          <a:p>
            <a:pPr marL="285750" indent="-285750"/>
            <a:r>
              <a:rPr lang="en-US" dirty="0"/>
              <a:t>User inputs material at risk and release fractions / rates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D2F89F1-0F97-4CC2-B54C-84ABBF34BE7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0708"/>
          <a:stretch/>
        </p:blipFill>
        <p:spPr>
          <a:xfrm>
            <a:off x="2092034" y="2227607"/>
            <a:ext cx="4036291" cy="273544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87E6361-4164-4689-B238-B352552E224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0893" b="42021"/>
          <a:stretch/>
        </p:blipFill>
        <p:spPr>
          <a:xfrm>
            <a:off x="2092034" y="2219060"/>
            <a:ext cx="4036291" cy="15909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E33BC0A-8477-4A0B-9D36-58E4D801AF6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891" t="18684" r="95509" b="75581"/>
          <a:stretch/>
        </p:blipFill>
        <p:spPr>
          <a:xfrm>
            <a:off x="2497508" y="4019808"/>
            <a:ext cx="228601" cy="3048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C0933F00-E8D4-4E1D-9A42-BEB1C83A0E57}"/>
              </a:ext>
            </a:extLst>
          </p:cNvPr>
          <p:cNvSpPr/>
          <p:nvPr/>
        </p:nvSpPr>
        <p:spPr>
          <a:xfrm>
            <a:off x="2471870" y="3912587"/>
            <a:ext cx="2557330" cy="412021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516974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EA3C3A9-93B1-462E-9FFB-85F7526487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Source Term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A52E364-E42D-42BC-8F23-9C7AC543AF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2514600"/>
          </a:xfrm>
        </p:spPr>
        <p:txBody>
          <a:bodyPr>
            <a:normAutofit/>
          </a:bodyPr>
          <a:lstStyle/>
          <a:p>
            <a:r>
              <a:rPr lang="en-US" b="0" dirty="0"/>
              <a:t>Source term models calculate material that can be released</a:t>
            </a:r>
          </a:p>
          <a:p>
            <a:r>
              <a:rPr lang="en-US" b="0" dirty="0"/>
              <a:t>Pick the best model; may have multiple options</a:t>
            </a:r>
          </a:p>
          <a:p>
            <a:r>
              <a:rPr lang="en-US" b="0" dirty="0"/>
              <a:t>Available choices depend on Event Type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F0B7F6-B119-4B0F-8010-9EF51D68F5B3}"/>
              </a:ext>
            </a:extLst>
          </p:cNvPr>
          <p:cNvSpPr txBox="1"/>
          <p:nvPr/>
        </p:nvSpPr>
        <p:spPr>
          <a:xfrm>
            <a:off x="529172" y="3547949"/>
            <a:ext cx="2385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>
                <a:solidFill>
                  <a:prstClr val="black"/>
                </a:solidFill>
              </a:rPr>
              <a:t>Nuclear Power Plant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871A031-5BE8-4BFD-8F97-7B4176A05FDD}"/>
              </a:ext>
            </a:extLst>
          </p:cNvPr>
          <p:cNvSpPr txBox="1"/>
          <p:nvPr/>
        </p:nvSpPr>
        <p:spPr>
          <a:xfrm>
            <a:off x="3429000" y="3547949"/>
            <a:ext cx="21293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>
                <a:solidFill>
                  <a:prstClr val="black"/>
                </a:solidFill>
              </a:rPr>
              <a:t>Spent Fuel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2CD58EE-D52E-4D74-B74D-99A027499B55}"/>
              </a:ext>
            </a:extLst>
          </p:cNvPr>
          <p:cNvSpPr txBox="1"/>
          <p:nvPr/>
        </p:nvSpPr>
        <p:spPr>
          <a:xfrm>
            <a:off x="6324600" y="3547949"/>
            <a:ext cx="19146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/>
              <a:t>Fuel Cycle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75D766E-356D-425A-B8E4-E17E232BBAA6}"/>
              </a:ext>
            </a:extLst>
          </p:cNvPr>
          <p:cNvSpPr txBox="1"/>
          <p:nvPr/>
        </p:nvSpPr>
        <p:spPr>
          <a:xfrm>
            <a:off x="8934718" y="3547949"/>
            <a:ext cx="2385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/>
              <a:t>Other Materials</a:t>
            </a:r>
          </a:p>
        </p:txBody>
      </p:sp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C309A940-0585-49B0-A9ED-EC217D2ADA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258" y="3966701"/>
            <a:ext cx="1910338" cy="2719308"/>
          </a:xfrm>
          <a:prstGeom prst="rect">
            <a:avLst/>
          </a:prstGeom>
        </p:spPr>
      </p:pic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5D54852B-E9DE-47BC-B615-8E83CC20BAB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0644" y="4492260"/>
            <a:ext cx="2020019" cy="1850399"/>
          </a:xfrm>
          <a:prstGeom prst="rect">
            <a:avLst/>
          </a:prstGeom>
        </p:spPr>
      </p:pic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31FB2402-FE13-4AB1-9F99-E57C4FCA4E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711" y="4204922"/>
            <a:ext cx="1972442" cy="2378440"/>
          </a:xfrm>
          <a:prstGeom prst="rect">
            <a:avLst/>
          </a:prstGeom>
        </p:spPr>
      </p:pic>
      <p:pic>
        <p:nvPicPr>
          <p:cNvPr id="9" name="Picture 8" descr="A screenshot of a cell phone&#10;&#10;Description automatically generated">
            <a:extLst>
              <a:ext uri="{FF2B5EF4-FFF2-40B4-BE49-F238E27FC236}">
                <a16:creationId xmlns:a16="http://schemas.microsoft.com/office/drawing/2014/main" id="{95DBEC8D-D57E-462F-8FDF-5A6862E34C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5201" y="4492260"/>
            <a:ext cx="2359622" cy="160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460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Pick a Source Term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84C1A2-6EB8-4E8C-8451-5E25F1DFDCE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0" dirty="0"/>
              <a:t>For this scenario, the most appropriate model would be the LOCA model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7CEEA7CE-BE8B-41A7-A0A0-0211B98B959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765296" y="1417638"/>
            <a:ext cx="4384955" cy="536889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739237D-9BEF-49D5-B93B-A3FFB4397F10}"/>
              </a:ext>
            </a:extLst>
          </p:cNvPr>
          <p:cNvSpPr/>
          <p:nvPr/>
        </p:nvSpPr>
        <p:spPr>
          <a:xfrm>
            <a:off x="1371600" y="2743200"/>
            <a:ext cx="1600200" cy="3048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886403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Enter Source Term Details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84C1A2-6EB8-4E8C-8451-5E25F1DFDC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62500" y="1543051"/>
            <a:ext cx="6934200" cy="5181599"/>
          </a:xfrm>
        </p:spPr>
        <p:txBody>
          <a:bodyPr>
            <a:normAutofit lnSpcReduction="10000"/>
          </a:bodyPr>
          <a:lstStyle/>
          <a:p>
            <a:r>
              <a:rPr lang="en-US" b="0" dirty="0"/>
              <a:t>Each model requires additional details like timing or measurements</a:t>
            </a:r>
          </a:p>
          <a:p>
            <a:r>
              <a:rPr lang="en-US" b="0" dirty="0"/>
              <a:t>For the LOCA model:</a:t>
            </a:r>
          </a:p>
          <a:p>
            <a:pPr lvl="1"/>
            <a:r>
              <a:rPr lang="en-US" b="0" dirty="0"/>
              <a:t>Time of reactor shutdown</a:t>
            </a:r>
          </a:p>
          <a:p>
            <a:pPr lvl="2"/>
            <a:r>
              <a:rPr lang="en-US" b="0" dirty="0"/>
              <a:t>Starts the decay of all nuclides in the core (they’re in equilibrium before)</a:t>
            </a:r>
          </a:p>
          <a:p>
            <a:pPr lvl="1"/>
            <a:r>
              <a:rPr lang="en-US" b="0" dirty="0"/>
              <a:t>Time core was uncovered</a:t>
            </a:r>
          </a:p>
          <a:p>
            <a:pPr lvl="2"/>
            <a:r>
              <a:rPr lang="en-US" b="0" dirty="0"/>
              <a:t>When NUREG</a:t>
            </a:r>
            <a:r>
              <a:rPr lang="en-US" dirty="0"/>
              <a:t>-1465 models start, starting with 30 min of gap activity, then fuel melt</a:t>
            </a:r>
            <a:endParaRPr lang="en-US" b="0" dirty="0"/>
          </a:p>
          <a:p>
            <a:pPr lvl="1"/>
            <a:r>
              <a:rPr lang="en-US" b="0" dirty="0"/>
              <a:t>Is the core recovered?</a:t>
            </a:r>
          </a:p>
          <a:p>
            <a:pPr lvl="2"/>
            <a:r>
              <a:rPr lang="en-US" b="0" dirty="0"/>
              <a:t>Additional material stops being generated after the core becomes recovered</a:t>
            </a:r>
          </a:p>
          <a:p>
            <a:r>
              <a:rPr lang="en-US" dirty="0"/>
              <a:t>All times entered with 24-hour clock</a:t>
            </a:r>
            <a:endParaRPr lang="en-US" b="0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4B2A56A5-8D65-432F-85E9-87901B26A2E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/>
          <a:srcRect r="25106"/>
          <a:stretch/>
        </p:blipFill>
        <p:spPr>
          <a:xfrm>
            <a:off x="416797" y="1535112"/>
            <a:ext cx="4079003" cy="50292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4C80447-9D81-477C-8771-A01FC537F4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8" b="768"/>
          <a:stretch/>
        </p:blipFill>
        <p:spPr>
          <a:xfrm>
            <a:off x="416797" y="1535112"/>
            <a:ext cx="4079004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22012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45FA41-7CA0-4D51-AF95-FE939F021A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Turn to Use RASCAL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EB3A190-1E96-4C55-8797-B72D2DCC3C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Click Source Term</a:t>
            </a:r>
          </a:p>
          <a:p>
            <a:endParaRPr lang="en-US" sz="800" dirty="0"/>
          </a:p>
          <a:p>
            <a:r>
              <a:rPr lang="en-US" dirty="0"/>
              <a:t>Select Loss of Coolant Accident (LOCA)</a:t>
            </a:r>
          </a:p>
          <a:p>
            <a:pPr lvl="1"/>
            <a:r>
              <a:rPr lang="en-US" dirty="0"/>
              <a:t>Click OK</a:t>
            </a:r>
          </a:p>
          <a:p>
            <a:pPr lvl="1"/>
            <a:endParaRPr lang="en-US" sz="800" dirty="0"/>
          </a:p>
          <a:p>
            <a:r>
              <a:rPr lang="en-US" dirty="0"/>
              <a:t>Input timing sequence numbers</a:t>
            </a:r>
          </a:p>
          <a:p>
            <a:pPr lvl="1"/>
            <a:r>
              <a:rPr lang="en-US" dirty="0"/>
              <a:t>Shutdown Time - 0800</a:t>
            </a:r>
          </a:p>
          <a:p>
            <a:pPr lvl="1"/>
            <a:r>
              <a:rPr lang="en-US" dirty="0"/>
              <a:t>Time of Core Uncovery – 1030</a:t>
            </a:r>
          </a:p>
          <a:p>
            <a:pPr lvl="1"/>
            <a:r>
              <a:rPr lang="en-US" dirty="0"/>
              <a:t>Select Yes for Core Recovered, Time – 1300</a:t>
            </a:r>
          </a:p>
          <a:p>
            <a:pPr lvl="1"/>
            <a:r>
              <a:rPr lang="en-US" dirty="0"/>
              <a:t>Click OK</a:t>
            </a:r>
          </a:p>
          <a:p>
            <a:pPr marL="457200" lvl="1" indent="0">
              <a:buNone/>
            </a:pPr>
            <a:endParaRPr lang="en-US" dirty="0"/>
          </a:p>
          <a:p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7864FE2-FE81-40BE-B2C4-71EF02B93D8D}"/>
              </a:ext>
            </a:extLst>
          </p:cNvPr>
          <p:cNvGrpSpPr/>
          <p:nvPr/>
        </p:nvGrpSpPr>
        <p:grpSpPr>
          <a:xfrm>
            <a:off x="9372600" y="304800"/>
            <a:ext cx="2438400" cy="1828800"/>
            <a:chOff x="8077200" y="200024"/>
            <a:chExt cx="3733800" cy="280035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6D59B9F-B68C-42E2-8F22-4349ED6C4C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B5E61D"/>
                </a:clrFrom>
                <a:clrTo>
                  <a:srgbClr val="B5E61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77200" y="200024"/>
              <a:ext cx="3733800" cy="280035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58A5DD9-27DC-46A8-BCA6-480BCB61CA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89325" y="457200"/>
              <a:ext cx="2164074" cy="62567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6984055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tx2">
                <a:lumMod val="20000"/>
                <a:lumOff val="8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45FA41-7CA0-4D51-AF95-FE939F021A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dirty="0"/>
              <a:t>Let’s walk through together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7864FE2-FE81-40BE-B2C4-71EF02B93D8D}"/>
              </a:ext>
            </a:extLst>
          </p:cNvPr>
          <p:cNvGrpSpPr/>
          <p:nvPr/>
        </p:nvGrpSpPr>
        <p:grpSpPr>
          <a:xfrm>
            <a:off x="9601200" y="200024"/>
            <a:ext cx="2209800" cy="1657350"/>
            <a:chOff x="8077200" y="200024"/>
            <a:chExt cx="3733800" cy="280035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6D59B9F-B68C-42E2-8F22-4349ED6C4C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B5E61D"/>
                </a:clrFrom>
                <a:clrTo>
                  <a:srgbClr val="B5E61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77200" y="200024"/>
              <a:ext cx="3733800" cy="280035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58A5DD9-27DC-46A8-BCA6-480BCB61CA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89325" y="457200"/>
              <a:ext cx="2164074" cy="62567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3696304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tx2">
                <a:lumMod val="20000"/>
                <a:lumOff val="8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45FA41-7CA0-4D51-AF95-FE939F021A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dirty="0"/>
              <a:t>Knowledge Check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EB3A190-1E96-4C55-8797-B72D2DCC3C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95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0" dirty="0"/>
              <a:t>Why is it important to enter the reactor shutdown time?</a:t>
            </a:r>
          </a:p>
          <a:p>
            <a:pPr lvl="1"/>
            <a:r>
              <a:rPr lang="en-US" b="0" dirty="0"/>
              <a:t>That is when the radionuclide decay calculation starts </a:t>
            </a:r>
          </a:p>
          <a:p>
            <a:pPr lvl="1"/>
            <a:r>
              <a:rPr lang="en-US" b="0" dirty="0"/>
              <a:t>That is when the release starts</a:t>
            </a:r>
          </a:p>
          <a:p>
            <a:pPr lvl="1"/>
            <a:r>
              <a:rPr lang="en-US" b="0" dirty="0"/>
              <a:t>That is when the damage to the reactor fuel begins</a:t>
            </a:r>
            <a:br>
              <a:rPr lang="en-US" b="0" dirty="0"/>
            </a:br>
            <a:r>
              <a:rPr lang="en-US" b="0" dirty="0"/>
              <a:t> </a:t>
            </a:r>
          </a:p>
          <a:p>
            <a:pPr marL="0" indent="0">
              <a:buNone/>
            </a:pPr>
            <a:r>
              <a:rPr lang="en-US" b="0" dirty="0"/>
              <a:t>If the core is recovered, will there still be a release to the atmosphere?</a:t>
            </a:r>
          </a:p>
          <a:p>
            <a:pPr lvl="1"/>
            <a:r>
              <a:rPr lang="en-US" b="0" dirty="0"/>
              <a:t>Maybe, it depends on the release pathway and leak rate </a:t>
            </a:r>
          </a:p>
          <a:p>
            <a:pPr lvl="1"/>
            <a:r>
              <a:rPr lang="en-US" b="0" dirty="0"/>
              <a:t>Yes, that just stops further damage to the core</a:t>
            </a:r>
          </a:p>
          <a:p>
            <a:pPr lvl="1"/>
            <a:r>
              <a:rPr lang="en-US" b="0" dirty="0"/>
              <a:t>No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7864FE2-FE81-40BE-B2C4-71EF02B93D8D}"/>
              </a:ext>
            </a:extLst>
          </p:cNvPr>
          <p:cNvGrpSpPr/>
          <p:nvPr/>
        </p:nvGrpSpPr>
        <p:grpSpPr>
          <a:xfrm>
            <a:off x="9601200" y="200024"/>
            <a:ext cx="2209800" cy="1657350"/>
            <a:chOff x="8077200" y="200024"/>
            <a:chExt cx="3733800" cy="280035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6D59B9F-B68C-42E2-8F22-4349ED6C4C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B5E61D"/>
                </a:clrFrom>
                <a:clrTo>
                  <a:srgbClr val="B5E61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77200" y="200024"/>
              <a:ext cx="3733800" cy="280035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58A5DD9-27DC-46A8-BCA6-480BCB61CA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89325" y="457200"/>
              <a:ext cx="2164074" cy="625679"/>
            </a:xfrm>
            <a:prstGeom prst="rect">
              <a:avLst/>
            </a:prstGeom>
          </p:spPr>
        </p:pic>
      </p:grp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E8E99FD-F3F3-4F4B-A05D-6E37375BEDCE}"/>
              </a:ext>
            </a:extLst>
          </p:cNvPr>
          <p:cNvSpPr/>
          <p:nvPr/>
        </p:nvSpPr>
        <p:spPr>
          <a:xfrm>
            <a:off x="1028700" y="2130669"/>
            <a:ext cx="8191500" cy="4572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30517774-FC12-469F-8845-71BC4B236A27}"/>
              </a:ext>
            </a:extLst>
          </p:cNvPr>
          <p:cNvSpPr/>
          <p:nvPr/>
        </p:nvSpPr>
        <p:spPr>
          <a:xfrm>
            <a:off x="1040422" y="4648200"/>
            <a:ext cx="8560777" cy="4572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247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As you can see, the Case Summary tab updates as information is added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86A00BF-BFA7-4A0F-8FD3-13672606AEA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0" dirty="0"/>
              <a:t>As each step is completed, the input information is added to the case summary displayed.</a:t>
            </a:r>
          </a:p>
          <a:p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7986CB65-6F03-4AA9-945A-0BE986BEEAB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313" y="1600200"/>
            <a:ext cx="4549373" cy="452596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6DDBD2A-D533-4DBE-A207-8F86984EB31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287" t="-136" r="30196" b="11318"/>
          <a:stretch/>
        </p:blipFill>
        <p:spPr>
          <a:xfrm>
            <a:off x="609601" y="1544320"/>
            <a:ext cx="4967086" cy="4581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34078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Now We’ll look at Release Pathway</a:t>
            </a:r>
          </a:p>
        </p:txBody>
      </p:sp>
      <p:pic>
        <p:nvPicPr>
          <p:cNvPr id="15" name="Content Placeholder 14">
            <a:extLst>
              <a:ext uri="{FF2B5EF4-FFF2-40B4-BE49-F238E27FC236}">
                <a16:creationId xmlns:a16="http://schemas.microsoft.com/office/drawing/2014/main" id="{01EC9137-3A67-4FA8-81E0-F0F5BCA4E4B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309225" y="1600200"/>
            <a:ext cx="3985549" cy="4525963"/>
          </a:xfrm>
          <a:prstGeom prst="rect">
            <a:avLst/>
          </a:prstGeom>
        </p:spPr>
      </p:pic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4B7FAC8E-1FCA-41D5-B4FF-9B7B68B8795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RASCAL needs information on how generated material is released to the atmosphere</a:t>
            </a:r>
          </a:p>
          <a:p>
            <a:pPr lvl="1"/>
            <a:r>
              <a:rPr lang="en-US" dirty="0"/>
              <a:t>Pathway</a:t>
            </a:r>
          </a:p>
          <a:p>
            <a:pPr lvl="1"/>
            <a:r>
              <a:rPr lang="en-US" dirty="0"/>
              <a:t>Height</a:t>
            </a:r>
          </a:p>
          <a:p>
            <a:pPr lvl="2"/>
            <a:r>
              <a:rPr lang="en-US" dirty="0"/>
              <a:t>Wind speeds change with height</a:t>
            </a:r>
          </a:p>
          <a:p>
            <a:pPr lvl="1"/>
            <a:r>
              <a:rPr lang="en-US" dirty="0"/>
              <a:t>Reduction</a:t>
            </a:r>
          </a:p>
          <a:p>
            <a:pPr lvl="2"/>
            <a:r>
              <a:rPr lang="en-US" dirty="0"/>
              <a:t>Amount of material reduced by decay, holdup, filter, sprays</a:t>
            </a:r>
          </a:p>
          <a:p>
            <a:pPr lvl="1"/>
            <a:r>
              <a:rPr lang="en-US" dirty="0"/>
              <a:t>Timing</a:t>
            </a:r>
          </a:p>
          <a:p>
            <a:pPr lvl="2"/>
            <a:r>
              <a:rPr lang="en-US" dirty="0"/>
              <a:t>Release rates, start</a:t>
            </a:r>
            <a:br>
              <a:rPr lang="en-US" dirty="0"/>
            </a:br>
            <a:r>
              <a:rPr lang="en-US" dirty="0"/>
              <a:t>and stop</a:t>
            </a:r>
          </a:p>
          <a:p>
            <a:r>
              <a:rPr lang="en-US" dirty="0"/>
              <a:t>We’ll start by selecting the Pathway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272392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For this Release Pathway option, We’ll need to input: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55C731-C1A1-409C-A8B4-04CED5EC5E4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0" dirty="0"/>
              <a:t>Release Height</a:t>
            </a:r>
          </a:p>
          <a:p>
            <a:pPr lvl="1"/>
            <a:r>
              <a:rPr lang="en-US" b="0" dirty="0"/>
              <a:t>10m is minimum height allowed (ground release)</a:t>
            </a:r>
          </a:p>
          <a:p>
            <a:r>
              <a:rPr lang="en-US" b="0" dirty="0"/>
              <a:t>Select leak rate type</a:t>
            </a:r>
          </a:p>
          <a:p>
            <a:pPr lvl="1"/>
            <a:r>
              <a:rPr lang="en-US" b="0" dirty="0"/>
              <a:t>Percent Volume / Time (e.g., 3%/hour)</a:t>
            </a:r>
          </a:p>
          <a:p>
            <a:pPr lvl="1"/>
            <a:r>
              <a:rPr lang="en-US" b="0" dirty="0"/>
              <a:t>Containment pressure / Hole Size (e.g., 30 psi/2 cm</a:t>
            </a:r>
            <a:r>
              <a:rPr lang="en-US" b="0" baseline="30000" dirty="0"/>
              <a:t>2</a:t>
            </a:r>
            <a:r>
              <a:rPr lang="en-US" b="0" dirty="0"/>
              <a:t>)</a:t>
            </a:r>
          </a:p>
          <a:p>
            <a:r>
              <a:rPr lang="en-US" b="0" dirty="0"/>
              <a:t>Define release timeline</a:t>
            </a:r>
          </a:p>
          <a:p>
            <a:pPr lvl="1"/>
            <a:r>
              <a:rPr lang="en-US" b="0" dirty="0"/>
              <a:t>Used for leak rate and additional conditions</a:t>
            </a:r>
          </a:p>
          <a:p>
            <a:pPr lvl="1"/>
            <a:r>
              <a:rPr lang="en-US" b="0" dirty="0"/>
              <a:t>Need to review/set initial conditions, then can add rows as needed</a:t>
            </a:r>
          </a:p>
          <a:p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CF35EF4-E347-4DA3-98F5-ACE87BA1E0A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609600" y="1872592"/>
            <a:ext cx="5384800" cy="398117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61224EA-F6A6-4EE2-901F-D9253DEF29B1}"/>
              </a:ext>
            </a:extLst>
          </p:cNvPr>
          <p:cNvSpPr txBox="1"/>
          <p:nvPr/>
        </p:nvSpPr>
        <p:spPr>
          <a:xfrm>
            <a:off x="1295400" y="4572000"/>
            <a:ext cx="3124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2"/>
                </a:solidFill>
              </a:rPr>
              <a:t>Don’t copy this data.  For discussion purposes only.</a:t>
            </a:r>
          </a:p>
        </p:txBody>
      </p:sp>
    </p:spTree>
    <p:extLst>
      <p:ext uri="{BB962C8B-B14F-4D97-AF65-F5344CB8AC3E}">
        <p14:creationId xmlns:p14="http://schemas.microsoft.com/office/powerpoint/2010/main" val="10719065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98" r="53662"/>
          <a:stretch/>
        </p:blipFill>
        <p:spPr>
          <a:xfrm>
            <a:off x="2171700" y="3252847"/>
            <a:ext cx="2892552" cy="31287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2976" r="52393" b="1"/>
          <a:stretch/>
        </p:blipFill>
        <p:spPr>
          <a:xfrm>
            <a:off x="6400800" y="3151632"/>
            <a:ext cx="2971800" cy="30662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Reactor Types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7296" y="1480807"/>
            <a:ext cx="8229600" cy="495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Core inside reactor vessel creates heat, steam is created (main loop in BWR, secondary loop in PWR), steam turns turbine, which produces electricity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365749" y="6290233"/>
            <a:ext cx="37210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prstClr val="black"/>
                </a:solidFill>
              </a:rPr>
              <a:t>Pressurized Water Reactor (PWR)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99200" y="6281089"/>
            <a:ext cx="32375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prstClr val="black"/>
                </a:solidFill>
              </a:rPr>
              <a:t>Boiling Water Reactor (BWR)</a:t>
            </a:r>
          </a:p>
        </p:txBody>
      </p:sp>
    </p:spTree>
    <p:extLst>
      <p:ext uri="{BB962C8B-B14F-4D97-AF65-F5344CB8AC3E}">
        <p14:creationId xmlns:p14="http://schemas.microsoft.com/office/powerpoint/2010/main" val="254686319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45FA41-7CA0-4D51-AF95-FE939F021A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Turn to Use RASCAL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EB3A190-1E96-4C55-8797-B72D2DCC3C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Click Release Path</a:t>
            </a:r>
          </a:p>
          <a:p>
            <a:endParaRPr lang="en-US" sz="1300" dirty="0"/>
          </a:p>
          <a:p>
            <a:r>
              <a:rPr lang="en-US" dirty="0"/>
              <a:t>Select Containment leakage/failure, Click OK</a:t>
            </a:r>
          </a:p>
          <a:p>
            <a:endParaRPr lang="en-US" sz="1300" dirty="0"/>
          </a:p>
          <a:p>
            <a:r>
              <a:rPr lang="en-US" dirty="0"/>
              <a:t>Ensure release height is set to 10m</a:t>
            </a:r>
          </a:p>
          <a:p>
            <a:r>
              <a:rPr lang="en-US" dirty="0"/>
              <a:t>Change the initial leak rate (at 10:30) to 5% / day</a:t>
            </a:r>
          </a:p>
          <a:p>
            <a:r>
              <a:rPr lang="en-US" dirty="0"/>
              <a:t>Keep sprays off</a:t>
            </a:r>
          </a:p>
          <a:p>
            <a:r>
              <a:rPr lang="en-US" dirty="0"/>
              <a:t>Add row and enter</a:t>
            </a:r>
          </a:p>
          <a:p>
            <a:pPr lvl="1"/>
            <a:r>
              <a:rPr lang="en-US" dirty="0"/>
              <a:t>Time: 18:00       Event Type = Leak rate         Setting = 0.0 %/d</a:t>
            </a:r>
          </a:p>
          <a:p>
            <a:r>
              <a:rPr lang="en-US" dirty="0"/>
              <a:t>Click OK</a:t>
            </a:r>
          </a:p>
          <a:p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7864FE2-FE81-40BE-B2C4-71EF02B93D8D}"/>
              </a:ext>
            </a:extLst>
          </p:cNvPr>
          <p:cNvGrpSpPr/>
          <p:nvPr/>
        </p:nvGrpSpPr>
        <p:grpSpPr>
          <a:xfrm>
            <a:off x="9372600" y="304800"/>
            <a:ext cx="2438400" cy="1828800"/>
            <a:chOff x="8077200" y="200024"/>
            <a:chExt cx="3733800" cy="280035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6D59B9F-B68C-42E2-8F22-4349ED6C4C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B5E61D"/>
                </a:clrFrom>
                <a:clrTo>
                  <a:srgbClr val="B5E61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77200" y="200024"/>
              <a:ext cx="3733800" cy="280035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58A5DD9-27DC-46A8-BCA6-480BCB61CA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89325" y="457200"/>
              <a:ext cx="2164074" cy="62567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8054423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tx2">
                <a:lumMod val="20000"/>
                <a:lumOff val="8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45FA41-7CA0-4D51-AF95-FE939F021A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dirty="0"/>
              <a:t>Let’s walk through together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7864FE2-FE81-40BE-B2C4-71EF02B93D8D}"/>
              </a:ext>
            </a:extLst>
          </p:cNvPr>
          <p:cNvGrpSpPr/>
          <p:nvPr/>
        </p:nvGrpSpPr>
        <p:grpSpPr>
          <a:xfrm>
            <a:off x="9601200" y="200024"/>
            <a:ext cx="2209800" cy="1657350"/>
            <a:chOff x="8077200" y="200024"/>
            <a:chExt cx="3733800" cy="280035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6D59B9F-B68C-42E2-8F22-4349ED6C4C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B5E61D"/>
                </a:clrFrom>
                <a:clrTo>
                  <a:srgbClr val="B5E61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77200" y="200024"/>
              <a:ext cx="3733800" cy="280035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58A5DD9-27DC-46A8-BCA6-480BCB61CA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89325" y="457200"/>
              <a:ext cx="2164074" cy="62567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3905056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tx2">
                <a:lumMod val="20000"/>
                <a:lumOff val="8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45FA41-7CA0-4D51-AF95-FE939F021A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dirty="0"/>
              <a:t>Knowledge Check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EB3A190-1E96-4C55-8797-B72D2DCC3C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953000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en-US" b="0" dirty="0"/>
              <a:t>For a LOCA accident, RASCAL can model the release of material to the atmosphere through which of the following pathways? [select all that apply]</a:t>
            </a:r>
          </a:p>
          <a:p>
            <a:pPr lvl="1"/>
            <a:r>
              <a:rPr lang="en-US" b="0" dirty="0"/>
              <a:t>Containment</a:t>
            </a:r>
          </a:p>
          <a:p>
            <a:pPr lvl="1"/>
            <a:r>
              <a:rPr lang="en-US" b="0" dirty="0"/>
              <a:t>Steam generator</a:t>
            </a:r>
          </a:p>
          <a:p>
            <a:pPr lvl="1"/>
            <a:r>
              <a:rPr lang="en-US" b="0" dirty="0"/>
              <a:t>Bypass of containment via other systems</a:t>
            </a:r>
          </a:p>
          <a:p>
            <a:pPr lvl="1"/>
            <a:r>
              <a:rPr lang="en-US" b="0" dirty="0"/>
              <a:t>Direct from the reactor vessel</a:t>
            </a:r>
            <a:br>
              <a:rPr lang="en-US" b="0" dirty="0"/>
            </a:br>
            <a:r>
              <a:rPr lang="en-US" b="0" dirty="0"/>
              <a:t> </a:t>
            </a:r>
          </a:p>
          <a:p>
            <a:pPr marL="0" lvl="0" indent="0">
              <a:buNone/>
            </a:pPr>
            <a:r>
              <a:rPr lang="en-US" b="0" dirty="0"/>
              <a:t>T or F, in RASCAL a release height of 10m is considered ground level?</a:t>
            </a:r>
          </a:p>
          <a:p>
            <a:pPr lvl="1"/>
            <a:r>
              <a:rPr lang="en-US" b="0" dirty="0"/>
              <a:t>True</a:t>
            </a:r>
          </a:p>
          <a:p>
            <a:pPr lvl="1"/>
            <a:r>
              <a:rPr lang="en-US" b="0" dirty="0"/>
              <a:t>False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7864FE2-FE81-40BE-B2C4-71EF02B93D8D}"/>
              </a:ext>
            </a:extLst>
          </p:cNvPr>
          <p:cNvGrpSpPr/>
          <p:nvPr/>
        </p:nvGrpSpPr>
        <p:grpSpPr>
          <a:xfrm>
            <a:off x="9601200" y="200024"/>
            <a:ext cx="2209800" cy="1657350"/>
            <a:chOff x="8077200" y="200024"/>
            <a:chExt cx="3733800" cy="280035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6D59B9F-B68C-42E2-8F22-4349ED6C4C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B5E61D"/>
                </a:clrFrom>
                <a:clrTo>
                  <a:srgbClr val="B5E61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77200" y="200024"/>
              <a:ext cx="3733800" cy="280035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58A5DD9-27DC-46A8-BCA6-480BCB61CA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89325" y="457200"/>
              <a:ext cx="2164074" cy="625679"/>
            </a:xfrm>
            <a:prstGeom prst="rect">
              <a:avLst/>
            </a:prstGeom>
          </p:spPr>
        </p:pic>
      </p:grp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E8E99FD-F3F3-4F4B-A05D-6E37375BEDCE}"/>
              </a:ext>
            </a:extLst>
          </p:cNvPr>
          <p:cNvSpPr/>
          <p:nvPr/>
        </p:nvSpPr>
        <p:spPr>
          <a:xfrm>
            <a:off x="1052145" y="2787162"/>
            <a:ext cx="2476482" cy="4572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40911EE-1708-4E94-AFEC-6A1799B7F6FC}"/>
              </a:ext>
            </a:extLst>
          </p:cNvPr>
          <p:cNvSpPr/>
          <p:nvPr/>
        </p:nvSpPr>
        <p:spPr>
          <a:xfrm>
            <a:off x="1046283" y="3261947"/>
            <a:ext cx="2909713" cy="4572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07FAD8E-F591-4E01-B190-BF5F506587E1}"/>
              </a:ext>
            </a:extLst>
          </p:cNvPr>
          <p:cNvSpPr/>
          <p:nvPr/>
        </p:nvSpPr>
        <p:spPr>
          <a:xfrm>
            <a:off x="1040422" y="3736732"/>
            <a:ext cx="6427178" cy="4572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30517774-FC12-469F-8845-71BC4B236A27}"/>
              </a:ext>
            </a:extLst>
          </p:cNvPr>
          <p:cNvSpPr/>
          <p:nvPr/>
        </p:nvSpPr>
        <p:spPr>
          <a:xfrm>
            <a:off x="1040422" y="5562600"/>
            <a:ext cx="1219200" cy="4572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3188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5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Moving onto Meteorology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8E0E4E1-495A-4F80-B0E2-30D3ADBC98E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Actual</a:t>
            </a:r>
          </a:p>
          <a:p>
            <a:pPr lvl="1"/>
            <a:r>
              <a:rPr lang="en-US" dirty="0"/>
              <a:t>Enter station observations/forecasts</a:t>
            </a:r>
          </a:p>
          <a:p>
            <a:pPr lvl="1"/>
            <a:r>
              <a:rPr lang="en-US" dirty="0"/>
              <a:t>Manual entry or internet download</a:t>
            </a:r>
          </a:p>
          <a:p>
            <a:r>
              <a:rPr lang="en-US" dirty="0"/>
              <a:t>Pre-defined (non site-specific)</a:t>
            </a:r>
          </a:p>
          <a:p>
            <a:pPr lvl="1"/>
            <a:r>
              <a:rPr lang="en-US" dirty="0"/>
              <a:t>Simple static weather conditions</a:t>
            </a:r>
          </a:p>
          <a:p>
            <a:pPr lvl="1"/>
            <a:r>
              <a:rPr lang="en-US" dirty="0"/>
              <a:t>Easy/fast if no meteorological data known, but doesn’t include topo/roughness</a:t>
            </a:r>
          </a:p>
          <a:p>
            <a:r>
              <a:rPr lang="en-US" dirty="0"/>
              <a:t>Predefined (site-specific) </a:t>
            </a:r>
          </a:p>
          <a:p>
            <a:pPr lvl="1"/>
            <a:r>
              <a:rPr lang="en-US" dirty="0"/>
              <a:t>Allows custom creation of likely conditions</a:t>
            </a:r>
          </a:p>
          <a:p>
            <a:endParaRPr lang="en-US" dirty="0"/>
          </a:p>
        </p:txBody>
      </p:sp>
      <p:pic>
        <p:nvPicPr>
          <p:cNvPr id="14" name="Content Placeholder 5">
            <a:extLst>
              <a:ext uri="{FF2B5EF4-FFF2-40B4-BE49-F238E27FC236}">
                <a16:creationId xmlns:a16="http://schemas.microsoft.com/office/drawing/2014/main" id="{286EE18A-8F62-43F4-95FF-C9DD551475D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168400" y="2134394"/>
            <a:ext cx="426720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13682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We’ll Mostly Use Actual for Exercises/Events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EB7611F-5D57-4C4D-AADC-D20301C3D3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19800" y="1600201"/>
            <a:ext cx="5562600" cy="4525963"/>
          </a:xfrm>
        </p:spPr>
        <p:txBody>
          <a:bodyPr>
            <a:normAutofit/>
          </a:bodyPr>
          <a:lstStyle/>
          <a:p>
            <a:r>
              <a:rPr lang="en-US" dirty="0"/>
              <a:t>We won’t use pre-defined except in training</a:t>
            </a:r>
          </a:p>
          <a:p>
            <a:r>
              <a:rPr lang="en-US" dirty="0"/>
              <a:t>For actual conditions, weather data is managed as site-dependent files</a:t>
            </a:r>
          </a:p>
          <a:p>
            <a:pPr lvl="1"/>
            <a:r>
              <a:rPr lang="en-US" dirty="0"/>
              <a:t>Create New / Edit</a:t>
            </a:r>
          </a:p>
          <a:p>
            <a:pPr lvl="1"/>
            <a:r>
              <a:rPr lang="en-US" dirty="0"/>
              <a:t>View any previously saved weather files</a:t>
            </a:r>
          </a:p>
          <a:p>
            <a:pPr lvl="1"/>
            <a:r>
              <a:rPr lang="en-US" dirty="0"/>
              <a:t>Usable as long as times support scenario</a:t>
            </a:r>
          </a:p>
          <a:p>
            <a:endParaRPr lang="en-US" dirty="0"/>
          </a:p>
        </p:txBody>
      </p:sp>
      <p:pic>
        <p:nvPicPr>
          <p:cNvPr id="14" name="Content Placeholder 5">
            <a:extLst>
              <a:ext uri="{FF2B5EF4-FFF2-40B4-BE49-F238E27FC236}">
                <a16:creationId xmlns:a16="http://schemas.microsoft.com/office/drawing/2014/main" id="{A9415ADF-C826-4573-BF12-45B19D27D91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589" b="31703"/>
          <a:stretch/>
        </p:blipFill>
        <p:spPr>
          <a:xfrm>
            <a:off x="838200" y="1729583"/>
            <a:ext cx="4267200" cy="213359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21C7605-B956-4B73-A8BB-4FBCC2D7126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89" t="6690" r="41769" b="37313"/>
          <a:stretch/>
        </p:blipFill>
        <p:spPr>
          <a:xfrm>
            <a:off x="838200" y="4104640"/>
            <a:ext cx="4267200" cy="2021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0980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Each Site contains predefined weather stations 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A5EA716-807F-4FB9-9E23-01AAAF2C430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Table and map show site and surrounding weather stations</a:t>
            </a:r>
          </a:p>
          <a:p>
            <a:r>
              <a:rPr lang="en-US" dirty="0"/>
              <a:t>Select stations with plume direction in mind</a:t>
            </a:r>
          </a:p>
          <a:p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4B2BA09B-01EA-492E-A436-F11DD9C8B72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609600" y="2259687"/>
            <a:ext cx="5384800" cy="3206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0069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Inputting Weather Data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19CB69B-8752-4E86-9FF9-7446174899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02677" y="3763963"/>
            <a:ext cx="10575628" cy="2819400"/>
          </a:xfrm>
        </p:spPr>
        <p:txBody>
          <a:bodyPr/>
          <a:lstStyle/>
          <a:p>
            <a:r>
              <a:rPr lang="en-US" dirty="0"/>
              <a:t>Select weather station on the left to input its data on the right:</a:t>
            </a:r>
          </a:p>
          <a:p>
            <a:pPr lvl="1"/>
            <a:r>
              <a:rPr lang="en-US" dirty="0"/>
              <a:t>Type</a:t>
            </a:r>
          </a:p>
          <a:p>
            <a:pPr lvl="1"/>
            <a:r>
              <a:rPr lang="en-US" dirty="0"/>
              <a:t>Date/Time</a:t>
            </a:r>
          </a:p>
          <a:p>
            <a:pPr lvl="1"/>
            <a:r>
              <a:rPr lang="en-US" dirty="0"/>
              <a:t>Wind Direction/Speed</a:t>
            </a:r>
          </a:p>
          <a:p>
            <a:pPr lvl="1"/>
            <a:r>
              <a:rPr lang="en-US" dirty="0"/>
              <a:t>Stability</a:t>
            </a:r>
          </a:p>
          <a:p>
            <a:pPr lvl="1"/>
            <a:r>
              <a:rPr lang="en-US" dirty="0"/>
              <a:t>Precipitation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6E1FA255-28D9-4C22-8876-3F9EF092AF3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/>
          <a:srcRect b="21212"/>
          <a:stretch/>
        </p:blipFill>
        <p:spPr>
          <a:xfrm>
            <a:off x="914400" y="1600200"/>
            <a:ext cx="9889828" cy="1981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4449059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3007788" y="3480414"/>
            <a:ext cx="3048000" cy="10665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6053809" y="3476064"/>
            <a:ext cx="3048000" cy="106656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3005809" y="4541958"/>
            <a:ext cx="3048000" cy="10665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6051830" y="4537608"/>
            <a:ext cx="3048000" cy="106656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RASCAL uses observed and/or forecast weather data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673926" y="5751934"/>
            <a:ext cx="8755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RASCAL can model releases in the past (all observations), in the future (all forecasts), or that span both.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105400" y="1536630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Current Time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29000" y="2009993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Observations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58000" y="1969547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Forecasts</a:t>
            </a:r>
            <a:endParaRPr lang="en-US" sz="2400" dirty="0">
              <a:solidFill>
                <a:prstClr val="black"/>
              </a:solidFill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6053809" y="1927293"/>
            <a:ext cx="0" cy="600426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007788" y="2418870"/>
            <a:ext cx="3048000" cy="10665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6053809" y="2426395"/>
            <a:ext cx="3048000" cy="106656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triped Right Arrow 2"/>
          <p:cNvSpPr/>
          <p:nvPr/>
        </p:nvSpPr>
        <p:spPr>
          <a:xfrm>
            <a:off x="3436447" y="2598110"/>
            <a:ext cx="2188705" cy="803621"/>
          </a:xfrm>
          <a:prstGeom prst="stripedRigh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Release 1</a:t>
            </a:r>
          </a:p>
        </p:txBody>
      </p:sp>
      <p:sp>
        <p:nvSpPr>
          <p:cNvPr id="18" name="Striped Right Arrow 17"/>
          <p:cNvSpPr/>
          <p:nvPr/>
        </p:nvSpPr>
        <p:spPr>
          <a:xfrm>
            <a:off x="6303215" y="3616901"/>
            <a:ext cx="2188705" cy="803621"/>
          </a:xfrm>
          <a:prstGeom prst="stripedRigh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Release 2</a:t>
            </a:r>
          </a:p>
        </p:txBody>
      </p:sp>
      <p:sp>
        <p:nvSpPr>
          <p:cNvPr id="19" name="Striped Right Arrow 18"/>
          <p:cNvSpPr/>
          <p:nvPr/>
        </p:nvSpPr>
        <p:spPr>
          <a:xfrm>
            <a:off x="3536287" y="4655852"/>
            <a:ext cx="4955632" cy="803621"/>
          </a:xfrm>
          <a:prstGeom prst="stripedRigh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Release 3</a:t>
            </a:r>
          </a:p>
        </p:txBody>
      </p:sp>
      <p:pic>
        <p:nvPicPr>
          <p:cNvPr id="2052" name="Picture 4" descr="http://www.i2clipart.com/cliparts/c/e/7/6/clipart-check-mark-ce7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123" y="2778409"/>
            <a:ext cx="530422" cy="530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://www.i2clipart.com/cliparts/c/e/7/6/clipart-check-mark-ce7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123" y="3756008"/>
            <a:ext cx="530422" cy="530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http://www.i2clipart.com/cliparts/c/e/7/6/clipart-check-mark-ce7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123" y="4751949"/>
            <a:ext cx="530422" cy="530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112228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RASCAL Can Run with a Single Weather </a:t>
            </a:r>
            <a:r>
              <a:rPr lang="en-US" dirty="0" err="1"/>
              <a:t>Datapoint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667237" y="5155504"/>
            <a:ext cx="87558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However, the initial meteorological data must fall within 2 hours before the start of the release to the atmosphere. (</a:t>
            </a:r>
            <a:r>
              <a:rPr lang="en-US" sz="2400" dirty="0">
                <a:solidFill>
                  <a:prstClr val="black"/>
                </a:solidFill>
              </a:rPr>
              <a:t>Release starts at 10:30;  must have some meteorology defined within the 8:30 to 10:30 window)</a:t>
            </a:r>
          </a:p>
        </p:txBody>
      </p:sp>
      <p:sp>
        <p:nvSpPr>
          <p:cNvPr id="9" name="Rectangle 8"/>
          <p:cNvSpPr/>
          <p:nvPr/>
        </p:nvSpPr>
        <p:spPr>
          <a:xfrm>
            <a:off x="2971800" y="2930059"/>
            <a:ext cx="5907612" cy="10665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44762" y="2943257"/>
            <a:ext cx="1032791" cy="10665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2971800" y="1868515"/>
            <a:ext cx="5907612" cy="10665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3844763" y="1866006"/>
            <a:ext cx="1032791" cy="10665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ight Arrow 20"/>
          <p:cNvSpPr/>
          <p:nvPr/>
        </p:nvSpPr>
        <p:spPr>
          <a:xfrm>
            <a:off x="4888249" y="2013249"/>
            <a:ext cx="2188705" cy="803621"/>
          </a:xfrm>
          <a:prstGeom prst="righ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Release 1</a:t>
            </a:r>
          </a:p>
        </p:txBody>
      </p:sp>
      <p:sp>
        <p:nvSpPr>
          <p:cNvPr id="22" name="Right Arrow 21"/>
          <p:cNvSpPr/>
          <p:nvPr/>
        </p:nvSpPr>
        <p:spPr>
          <a:xfrm>
            <a:off x="4897896" y="3028864"/>
            <a:ext cx="2188705" cy="803621"/>
          </a:xfrm>
          <a:prstGeom prst="righ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Release 2</a:t>
            </a:r>
          </a:p>
        </p:txBody>
      </p:sp>
      <p:pic>
        <p:nvPicPr>
          <p:cNvPr id="24" name="Picture 4" descr="http://www.i2clipart.com/cliparts/c/e/7/6/clipart-check-mark-ce7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1135" y="2228054"/>
            <a:ext cx="530422" cy="530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ectangle 26"/>
          <p:cNvSpPr/>
          <p:nvPr/>
        </p:nvSpPr>
        <p:spPr>
          <a:xfrm>
            <a:off x="2971800" y="3997009"/>
            <a:ext cx="5907612" cy="10665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3844762" y="3997009"/>
            <a:ext cx="1032791" cy="10665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Arrow 28"/>
          <p:cNvSpPr/>
          <p:nvPr/>
        </p:nvSpPr>
        <p:spPr>
          <a:xfrm>
            <a:off x="4897896" y="4116914"/>
            <a:ext cx="2188705" cy="803621"/>
          </a:xfrm>
          <a:prstGeom prst="righ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Release 3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294356" y="1517886"/>
            <a:ext cx="2133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2 hours </a:t>
            </a:r>
            <a:endParaRPr lang="en-US" sz="1600" dirty="0">
              <a:solidFill>
                <a:prstClr val="black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3844762" y="1681614"/>
            <a:ext cx="137160" cy="0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4729010" y="1681614"/>
            <a:ext cx="137160" cy="3612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36"/>
          <p:cNvSpPr/>
          <p:nvPr/>
        </p:nvSpPr>
        <p:spPr>
          <a:xfrm>
            <a:off x="4265399" y="2333322"/>
            <a:ext cx="191514" cy="1915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5025834" y="3361411"/>
            <a:ext cx="191514" cy="1915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3330416" y="4435038"/>
            <a:ext cx="191514" cy="1915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 descr="http://cdn.mysitemyway.com/etc-mysitemyway/icons/legacy-previews/icons-256/simple-red-glossy-icons-alphanumeric/074382-simple-red-glossy-icon-alphanumeric-icon_10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6771" y="3064728"/>
            <a:ext cx="823619" cy="823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" descr="http://cdn.mysitemyway.com/etc-mysitemyway/icons/legacy-previews/icons-256/simple-red-glossy-icons-alphanumeric/074382-simple-red-glossy-icon-alphanumeric-icon_10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6771" y="4116914"/>
            <a:ext cx="823619" cy="823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058629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Although Single </a:t>
            </a:r>
            <a:r>
              <a:rPr lang="en-US" dirty="0" err="1"/>
              <a:t>Datapoint</a:t>
            </a:r>
            <a:r>
              <a:rPr lang="en-US" dirty="0"/>
              <a:t> Weather is possible, More Data is Preferred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23902" y="4714123"/>
            <a:ext cx="87558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Important when the release may start in the future or may continue for some period of time. You will likely need both observed and forecast data.</a:t>
            </a:r>
          </a:p>
          <a:p>
            <a:endParaRPr lang="en-US" sz="2400" dirty="0"/>
          </a:p>
          <a:p>
            <a:r>
              <a:rPr lang="en-US" sz="2400" dirty="0"/>
              <a:t>However, our scenario doesn’t have additional info like forecasts yet.</a:t>
            </a:r>
          </a:p>
        </p:txBody>
      </p:sp>
      <p:sp>
        <p:nvSpPr>
          <p:cNvPr id="6" name="Rectangle 5"/>
          <p:cNvSpPr/>
          <p:nvPr/>
        </p:nvSpPr>
        <p:spPr>
          <a:xfrm>
            <a:off x="3048000" y="3124201"/>
            <a:ext cx="5907612" cy="10665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920962" y="3137399"/>
            <a:ext cx="1032791" cy="10665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48000" y="2062657"/>
            <a:ext cx="5907612" cy="10665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920963" y="2060148"/>
            <a:ext cx="1032791" cy="10665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ight Arrow 9"/>
          <p:cNvSpPr/>
          <p:nvPr/>
        </p:nvSpPr>
        <p:spPr>
          <a:xfrm>
            <a:off x="4964449" y="2207391"/>
            <a:ext cx="2188705" cy="803621"/>
          </a:xfrm>
          <a:prstGeom prst="righ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Release 1</a:t>
            </a:r>
          </a:p>
        </p:txBody>
      </p:sp>
      <p:sp>
        <p:nvSpPr>
          <p:cNvPr id="11" name="Right Arrow 10"/>
          <p:cNvSpPr/>
          <p:nvPr/>
        </p:nvSpPr>
        <p:spPr>
          <a:xfrm>
            <a:off x="4974096" y="3223006"/>
            <a:ext cx="2188705" cy="803621"/>
          </a:xfrm>
          <a:prstGeom prst="righ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Release 2</a:t>
            </a:r>
          </a:p>
        </p:txBody>
      </p:sp>
      <p:pic>
        <p:nvPicPr>
          <p:cNvPr id="12" name="Picture 4" descr="http://www.i2clipart.com/cliparts/c/e/7/6/clipart-check-mark-ce7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7335" y="2422196"/>
            <a:ext cx="530422" cy="530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Oval 18"/>
          <p:cNvSpPr/>
          <p:nvPr/>
        </p:nvSpPr>
        <p:spPr>
          <a:xfrm>
            <a:off x="4341599" y="2527464"/>
            <a:ext cx="191514" cy="1915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4038600" y="3567635"/>
            <a:ext cx="191514" cy="1915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4523685" y="3567635"/>
            <a:ext cx="191514" cy="1915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5073758" y="3564234"/>
            <a:ext cx="191514" cy="1915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6657765" y="3561724"/>
            <a:ext cx="191514" cy="1915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7262463" y="3561605"/>
            <a:ext cx="191514" cy="1915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7867161" y="3561486"/>
            <a:ext cx="191514" cy="1915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4" descr="http://www.i2clipart.com/cliparts/c/e/7/6/clipart-check-mark-ce7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3256" y="3412783"/>
            <a:ext cx="530422" cy="530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http://www.i2clipart.com/cliparts/c/e/7/6/clipart-check-mark-ce7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1183" y="3412783"/>
            <a:ext cx="530422" cy="530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80594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 Same Side Corner Rectangle 12"/>
          <p:cNvSpPr/>
          <p:nvPr/>
        </p:nvSpPr>
        <p:spPr>
          <a:xfrm>
            <a:off x="6972300" y="1828800"/>
            <a:ext cx="3238500" cy="3657600"/>
          </a:xfrm>
          <a:prstGeom prst="round2SameRect">
            <a:avLst>
              <a:gd name="adj1" fmla="val 47161"/>
              <a:gd name="adj2" fmla="val 0"/>
            </a:avLst>
          </a:prstGeom>
          <a:solidFill>
            <a:schemeClr val="bg1">
              <a:lumMod val="5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 rot="5400000">
            <a:off x="7485126" y="3569493"/>
            <a:ext cx="2324100" cy="1066800"/>
          </a:xfrm>
          <a:custGeom>
            <a:avLst/>
            <a:gdLst>
              <a:gd name="connsiteX0" fmla="*/ 0 w 2324100"/>
              <a:gd name="connsiteY0" fmla="*/ 553202 h 1066800"/>
              <a:gd name="connsiteX1" fmla="*/ 0 w 2324100"/>
              <a:gd name="connsiteY1" fmla="*/ 513598 h 1066800"/>
              <a:gd name="connsiteX2" fmla="*/ 380248 w 2324100"/>
              <a:gd name="connsiteY2" fmla="*/ 133350 h 1066800"/>
              <a:gd name="connsiteX3" fmla="*/ 400050 w 2324100"/>
              <a:gd name="connsiteY3" fmla="*/ 133350 h 1066800"/>
              <a:gd name="connsiteX4" fmla="*/ 400050 w 2324100"/>
              <a:gd name="connsiteY4" fmla="*/ 0 h 1066800"/>
              <a:gd name="connsiteX5" fmla="*/ 476250 w 2324100"/>
              <a:gd name="connsiteY5" fmla="*/ 0 h 1066800"/>
              <a:gd name="connsiteX6" fmla="*/ 476250 w 2324100"/>
              <a:gd name="connsiteY6" fmla="*/ 133350 h 1066800"/>
              <a:gd name="connsiteX7" fmla="*/ 1943852 w 2324100"/>
              <a:gd name="connsiteY7" fmla="*/ 133350 h 1066800"/>
              <a:gd name="connsiteX8" fmla="*/ 2324100 w 2324100"/>
              <a:gd name="connsiteY8" fmla="*/ 513598 h 1066800"/>
              <a:gd name="connsiteX9" fmla="*/ 2324100 w 2324100"/>
              <a:gd name="connsiteY9" fmla="*/ 553202 h 1066800"/>
              <a:gd name="connsiteX10" fmla="*/ 1943852 w 2324100"/>
              <a:gd name="connsiteY10" fmla="*/ 933450 h 1066800"/>
              <a:gd name="connsiteX11" fmla="*/ 476250 w 2324100"/>
              <a:gd name="connsiteY11" fmla="*/ 933450 h 1066800"/>
              <a:gd name="connsiteX12" fmla="*/ 476250 w 2324100"/>
              <a:gd name="connsiteY12" fmla="*/ 1066800 h 1066800"/>
              <a:gd name="connsiteX13" fmla="*/ 400050 w 2324100"/>
              <a:gd name="connsiteY13" fmla="*/ 1066800 h 1066800"/>
              <a:gd name="connsiteX14" fmla="*/ 400050 w 2324100"/>
              <a:gd name="connsiteY14" fmla="*/ 933450 h 1066800"/>
              <a:gd name="connsiteX15" fmla="*/ 380248 w 2324100"/>
              <a:gd name="connsiteY15" fmla="*/ 933450 h 1066800"/>
              <a:gd name="connsiteX16" fmla="*/ 0 w 2324100"/>
              <a:gd name="connsiteY16" fmla="*/ 553202 h 106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324100" h="1066800">
                <a:moveTo>
                  <a:pt x="0" y="553202"/>
                </a:moveTo>
                <a:lnTo>
                  <a:pt x="0" y="513598"/>
                </a:lnTo>
                <a:cubicBezTo>
                  <a:pt x="0" y="303593"/>
                  <a:pt x="170243" y="133350"/>
                  <a:pt x="380248" y="133350"/>
                </a:cubicBezTo>
                <a:lnTo>
                  <a:pt x="400050" y="133350"/>
                </a:lnTo>
                <a:lnTo>
                  <a:pt x="400050" y="0"/>
                </a:lnTo>
                <a:lnTo>
                  <a:pt x="476250" y="0"/>
                </a:lnTo>
                <a:lnTo>
                  <a:pt x="476250" y="133350"/>
                </a:lnTo>
                <a:lnTo>
                  <a:pt x="1943852" y="133350"/>
                </a:lnTo>
                <a:cubicBezTo>
                  <a:pt x="2153857" y="133350"/>
                  <a:pt x="2324100" y="303593"/>
                  <a:pt x="2324100" y="513598"/>
                </a:cubicBezTo>
                <a:lnTo>
                  <a:pt x="2324100" y="553202"/>
                </a:lnTo>
                <a:cubicBezTo>
                  <a:pt x="2324100" y="763207"/>
                  <a:pt x="2153857" y="933450"/>
                  <a:pt x="1943852" y="933450"/>
                </a:cubicBezTo>
                <a:lnTo>
                  <a:pt x="476250" y="933450"/>
                </a:lnTo>
                <a:lnTo>
                  <a:pt x="476250" y="1066800"/>
                </a:lnTo>
                <a:lnTo>
                  <a:pt x="400050" y="1066800"/>
                </a:lnTo>
                <a:lnTo>
                  <a:pt x="400050" y="933450"/>
                </a:lnTo>
                <a:lnTo>
                  <a:pt x="380248" y="933450"/>
                </a:lnTo>
                <a:cubicBezTo>
                  <a:pt x="170243" y="933450"/>
                  <a:pt x="0" y="763207"/>
                  <a:pt x="0" y="55320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Large releases will come from major fuel damage, only caused from lack of cooling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No heat removal leads to fuel cladding failure and fuel melt</a:t>
            </a:r>
          </a:p>
          <a:p>
            <a:r>
              <a:rPr lang="en-US" dirty="0"/>
              <a:t>Eventual RCS overpressure / leakage</a:t>
            </a:r>
          </a:p>
          <a:p>
            <a:r>
              <a:rPr lang="en-US" dirty="0"/>
              <a:t>Possible containment overpressure / leakage</a:t>
            </a:r>
          </a:p>
          <a:p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5105400" y="2514600"/>
            <a:ext cx="7391400" cy="4953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None/>
            </a:pPr>
            <a:endParaRPr lang="en-US" sz="2400" b="1" dirty="0"/>
          </a:p>
        </p:txBody>
      </p:sp>
      <p:sp>
        <p:nvSpPr>
          <p:cNvPr id="3" name="Can 2"/>
          <p:cNvSpPr/>
          <p:nvPr/>
        </p:nvSpPr>
        <p:spPr>
          <a:xfrm>
            <a:off x="8622792" y="3941349"/>
            <a:ext cx="76200" cy="152400"/>
          </a:xfrm>
          <a:prstGeom prst="can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19411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 Data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19CB69B-8752-4E86-9FF9-7446174899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2248468"/>
            <a:ext cx="5384800" cy="387769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Click Process Data to compile all the weather data into a form that the models can use.</a:t>
            </a:r>
          </a:p>
          <a:p>
            <a:pPr marL="0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31D73F4-8112-4CC9-97AF-CA272DC9F2A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791812" y="2248468"/>
            <a:ext cx="5020376" cy="3229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87653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RASCAL processes all entered data into a merged gridded field that changes over time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This named file will show on the main met screen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Weather details can be viewed if needed (View dataset)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0200" y="2803891"/>
            <a:ext cx="4368800" cy="318031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3EEB871-B453-419B-869D-6AC85BD4AA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0600" y="2695308"/>
            <a:ext cx="43338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86841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Finally, Select Which Weather File You Want RASCAL to Use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EB7611F-5D57-4C4D-AADC-D20301C3D3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2514600"/>
            <a:ext cx="5384800" cy="3611564"/>
          </a:xfrm>
        </p:spPr>
        <p:txBody>
          <a:bodyPr/>
          <a:lstStyle/>
          <a:p>
            <a:r>
              <a:rPr lang="en-US" dirty="0"/>
              <a:t>RASCAL will return to the main Meteorology screen</a:t>
            </a:r>
          </a:p>
          <a:p>
            <a:r>
              <a:rPr lang="en-US" dirty="0"/>
              <a:t>Highlight the desired weather data</a:t>
            </a:r>
          </a:p>
          <a:p>
            <a:pPr lvl="1"/>
            <a:r>
              <a:rPr lang="en-US" dirty="0"/>
              <a:t>Likely the one at the top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A3B246E-8028-402C-976B-611BD4F738E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89" t="6690" r="41769" b="37313"/>
          <a:stretch/>
        </p:blipFill>
        <p:spPr>
          <a:xfrm>
            <a:off x="1047750" y="2632474"/>
            <a:ext cx="4267200" cy="2021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86101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45FA41-7CA0-4D51-AF95-FE939F021A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Turn to Use RASCAL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EB3A190-1E96-4C55-8797-B72D2DCC3C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spcBef>
                <a:spcPts val="0"/>
              </a:spcBef>
            </a:pPr>
            <a:r>
              <a:rPr lang="en-US" dirty="0"/>
              <a:t>Click Meteorology</a:t>
            </a:r>
          </a:p>
          <a:p>
            <a:pPr marL="0" indent="0">
              <a:spcBef>
                <a:spcPts val="0"/>
              </a:spcBef>
              <a:buNone/>
            </a:pPr>
            <a:endParaRPr lang="en-US" sz="2200" dirty="0"/>
          </a:p>
          <a:p>
            <a:pPr>
              <a:spcBef>
                <a:spcPts val="0"/>
              </a:spcBef>
            </a:pPr>
            <a:r>
              <a:rPr lang="en-US" dirty="0"/>
              <a:t>Select option for Actual Observations and Forecasts</a:t>
            </a:r>
          </a:p>
          <a:p>
            <a:pPr lvl="1">
              <a:spcBef>
                <a:spcPts val="0"/>
              </a:spcBef>
            </a:pPr>
            <a:r>
              <a:rPr lang="en-US" dirty="0"/>
              <a:t>Click Create New button</a:t>
            </a:r>
            <a:br>
              <a:rPr lang="en-US" sz="2200" dirty="0"/>
            </a:br>
            <a:endParaRPr lang="en-US" sz="2200" dirty="0"/>
          </a:p>
          <a:p>
            <a:pPr>
              <a:spcBef>
                <a:spcPts val="0"/>
              </a:spcBef>
            </a:pPr>
            <a:r>
              <a:rPr lang="en-US" dirty="0"/>
              <a:t>Click Enter Data button</a:t>
            </a:r>
            <a:br>
              <a:rPr lang="en-US" sz="2200" dirty="0"/>
            </a:br>
            <a:endParaRPr lang="en-US" sz="2200" dirty="0"/>
          </a:p>
          <a:p>
            <a:pPr>
              <a:spcBef>
                <a:spcPts val="0"/>
              </a:spcBef>
            </a:pPr>
            <a:r>
              <a:rPr lang="en-US" dirty="0"/>
              <a:t>For the BEAV station enter the following:</a:t>
            </a:r>
          </a:p>
          <a:p>
            <a:pPr lvl="1">
              <a:spcBef>
                <a:spcPts val="0"/>
              </a:spcBef>
            </a:pPr>
            <a:r>
              <a:rPr lang="en-US" sz="2600" dirty="0"/>
              <a:t>Time = 10:00</a:t>
            </a:r>
          </a:p>
          <a:p>
            <a:pPr lvl="1">
              <a:spcBef>
                <a:spcPts val="0"/>
              </a:spcBef>
            </a:pPr>
            <a:r>
              <a:rPr lang="en-US" sz="2600" dirty="0"/>
              <a:t>Winds = from 45 deg at 2 mph</a:t>
            </a:r>
          </a:p>
          <a:p>
            <a:pPr lvl="1">
              <a:spcBef>
                <a:spcPts val="0"/>
              </a:spcBef>
            </a:pPr>
            <a:r>
              <a:rPr lang="en-US" sz="2600" dirty="0"/>
              <a:t>Stability class = B</a:t>
            </a:r>
          </a:p>
          <a:p>
            <a:pPr lvl="1">
              <a:spcBef>
                <a:spcPts val="0"/>
              </a:spcBef>
            </a:pPr>
            <a:r>
              <a:rPr lang="en-US" sz="2600" dirty="0"/>
              <a:t>Precipitation = None</a:t>
            </a:r>
          </a:p>
          <a:p>
            <a:pPr lvl="1">
              <a:spcBef>
                <a:spcPts val="0"/>
              </a:spcBef>
            </a:pPr>
            <a:r>
              <a:rPr lang="en-US" sz="2600" dirty="0"/>
              <a:t>Click OK</a:t>
            </a:r>
            <a:br>
              <a:rPr lang="en-US" sz="2200" dirty="0"/>
            </a:br>
            <a:endParaRPr lang="en-US" sz="2200" dirty="0"/>
          </a:p>
          <a:p>
            <a:pPr>
              <a:spcBef>
                <a:spcPts val="0"/>
              </a:spcBef>
            </a:pPr>
            <a:r>
              <a:rPr lang="en-US" dirty="0"/>
              <a:t>Click Process Data button then click OK</a:t>
            </a:r>
            <a:br>
              <a:rPr lang="en-US" sz="2000" dirty="0"/>
            </a:br>
            <a:endParaRPr lang="en-US" sz="2000" dirty="0"/>
          </a:p>
          <a:p>
            <a:pPr>
              <a:spcBef>
                <a:spcPts val="0"/>
              </a:spcBef>
            </a:pPr>
            <a:r>
              <a:rPr lang="en-US" dirty="0"/>
              <a:t>Click the Return button</a:t>
            </a:r>
            <a:br>
              <a:rPr lang="en-US" sz="2000" dirty="0"/>
            </a:br>
            <a:endParaRPr lang="en-US" sz="2000" dirty="0"/>
          </a:p>
          <a:p>
            <a:pPr>
              <a:spcBef>
                <a:spcPts val="0"/>
              </a:spcBef>
            </a:pPr>
            <a:r>
              <a:rPr lang="en-US" dirty="0"/>
              <a:t>Make sure your newly created file is selected in blue in the list of available datasets. Click OK</a:t>
            </a:r>
          </a:p>
          <a:p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7864FE2-FE81-40BE-B2C4-71EF02B93D8D}"/>
              </a:ext>
            </a:extLst>
          </p:cNvPr>
          <p:cNvGrpSpPr/>
          <p:nvPr/>
        </p:nvGrpSpPr>
        <p:grpSpPr>
          <a:xfrm>
            <a:off x="9372600" y="304800"/>
            <a:ext cx="2438400" cy="1828800"/>
            <a:chOff x="8077200" y="200024"/>
            <a:chExt cx="3733800" cy="280035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6D59B9F-B68C-42E2-8F22-4349ED6C4C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B5E61D"/>
                </a:clrFrom>
                <a:clrTo>
                  <a:srgbClr val="B5E61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77200" y="200024"/>
              <a:ext cx="3733800" cy="280035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58A5DD9-27DC-46A8-BCA6-480BCB61CA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89325" y="457200"/>
              <a:ext cx="2164074" cy="62567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0228860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tx2">
                <a:lumMod val="20000"/>
                <a:lumOff val="8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45FA41-7CA0-4D51-AF95-FE939F021A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dirty="0"/>
              <a:t>Let’s walk through together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7864FE2-FE81-40BE-B2C4-71EF02B93D8D}"/>
              </a:ext>
            </a:extLst>
          </p:cNvPr>
          <p:cNvGrpSpPr/>
          <p:nvPr/>
        </p:nvGrpSpPr>
        <p:grpSpPr>
          <a:xfrm>
            <a:off x="9601200" y="200024"/>
            <a:ext cx="2209800" cy="1657350"/>
            <a:chOff x="8077200" y="200024"/>
            <a:chExt cx="3733800" cy="280035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6D59B9F-B68C-42E2-8F22-4349ED6C4C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B5E61D"/>
                </a:clrFrom>
                <a:clrTo>
                  <a:srgbClr val="B5E61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77200" y="200024"/>
              <a:ext cx="3733800" cy="280035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58A5DD9-27DC-46A8-BCA6-480BCB61CA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89325" y="457200"/>
              <a:ext cx="2164074" cy="62567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6616048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tx2">
                <a:lumMod val="20000"/>
                <a:lumOff val="8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45FA41-7CA0-4D51-AF95-FE939F021A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dirty="0"/>
              <a:t>Knowledge Check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EB3A190-1E96-4C55-8797-B72D2DCC3C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953000"/>
          </a:xfrm>
        </p:spPr>
        <p:txBody>
          <a:bodyPr>
            <a:normAutofit fontScale="77500" lnSpcReduction="20000"/>
          </a:bodyPr>
          <a:lstStyle/>
          <a:p>
            <a:pPr marL="0" lvl="0" indent="0">
              <a:buNone/>
            </a:pPr>
            <a:r>
              <a:rPr lang="en-US" b="0" dirty="0"/>
              <a:t>T or F, pre-defined weather conditions are acceptable to use in a real event?</a:t>
            </a:r>
          </a:p>
          <a:p>
            <a:pPr lvl="1"/>
            <a:r>
              <a:rPr lang="en-US" b="0" dirty="0"/>
              <a:t>True</a:t>
            </a:r>
          </a:p>
          <a:p>
            <a:pPr lvl="1"/>
            <a:r>
              <a:rPr lang="en-US" b="0" dirty="0"/>
              <a:t>False</a:t>
            </a:r>
            <a:br>
              <a:rPr lang="en-US" b="0" dirty="0"/>
            </a:br>
            <a:r>
              <a:rPr lang="en-US" b="0" dirty="0"/>
              <a:t> </a:t>
            </a:r>
          </a:p>
          <a:p>
            <a:pPr marL="0" lvl="0" indent="0">
              <a:buNone/>
            </a:pPr>
            <a:r>
              <a:rPr lang="en-US" b="0" dirty="0"/>
              <a:t>T or F, RASCAL requires at least some weather data to drive the ATD models?</a:t>
            </a:r>
          </a:p>
          <a:p>
            <a:pPr lvl="1"/>
            <a:r>
              <a:rPr lang="en-US" b="0" dirty="0"/>
              <a:t>True</a:t>
            </a:r>
          </a:p>
          <a:p>
            <a:pPr lvl="1"/>
            <a:r>
              <a:rPr lang="en-US" b="0" dirty="0"/>
              <a:t>False</a:t>
            </a:r>
            <a:br>
              <a:rPr lang="en-US" b="0" dirty="0"/>
            </a:br>
            <a:r>
              <a:rPr lang="en-US" b="0" dirty="0"/>
              <a:t> </a:t>
            </a:r>
          </a:p>
          <a:p>
            <a:pPr marL="0" lvl="0" indent="0">
              <a:buNone/>
            </a:pPr>
            <a:r>
              <a:rPr lang="en-US" b="0" dirty="0"/>
              <a:t>T or F, RASCAL allows you to enter weather data that varies in both space and time?</a:t>
            </a:r>
          </a:p>
          <a:p>
            <a:pPr lvl="1"/>
            <a:r>
              <a:rPr lang="en-US" b="0" dirty="0"/>
              <a:t>True</a:t>
            </a:r>
          </a:p>
          <a:p>
            <a:pPr lvl="1"/>
            <a:r>
              <a:rPr lang="en-US" b="0" dirty="0"/>
              <a:t>False</a:t>
            </a:r>
            <a:br>
              <a:rPr lang="en-US" b="0" dirty="0"/>
            </a:br>
            <a:r>
              <a:rPr lang="en-US" b="0" dirty="0"/>
              <a:t> </a:t>
            </a:r>
          </a:p>
          <a:p>
            <a:pPr marL="0" lvl="0" indent="0">
              <a:buNone/>
            </a:pPr>
            <a:r>
              <a:rPr lang="en-US" b="0" dirty="0"/>
              <a:t>T or F, RASCAL can model a release that may occur in the future?</a:t>
            </a:r>
          </a:p>
          <a:p>
            <a:pPr lvl="1"/>
            <a:r>
              <a:rPr lang="en-US" b="0" dirty="0"/>
              <a:t>True</a:t>
            </a:r>
          </a:p>
          <a:p>
            <a:pPr lvl="1"/>
            <a:r>
              <a:rPr lang="en-US" b="0" dirty="0"/>
              <a:t>False</a:t>
            </a:r>
          </a:p>
          <a:p>
            <a:endParaRPr lang="en-US" b="0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7864FE2-FE81-40BE-B2C4-71EF02B93D8D}"/>
              </a:ext>
            </a:extLst>
          </p:cNvPr>
          <p:cNvGrpSpPr/>
          <p:nvPr/>
        </p:nvGrpSpPr>
        <p:grpSpPr>
          <a:xfrm>
            <a:off x="9601200" y="200024"/>
            <a:ext cx="2209800" cy="1657350"/>
            <a:chOff x="8077200" y="200024"/>
            <a:chExt cx="3733800" cy="280035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6D59B9F-B68C-42E2-8F22-4349ED6C4C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B5E61D"/>
                </a:clrFrom>
                <a:clrTo>
                  <a:srgbClr val="B5E61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77200" y="200024"/>
              <a:ext cx="3733800" cy="280035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58A5DD9-27DC-46A8-BCA6-480BCB61CA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89325" y="457200"/>
              <a:ext cx="2164074" cy="625679"/>
            </a:xfrm>
            <a:prstGeom prst="rect">
              <a:avLst/>
            </a:prstGeom>
          </p:spPr>
        </p:pic>
      </p:grp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E8E99FD-F3F3-4F4B-A05D-6E37375BEDCE}"/>
              </a:ext>
            </a:extLst>
          </p:cNvPr>
          <p:cNvSpPr/>
          <p:nvPr/>
        </p:nvSpPr>
        <p:spPr>
          <a:xfrm>
            <a:off x="1002323" y="2247045"/>
            <a:ext cx="1131277" cy="4572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40911EE-1708-4E94-AFEC-6A1799B7F6FC}"/>
              </a:ext>
            </a:extLst>
          </p:cNvPr>
          <p:cNvSpPr/>
          <p:nvPr/>
        </p:nvSpPr>
        <p:spPr>
          <a:xfrm>
            <a:off x="1002323" y="3122490"/>
            <a:ext cx="1131277" cy="4572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07FAD8E-F591-4E01-B190-BF5F506587E1}"/>
              </a:ext>
            </a:extLst>
          </p:cNvPr>
          <p:cNvSpPr/>
          <p:nvPr/>
        </p:nvSpPr>
        <p:spPr>
          <a:xfrm>
            <a:off x="990600" y="4419600"/>
            <a:ext cx="1154722" cy="4572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30517774-FC12-469F-8845-71BC4B236A27}"/>
              </a:ext>
            </a:extLst>
          </p:cNvPr>
          <p:cNvSpPr/>
          <p:nvPr/>
        </p:nvSpPr>
        <p:spPr>
          <a:xfrm>
            <a:off x="990600" y="5701201"/>
            <a:ext cx="1143000" cy="4572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812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5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Calculate Doses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C0B67A-4EC0-4712-89B1-A0D885FF4D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0" y="1600200"/>
            <a:ext cx="4724400" cy="4953000"/>
          </a:xfrm>
        </p:spPr>
        <p:txBody>
          <a:bodyPr/>
          <a:lstStyle/>
          <a:p>
            <a:r>
              <a:rPr lang="en-US" b="0" dirty="0"/>
              <a:t>Nothing has been calculated at this point</a:t>
            </a:r>
          </a:p>
          <a:p>
            <a:r>
              <a:rPr lang="en-US" b="0" dirty="0"/>
              <a:t>With a few additional parameters, RASCAL will perform all its calculations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680874"/>
            <a:ext cx="6439769" cy="4491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67430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CC5E12C-4B1D-4FCE-A18D-65CCFDBB99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680874"/>
            <a:ext cx="6439769" cy="4491326"/>
          </a:xfrm>
          <a:prstGeom prst="rect">
            <a:avLst/>
          </a:prstGeom>
        </p:spPr>
      </p:pic>
      <p:sp>
        <p:nvSpPr>
          <p:cNvPr id="9" name="Freeform 8"/>
          <p:cNvSpPr/>
          <p:nvPr/>
        </p:nvSpPr>
        <p:spPr>
          <a:xfrm>
            <a:off x="304800" y="1689463"/>
            <a:ext cx="6477000" cy="4491326"/>
          </a:xfrm>
          <a:custGeom>
            <a:avLst/>
            <a:gdLst>
              <a:gd name="connsiteX0" fmla="*/ 3321158 w 7429500"/>
              <a:gd name="connsiteY0" fmla="*/ 0 h 5181600"/>
              <a:gd name="connsiteX1" fmla="*/ 7429500 w 7429500"/>
              <a:gd name="connsiteY1" fmla="*/ 0 h 5181600"/>
              <a:gd name="connsiteX2" fmla="*/ 7429500 w 7429500"/>
              <a:gd name="connsiteY2" fmla="*/ 5181600 h 5181600"/>
              <a:gd name="connsiteX3" fmla="*/ 0 w 7429500"/>
              <a:gd name="connsiteY3" fmla="*/ 5181600 h 5181600"/>
              <a:gd name="connsiteX4" fmla="*/ 0 w 7429500"/>
              <a:gd name="connsiteY4" fmla="*/ 2510126 h 5181600"/>
              <a:gd name="connsiteX5" fmla="*/ 3321158 w 7429500"/>
              <a:gd name="connsiteY5" fmla="*/ 2510126 h 518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29500" h="5181600">
                <a:moveTo>
                  <a:pt x="3321158" y="0"/>
                </a:moveTo>
                <a:lnTo>
                  <a:pt x="7429500" y="0"/>
                </a:lnTo>
                <a:lnTo>
                  <a:pt x="7429500" y="5181600"/>
                </a:lnTo>
                <a:lnTo>
                  <a:pt x="0" y="5181600"/>
                </a:lnTo>
                <a:lnTo>
                  <a:pt x="0" y="2510126"/>
                </a:lnTo>
                <a:lnTo>
                  <a:pt x="3321158" y="2510126"/>
                </a:lnTo>
                <a:close/>
              </a:path>
            </a:pathLst>
          </a:cu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Pick a distance to set the calculation area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010400" y="1600200"/>
            <a:ext cx="4572000" cy="4953000"/>
          </a:xfrm>
        </p:spPr>
        <p:txBody>
          <a:bodyPr/>
          <a:lstStyle/>
          <a:p>
            <a:r>
              <a:rPr lang="en-US" b="0" dirty="0"/>
              <a:t>Shorter distances provide higher resolution</a:t>
            </a:r>
          </a:p>
          <a:p>
            <a:r>
              <a:rPr lang="en-US" b="0" dirty="0"/>
              <a:t>Rule of Thumb – start on the 10 mile distance. If doses are high at the 10 mile edge, go to 25 miles</a:t>
            </a:r>
          </a:p>
          <a:p>
            <a:endParaRPr lang="en-US" b="0" dirty="0"/>
          </a:p>
        </p:txBody>
      </p:sp>
      <p:sp>
        <p:nvSpPr>
          <p:cNvPr id="3" name="Rectangle 2"/>
          <p:cNvSpPr/>
          <p:nvPr/>
        </p:nvSpPr>
        <p:spPr>
          <a:xfrm>
            <a:off x="304802" y="1689463"/>
            <a:ext cx="2895368" cy="217573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43048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Closer calc distances provide better resolution if you don’t need to see further out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1" r="18651"/>
          <a:stretch/>
        </p:blipFill>
        <p:spPr>
          <a:xfrm>
            <a:off x="1752600" y="2063187"/>
            <a:ext cx="4191000" cy="4055877"/>
          </a:xfrm>
        </p:spPr>
      </p:pic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1" r="18651"/>
          <a:stretch/>
        </p:blipFill>
        <p:spPr>
          <a:xfrm>
            <a:off x="6248400" y="2063188"/>
            <a:ext cx="4191000" cy="4055877"/>
          </a:xfrm>
        </p:spPr>
      </p:pic>
      <p:sp>
        <p:nvSpPr>
          <p:cNvPr id="11" name="TextBox 10"/>
          <p:cNvSpPr txBox="1"/>
          <p:nvPr/>
        </p:nvSpPr>
        <p:spPr>
          <a:xfrm>
            <a:off x="2003385" y="6248400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 mile grid – cells are .5 mile wide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34150" y="6248400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100 mile grid – cells are 5 miles wide</a:t>
            </a:r>
          </a:p>
        </p:txBody>
      </p:sp>
    </p:spTree>
    <p:extLst>
      <p:ext uri="{BB962C8B-B14F-4D97-AF65-F5344CB8AC3E}">
        <p14:creationId xmlns:p14="http://schemas.microsoft.com/office/powerpoint/2010/main" val="4271664712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E6E9BEE-3221-4B64-82A8-AC5480CA5E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680874"/>
            <a:ext cx="6439769" cy="4491326"/>
          </a:xfrm>
          <a:prstGeom prst="rect">
            <a:avLst/>
          </a:prstGeom>
        </p:spPr>
      </p:pic>
      <p:sp>
        <p:nvSpPr>
          <p:cNvPr id="10" name="Freeform 9"/>
          <p:cNvSpPr/>
          <p:nvPr/>
        </p:nvSpPr>
        <p:spPr>
          <a:xfrm>
            <a:off x="293913" y="1671926"/>
            <a:ext cx="6439769" cy="4491326"/>
          </a:xfrm>
          <a:custGeom>
            <a:avLst/>
            <a:gdLst>
              <a:gd name="connsiteX0" fmla="*/ 31643 w 7429500"/>
              <a:gd name="connsiteY0" fmla="*/ 2438400 h 5181600"/>
              <a:gd name="connsiteX1" fmla="*/ 31643 w 7429500"/>
              <a:gd name="connsiteY1" fmla="*/ 4114800 h 5181600"/>
              <a:gd name="connsiteX2" fmla="*/ 3400451 w 7429500"/>
              <a:gd name="connsiteY2" fmla="*/ 4114800 h 5181600"/>
              <a:gd name="connsiteX3" fmla="*/ 3400451 w 7429500"/>
              <a:gd name="connsiteY3" fmla="*/ 2438400 h 5181600"/>
              <a:gd name="connsiteX4" fmla="*/ 0 w 7429500"/>
              <a:gd name="connsiteY4" fmla="*/ 0 h 5181600"/>
              <a:gd name="connsiteX5" fmla="*/ 7429500 w 7429500"/>
              <a:gd name="connsiteY5" fmla="*/ 0 h 5181600"/>
              <a:gd name="connsiteX6" fmla="*/ 7429500 w 7429500"/>
              <a:gd name="connsiteY6" fmla="*/ 5181600 h 5181600"/>
              <a:gd name="connsiteX7" fmla="*/ 0 w 7429500"/>
              <a:gd name="connsiteY7" fmla="*/ 5181600 h 518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29500" h="5181600">
                <a:moveTo>
                  <a:pt x="31643" y="2438400"/>
                </a:moveTo>
                <a:lnTo>
                  <a:pt x="31643" y="4114800"/>
                </a:lnTo>
                <a:lnTo>
                  <a:pt x="3400451" y="4114800"/>
                </a:lnTo>
                <a:lnTo>
                  <a:pt x="3400451" y="2438400"/>
                </a:lnTo>
                <a:close/>
                <a:moveTo>
                  <a:pt x="0" y="0"/>
                </a:moveTo>
                <a:lnTo>
                  <a:pt x="7429500" y="0"/>
                </a:lnTo>
                <a:lnTo>
                  <a:pt x="7429500" y="5181600"/>
                </a:lnTo>
                <a:lnTo>
                  <a:pt x="0" y="5181600"/>
                </a:lnTo>
                <a:close/>
              </a:path>
            </a:pathLst>
          </a:cu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Define a Calculation Time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772874" y="1600200"/>
            <a:ext cx="4809526" cy="4953000"/>
          </a:xfrm>
        </p:spPr>
        <p:txBody>
          <a:bodyPr/>
          <a:lstStyle/>
          <a:p>
            <a:r>
              <a:rPr lang="en-US" b="0" dirty="0"/>
              <a:t>Duration after the first release to atmosphere that RASCAL terminates the release, plume movement and dose calculations</a:t>
            </a:r>
          </a:p>
          <a:p>
            <a:r>
              <a:rPr lang="en-US" b="0" dirty="0"/>
              <a:t>If time is set too short, dose may be missed; no disadvantage to going long (except runtime)</a:t>
            </a:r>
          </a:p>
        </p:txBody>
      </p:sp>
      <p:sp>
        <p:nvSpPr>
          <p:cNvPr id="7" name="Rectangle 6"/>
          <p:cNvSpPr/>
          <p:nvPr/>
        </p:nvSpPr>
        <p:spPr>
          <a:xfrm>
            <a:off x="333105" y="3810100"/>
            <a:ext cx="2884714" cy="1393392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0220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Spent Fuel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Every 12-24 months, a fraction of reactor core is replaced and moved to a pool to cool.  </a:t>
            </a:r>
          </a:p>
          <a:p>
            <a:r>
              <a:rPr lang="en-US" dirty="0"/>
              <a:t>5-10 years later, cooler fuel moved to dry cask</a:t>
            </a:r>
          </a:p>
        </p:txBody>
      </p:sp>
      <p:pic>
        <p:nvPicPr>
          <p:cNvPr id="7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1214" y="3721558"/>
            <a:ext cx="3949586" cy="282113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3721557"/>
            <a:ext cx="3962400" cy="2755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39699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8" name="Straight Connector 37"/>
          <p:cNvCxnSpPr/>
          <p:nvPr/>
        </p:nvCxnSpPr>
        <p:spPr>
          <a:xfrm>
            <a:off x="1757589" y="6337300"/>
            <a:ext cx="8610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1752600" y="3695700"/>
            <a:ext cx="8610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274638"/>
            <a:ext cx="9067800" cy="1143000"/>
          </a:xfrm>
        </p:spPr>
        <p:txBody>
          <a:bodyPr>
            <a:normAutofit/>
          </a:bodyPr>
          <a:lstStyle/>
          <a:p>
            <a:r>
              <a:rPr lang="en-US" b="1" dirty="0"/>
              <a:t>Set calculation duration to allow for trailing plume edge to reach set distance</a:t>
            </a:r>
          </a:p>
        </p:txBody>
      </p:sp>
      <p:sp>
        <p:nvSpPr>
          <p:cNvPr id="8" name="Can 7"/>
          <p:cNvSpPr/>
          <p:nvPr/>
        </p:nvSpPr>
        <p:spPr>
          <a:xfrm>
            <a:off x="1931898" y="2074494"/>
            <a:ext cx="549024" cy="1605505"/>
          </a:xfrm>
          <a:prstGeom prst="can">
            <a:avLst/>
          </a:prstGeom>
          <a:solidFill>
            <a:schemeClr val="bg1">
              <a:lumMod val="65000"/>
            </a:schemeClr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Cube 8"/>
          <p:cNvSpPr/>
          <p:nvPr/>
        </p:nvSpPr>
        <p:spPr>
          <a:xfrm>
            <a:off x="2399663" y="2383069"/>
            <a:ext cx="937717" cy="1356360"/>
          </a:xfrm>
          <a:prstGeom prst="cube">
            <a:avLst/>
          </a:prstGeom>
          <a:solidFill>
            <a:schemeClr val="bg1">
              <a:lumMod val="65000"/>
            </a:schemeClr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21" name="Straight Arrow Connector 20"/>
          <p:cNvCxnSpPr/>
          <p:nvPr/>
        </p:nvCxnSpPr>
        <p:spPr>
          <a:xfrm flipV="1">
            <a:off x="7040789" y="2062833"/>
            <a:ext cx="0" cy="6554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6159500" y="2832255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Leading Edge, released at t=0.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 flipV="1">
            <a:off x="3446121" y="2202192"/>
            <a:ext cx="0" cy="6554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3337380" y="2904996"/>
            <a:ext cx="23776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Trailing edge, released at  t=8.</a:t>
            </a:r>
          </a:p>
        </p:txBody>
      </p:sp>
      <p:sp>
        <p:nvSpPr>
          <p:cNvPr id="28" name="Cloud 27"/>
          <p:cNvSpPr/>
          <p:nvPr/>
        </p:nvSpPr>
        <p:spPr>
          <a:xfrm>
            <a:off x="3380469" y="1546932"/>
            <a:ext cx="3629932" cy="696101"/>
          </a:xfrm>
          <a:prstGeom prst="cloud">
            <a:avLst/>
          </a:prstGeom>
          <a:solidFill>
            <a:schemeClr val="bg1">
              <a:lumMod val="65000"/>
            </a:schemeClr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Can 28"/>
          <p:cNvSpPr/>
          <p:nvPr/>
        </p:nvSpPr>
        <p:spPr>
          <a:xfrm>
            <a:off x="2023519" y="4713785"/>
            <a:ext cx="549024" cy="1605505"/>
          </a:xfrm>
          <a:prstGeom prst="can">
            <a:avLst/>
          </a:prstGeom>
          <a:solidFill>
            <a:schemeClr val="bg1">
              <a:lumMod val="65000"/>
            </a:schemeClr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Cube 29"/>
          <p:cNvSpPr/>
          <p:nvPr/>
        </p:nvSpPr>
        <p:spPr>
          <a:xfrm>
            <a:off x="2491284" y="5022360"/>
            <a:ext cx="937717" cy="1356360"/>
          </a:xfrm>
          <a:prstGeom prst="cube">
            <a:avLst/>
          </a:prstGeom>
          <a:solidFill>
            <a:schemeClr val="bg1">
              <a:lumMod val="65000"/>
            </a:schemeClr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33" name="Straight Arrow Connector 32"/>
          <p:cNvCxnSpPr/>
          <p:nvPr/>
        </p:nvCxnSpPr>
        <p:spPr>
          <a:xfrm flipV="1">
            <a:off x="8517561" y="4706944"/>
            <a:ext cx="0" cy="6554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7150100" y="5389998"/>
            <a:ext cx="302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Wind speed determines when trailing edge reaches 10 miles</a:t>
            </a:r>
          </a:p>
        </p:txBody>
      </p:sp>
      <p:sp>
        <p:nvSpPr>
          <p:cNvPr id="40" name="Freeform 39"/>
          <p:cNvSpPr/>
          <p:nvPr/>
        </p:nvSpPr>
        <p:spPr>
          <a:xfrm>
            <a:off x="8545160" y="4178794"/>
            <a:ext cx="2122840" cy="690855"/>
          </a:xfrm>
          <a:custGeom>
            <a:avLst/>
            <a:gdLst>
              <a:gd name="connsiteX0" fmla="*/ 2122840 w 2122840"/>
              <a:gd name="connsiteY0" fmla="*/ 0 h 690855"/>
              <a:gd name="connsiteX1" fmla="*/ 2122840 w 2122840"/>
              <a:gd name="connsiteY1" fmla="*/ 673585 h 690855"/>
              <a:gd name="connsiteX2" fmla="*/ 1991722 w 2122840"/>
              <a:gd name="connsiteY2" fmla="*/ 686757 h 690855"/>
              <a:gd name="connsiteX3" fmla="*/ 1387826 w 2122840"/>
              <a:gd name="connsiteY3" fmla="*/ 624881 h 690855"/>
              <a:gd name="connsiteX4" fmla="*/ 490762 w 2122840"/>
              <a:gd name="connsiteY4" fmla="*/ 563746 h 690855"/>
              <a:gd name="connsiteX5" fmla="*/ 96343 w 2122840"/>
              <a:gd name="connsiteY5" fmla="*/ 495716 h 690855"/>
              <a:gd name="connsiteX6" fmla="*/ 180622 w 2122840"/>
              <a:gd name="connsiteY6" fmla="*/ 403885 h 690855"/>
              <a:gd name="connsiteX7" fmla="*/ 2654 w 2122840"/>
              <a:gd name="connsiteY7" fmla="*/ 309670 h 690855"/>
              <a:gd name="connsiteX8" fmla="*/ 327668 w 2122840"/>
              <a:gd name="connsiteY8" fmla="*/ 225928 h 690855"/>
              <a:gd name="connsiteX9" fmla="*/ 330776 w 2122840"/>
              <a:gd name="connsiteY9" fmla="*/ 223721 h 690855"/>
              <a:gd name="connsiteX10" fmla="*/ 475554 w 2122840"/>
              <a:gd name="connsiteY10" fmla="*/ 103466 h 690855"/>
              <a:gd name="connsiteX11" fmla="*/ 1179861 w 2122840"/>
              <a:gd name="connsiteY11" fmla="*/ 75992 h 690855"/>
              <a:gd name="connsiteX12" fmla="*/ 1180018 w 2122840"/>
              <a:gd name="connsiteY12" fmla="*/ 75946 h 690855"/>
              <a:gd name="connsiteX13" fmla="*/ 1320084 w 2122840"/>
              <a:gd name="connsiteY13" fmla="*/ 34626 h 690855"/>
              <a:gd name="connsiteX14" fmla="*/ 1889966 w 2122840"/>
              <a:gd name="connsiteY14" fmla="*/ 47472 h 690855"/>
              <a:gd name="connsiteX15" fmla="*/ 1892497 w 2122840"/>
              <a:gd name="connsiteY15" fmla="*/ 46694 h 690855"/>
              <a:gd name="connsiteX16" fmla="*/ 2003738 w 2122840"/>
              <a:gd name="connsiteY16" fmla="*/ 12519 h 690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22840" h="690855">
                <a:moveTo>
                  <a:pt x="2122840" y="0"/>
                </a:moveTo>
                <a:lnTo>
                  <a:pt x="2122840" y="673585"/>
                </a:lnTo>
                <a:lnTo>
                  <a:pt x="1991722" y="686757"/>
                </a:lnTo>
                <a:cubicBezTo>
                  <a:pt x="1760818" y="701243"/>
                  <a:pt x="1519831" y="676557"/>
                  <a:pt x="1387826" y="624881"/>
                </a:cubicBezTo>
                <a:cubicBezTo>
                  <a:pt x="1076257" y="673930"/>
                  <a:pt x="671587" y="646360"/>
                  <a:pt x="490762" y="563746"/>
                </a:cubicBezTo>
                <a:cubicBezTo>
                  <a:pt x="313131" y="569177"/>
                  <a:pt x="146339" y="540414"/>
                  <a:pt x="96343" y="495716"/>
                </a:cubicBezTo>
                <a:cubicBezTo>
                  <a:pt x="60128" y="463376"/>
                  <a:pt x="92142" y="428474"/>
                  <a:pt x="180622" y="403885"/>
                </a:cubicBezTo>
                <a:cubicBezTo>
                  <a:pt x="55087" y="384597"/>
                  <a:pt x="-14824" y="347585"/>
                  <a:pt x="2654" y="309670"/>
                </a:cubicBezTo>
                <a:cubicBezTo>
                  <a:pt x="23157" y="265277"/>
                  <a:pt x="158103" y="230504"/>
                  <a:pt x="327668" y="225928"/>
                </a:cubicBezTo>
                <a:cubicBezTo>
                  <a:pt x="328676" y="225187"/>
                  <a:pt x="329768" y="224462"/>
                  <a:pt x="330776" y="223721"/>
                </a:cubicBezTo>
                <a:cubicBezTo>
                  <a:pt x="308005" y="180005"/>
                  <a:pt x="361110" y="135918"/>
                  <a:pt x="475554" y="103466"/>
                </a:cubicBezTo>
                <a:cubicBezTo>
                  <a:pt x="656378" y="52209"/>
                  <a:pt x="949545" y="40785"/>
                  <a:pt x="1179861" y="75992"/>
                </a:cubicBezTo>
                <a:lnTo>
                  <a:pt x="1180018" y="75946"/>
                </a:lnTo>
                <a:lnTo>
                  <a:pt x="1320084" y="34626"/>
                </a:lnTo>
                <a:cubicBezTo>
                  <a:pt x="1489508" y="3998"/>
                  <a:pt x="1729770" y="6261"/>
                  <a:pt x="1889966" y="47472"/>
                </a:cubicBezTo>
                <a:lnTo>
                  <a:pt x="1892497" y="46694"/>
                </a:lnTo>
                <a:lnTo>
                  <a:pt x="2003738" y="1251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1" name="TextBox 40"/>
          <p:cNvSpPr txBox="1"/>
          <p:nvPr/>
        </p:nvSpPr>
        <p:spPr>
          <a:xfrm>
            <a:off x="8153400" y="3652217"/>
            <a:ext cx="7945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10 mi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8550671" y="3602126"/>
            <a:ext cx="0" cy="1008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8153400" y="6286209"/>
            <a:ext cx="7945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10 mi</a:t>
            </a:r>
          </a:p>
        </p:txBody>
      </p:sp>
      <p:cxnSp>
        <p:nvCxnSpPr>
          <p:cNvPr id="45" name="Straight Connector 44"/>
          <p:cNvCxnSpPr/>
          <p:nvPr/>
        </p:nvCxnSpPr>
        <p:spPr>
          <a:xfrm>
            <a:off x="8550671" y="6236118"/>
            <a:ext cx="0" cy="1008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4618774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1471863" y="4942958"/>
            <a:ext cx="8610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6215858" y="4899830"/>
            <a:ext cx="7945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10 mi</a:t>
            </a:r>
          </a:p>
        </p:txBody>
      </p:sp>
      <p:cxnSp>
        <p:nvCxnSpPr>
          <p:cNvPr id="29" name="Straight Connector 28"/>
          <p:cNvCxnSpPr/>
          <p:nvPr/>
        </p:nvCxnSpPr>
        <p:spPr>
          <a:xfrm>
            <a:off x="6580868" y="4833967"/>
            <a:ext cx="0" cy="1008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274638"/>
            <a:ext cx="9067800" cy="1143000"/>
          </a:xfrm>
        </p:spPr>
        <p:txBody>
          <a:bodyPr/>
          <a:lstStyle/>
          <a:p>
            <a:r>
              <a:rPr lang="en-US" b="1" dirty="0"/>
              <a:t>There is a rule-of-thumb for estimating the calculation duration</a:t>
            </a:r>
          </a:p>
        </p:txBody>
      </p:sp>
      <p:pic>
        <p:nvPicPr>
          <p:cNvPr id="5" name="Picture 4" descr="Calc duration equation.png"/>
          <p:cNvPicPr>
            <a:picLocks noChangeAspect="1"/>
          </p:cNvPicPr>
          <p:nvPr/>
        </p:nvPicPr>
        <p:blipFill rotWithShape="1">
          <a:blip r:embed="rId3" cstate="print"/>
          <a:srcRect r="3164"/>
          <a:stretch/>
        </p:blipFill>
        <p:spPr>
          <a:xfrm>
            <a:off x="1660902" y="1600200"/>
            <a:ext cx="8854698" cy="115809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9600" y="5238383"/>
            <a:ext cx="112776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For our problem, 7.5 </a:t>
            </a:r>
            <a:r>
              <a:rPr lang="en-US" sz="24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hr</a:t>
            </a: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release with 2 mph winds, calculate a duration for a 10-mile grid. </a:t>
            </a:r>
          </a:p>
          <a:p>
            <a:pPr>
              <a:spcBef>
                <a:spcPts val="600"/>
              </a:spcBef>
            </a:pP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	7.5 hours + (10 miles / 2 mph) = 12.5 hours</a:t>
            </a:r>
          </a:p>
          <a:p>
            <a:pPr>
              <a:spcBef>
                <a:spcPts val="600"/>
              </a:spcBef>
            </a:pP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	Add 10% to get 13.75, then round up to the nearest hour (14) </a:t>
            </a:r>
          </a:p>
        </p:txBody>
      </p:sp>
      <p:sp>
        <p:nvSpPr>
          <p:cNvPr id="13" name="Can 12"/>
          <p:cNvSpPr/>
          <p:nvPr/>
        </p:nvSpPr>
        <p:spPr>
          <a:xfrm>
            <a:off x="2353719" y="3329353"/>
            <a:ext cx="549024" cy="1605505"/>
          </a:xfrm>
          <a:prstGeom prst="can">
            <a:avLst/>
          </a:prstGeom>
          <a:solidFill>
            <a:schemeClr val="bg1">
              <a:lumMod val="65000"/>
            </a:schemeClr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Cube 13"/>
          <p:cNvSpPr/>
          <p:nvPr/>
        </p:nvSpPr>
        <p:spPr>
          <a:xfrm>
            <a:off x="2821484" y="3637928"/>
            <a:ext cx="937717" cy="1356360"/>
          </a:xfrm>
          <a:prstGeom prst="cube">
            <a:avLst/>
          </a:prstGeom>
          <a:solidFill>
            <a:schemeClr val="bg1">
              <a:lumMod val="65000"/>
            </a:schemeClr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Cloud 17"/>
          <p:cNvSpPr/>
          <p:nvPr/>
        </p:nvSpPr>
        <p:spPr>
          <a:xfrm>
            <a:off x="6580868" y="2835068"/>
            <a:ext cx="3629932" cy="696101"/>
          </a:xfrm>
          <a:prstGeom prst="cloud">
            <a:avLst/>
          </a:prstGeom>
          <a:solidFill>
            <a:schemeClr val="bg1">
              <a:lumMod val="65000"/>
            </a:schemeClr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Left Brace 2"/>
          <p:cNvSpPr/>
          <p:nvPr/>
        </p:nvSpPr>
        <p:spPr>
          <a:xfrm rot="16200000">
            <a:off x="8157308" y="1985108"/>
            <a:ext cx="502452" cy="3604532"/>
          </a:xfrm>
          <a:prstGeom prst="leftBrace">
            <a:avLst>
              <a:gd name="adj1" fmla="val 41000"/>
              <a:gd name="adj2" fmla="val 5232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7315200" y="4070402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“Release Duration”</a:t>
            </a:r>
          </a:p>
        </p:txBody>
      </p:sp>
      <p:sp>
        <p:nvSpPr>
          <p:cNvPr id="22" name="Left Brace 21"/>
          <p:cNvSpPr/>
          <p:nvPr/>
        </p:nvSpPr>
        <p:spPr>
          <a:xfrm rot="16200000">
            <a:off x="4931508" y="2396228"/>
            <a:ext cx="502452" cy="2796268"/>
          </a:xfrm>
          <a:prstGeom prst="leftBrace">
            <a:avLst>
              <a:gd name="adj1" fmla="val 41000"/>
              <a:gd name="adj2" fmla="val 5232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4096543" y="403860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Calculation Distance</a:t>
            </a:r>
          </a:p>
        </p:txBody>
      </p:sp>
    </p:spTree>
    <p:extLst>
      <p:ext uri="{BB962C8B-B14F-4D97-AF65-F5344CB8AC3E}">
        <p14:creationId xmlns:p14="http://schemas.microsoft.com/office/powerpoint/2010/main" val="4001575463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01AE56E-6FC3-45B9-94BF-C29F7E9BCE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680874"/>
            <a:ext cx="6439769" cy="4491326"/>
          </a:xfrm>
          <a:prstGeom prst="rect">
            <a:avLst/>
          </a:prstGeom>
        </p:spPr>
      </p:pic>
      <p:sp>
        <p:nvSpPr>
          <p:cNvPr id="9" name="Freeform 8"/>
          <p:cNvSpPr/>
          <p:nvPr/>
        </p:nvSpPr>
        <p:spPr>
          <a:xfrm>
            <a:off x="291123" y="1680874"/>
            <a:ext cx="6439769" cy="4491326"/>
          </a:xfrm>
          <a:custGeom>
            <a:avLst/>
            <a:gdLst>
              <a:gd name="connsiteX0" fmla="*/ 29714 w 7429500"/>
              <a:gd name="connsiteY0" fmla="*/ 3886200 h 5181600"/>
              <a:gd name="connsiteX1" fmla="*/ 29714 w 7429500"/>
              <a:gd name="connsiteY1" fmla="*/ 4724400 h 5181600"/>
              <a:gd name="connsiteX2" fmla="*/ 3398522 w 7429500"/>
              <a:gd name="connsiteY2" fmla="*/ 4724400 h 5181600"/>
              <a:gd name="connsiteX3" fmla="*/ 3398522 w 7429500"/>
              <a:gd name="connsiteY3" fmla="*/ 3886200 h 5181600"/>
              <a:gd name="connsiteX4" fmla="*/ 0 w 7429500"/>
              <a:gd name="connsiteY4" fmla="*/ 0 h 5181600"/>
              <a:gd name="connsiteX5" fmla="*/ 7429500 w 7429500"/>
              <a:gd name="connsiteY5" fmla="*/ 0 h 5181600"/>
              <a:gd name="connsiteX6" fmla="*/ 7429500 w 7429500"/>
              <a:gd name="connsiteY6" fmla="*/ 5181600 h 5181600"/>
              <a:gd name="connsiteX7" fmla="*/ 0 w 7429500"/>
              <a:gd name="connsiteY7" fmla="*/ 5181600 h 518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29500" h="5181600">
                <a:moveTo>
                  <a:pt x="29714" y="3886200"/>
                </a:moveTo>
                <a:lnTo>
                  <a:pt x="29714" y="4724400"/>
                </a:lnTo>
                <a:lnTo>
                  <a:pt x="3398522" y="4724400"/>
                </a:lnTo>
                <a:lnTo>
                  <a:pt x="3398522" y="3886200"/>
                </a:lnTo>
                <a:close/>
                <a:moveTo>
                  <a:pt x="0" y="0"/>
                </a:moveTo>
                <a:lnTo>
                  <a:pt x="7429500" y="0"/>
                </a:lnTo>
                <a:lnTo>
                  <a:pt x="7429500" y="5181600"/>
                </a:lnTo>
                <a:lnTo>
                  <a:pt x="0" y="5181600"/>
                </a:lnTo>
                <a:close/>
              </a:path>
            </a:pathLst>
          </a:cu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Select the inhalation dose coefficients to be used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239000" y="1600200"/>
            <a:ext cx="4343400" cy="4953000"/>
          </a:xfrm>
        </p:spPr>
        <p:txBody>
          <a:bodyPr>
            <a:normAutofit/>
          </a:bodyPr>
          <a:lstStyle/>
          <a:p>
            <a:r>
              <a:rPr lang="en-US" b="0" dirty="0"/>
              <a:t>ICRP 26/30 vs 60/72</a:t>
            </a:r>
          </a:p>
          <a:p>
            <a:r>
              <a:rPr lang="en-US" b="0" dirty="0"/>
              <a:t>Currently, NRC and most States use 26/30</a:t>
            </a:r>
          </a:p>
          <a:p>
            <a:r>
              <a:rPr lang="en-US" b="0" dirty="0"/>
              <a:t>New EPA PAG Manual uses 60/72</a:t>
            </a:r>
          </a:p>
          <a:p>
            <a:r>
              <a:rPr lang="en-US" b="0" dirty="0"/>
              <a:t>Differences are inclusion of child thyroid CEDE and some minor dose values changes</a:t>
            </a:r>
          </a:p>
        </p:txBody>
      </p:sp>
      <p:sp>
        <p:nvSpPr>
          <p:cNvPr id="7" name="Rectangle 6"/>
          <p:cNvSpPr/>
          <p:nvPr/>
        </p:nvSpPr>
        <p:spPr>
          <a:xfrm>
            <a:off x="304800" y="5029200"/>
            <a:ext cx="2971800" cy="762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37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544D21E-8F43-494B-8CE8-FE86F7BA89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680874"/>
            <a:ext cx="6439769" cy="4491326"/>
          </a:xfrm>
          <a:prstGeom prst="rect">
            <a:avLst/>
          </a:prstGeom>
        </p:spPr>
      </p:pic>
      <p:sp>
        <p:nvSpPr>
          <p:cNvPr id="9" name="Freeform 8"/>
          <p:cNvSpPr/>
          <p:nvPr/>
        </p:nvSpPr>
        <p:spPr>
          <a:xfrm>
            <a:off x="311331" y="1680874"/>
            <a:ext cx="6433238" cy="4491326"/>
          </a:xfrm>
          <a:custGeom>
            <a:avLst/>
            <a:gdLst>
              <a:gd name="connsiteX0" fmla="*/ 3191191 w 7429500"/>
              <a:gd name="connsiteY0" fmla="*/ 228600 h 5181600"/>
              <a:gd name="connsiteX1" fmla="*/ 3191191 w 7429500"/>
              <a:gd name="connsiteY1" fmla="*/ 4800600 h 5181600"/>
              <a:gd name="connsiteX2" fmla="*/ 7364874 w 7429500"/>
              <a:gd name="connsiteY2" fmla="*/ 4800600 h 5181600"/>
              <a:gd name="connsiteX3" fmla="*/ 7364874 w 7429500"/>
              <a:gd name="connsiteY3" fmla="*/ 228600 h 5181600"/>
              <a:gd name="connsiteX4" fmla="*/ 0 w 7429500"/>
              <a:gd name="connsiteY4" fmla="*/ 0 h 5181600"/>
              <a:gd name="connsiteX5" fmla="*/ 7429500 w 7429500"/>
              <a:gd name="connsiteY5" fmla="*/ 0 h 5181600"/>
              <a:gd name="connsiteX6" fmla="*/ 7429500 w 7429500"/>
              <a:gd name="connsiteY6" fmla="*/ 5181600 h 5181600"/>
              <a:gd name="connsiteX7" fmla="*/ 0 w 7429500"/>
              <a:gd name="connsiteY7" fmla="*/ 5181600 h 518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29500" h="5181600">
                <a:moveTo>
                  <a:pt x="3191191" y="228600"/>
                </a:moveTo>
                <a:lnTo>
                  <a:pt x="3191191" y="4800600"/>
                </a:lnTo>
                <a:lnTo>
                  <a:pt x="7364874" y="4800600"/>
                </a:lnTo>
                <a:lnTo>
                  <a:pt x="7364874" y="228600"/>
                </a:lnTo>
                <a:close/>
                <a:moveTo>
                  <a:pt x="0" y="0"/>
                </a:moveTo>
                <a:lnTo>
                  <a:pt x="7429500" y="0"/>
                </a:lnTo>
                <a:lnTo>
                  <a:pt x="7429500" y="5181600"/>
                </a:lnTo>
                <a:lnTo>
                  <a:pt x="0" y="5181600"/>
                </a:lnTo>
                <a:close/>
              </a:path>
            </a:pathLst>
          </a:cu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Enter the case information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162800" y="1600200"/>
            <a:ext cx="4419599" cy="4953000"/>
          </a:xfrm>
        </p:spPr>
        <p:txBody>
          <a:bodyPr/>
          <a:lstStyle/>
          <a:p>
            <a:r>
              <a:rPr lang="en-US" b="0" dirty="0"/>
              <a:t>RASCAL requires a case title</a:t>
            </a:r>
          </a:p>
          <a:p>
            <a:r>
              <a:rPr lang="en-US" b="0" dirty="0"/>
              <a:t>Description used for justification or special notes; don’t need to repeat case info</a:t>
            </a:r>
          </a:p>
          <a:p>
            <a:r>
              <a:rPr lang="en-US" b="0" dirty="0"/>
              <a:t>Select and/or define an analyst name</a:t>
            </a:r>
          </a:p>
        </p:txBody>
      </p:sp>
      <p:sp>
        <p:nvSpPr>
          <p:cNvPr id="7" name="Rectangle 6"/>
          <p:cNvSpPr/>
          <p:nvPr/>
        </p:nvSpPr>
        <p:spPr>
          <a:xfrm>
            <a:off x="3048000" y="1889442"/>
            <a:ext cx="3657600" cy="3977958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66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happens when the OK button is clicked?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RASCAL calculates the atmospheric source term and runs the ATD models with the given weather</a:t>
            </a:r>
          </a:p>
          <a:p>
            <a:pPr lvl="1"/>
            <a:r>
              <a:rPr lang="en-US" dirty="0"/>
              <a:t>You cannot interrupt the calculations</a:t>
            </a:r>
          </a:p>
          <a:p>
            <a:r>
              <a:rPr lang="en-US" dirty="0"/>
              <a:t>Once complete, view results tabs at the bottom</a:t>
            </a:r>
          </a:p>
          <a:p>
            <a:pPr lvl="1"/>
            <a:r>
              <a:rPr lang="en-US" dirty="0"/>
              <a:t>Case Summary</a:t>
            </a:r>
          </a:p>
          <a:p>
            <a:pPr lvl="1"/>
            <a:r>
              <a:rPr lang="en-US" dirty="0"/>
              <a:t>Source Term </a:t>
            </a:r>
          </a:p>
          <a:p>
            <a:pPr lvl="1"/>
            <a:r>
              <a:rPr lang="en-US" dirty="0"/>
              <a:t>Maximum Dose Values</a:t>
            </a:r>
          </a:p>
        </p:txBody>
      </p:sp>
    </p:spTree>
    <p:extLst>
      <p:ext uri="{BB962C8B-B14F-4D97-AF65-F5344CB8AC3E}">
        <p14:creationId xmlns:p14="http://schemas.microsoft.com/office/powerpoint/2010/main" val="559159851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45FA41-7CA0-4D51-AF95-FE939F021A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Turn to Use RASCAL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EB3A190-1E96-4C55-8797-B72D2DCC3C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Click Calculate Doses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Leave Distance of Calculation at 10 miles</a:t>
            </a:r>
          </a:p>
          <a:p>
            <a:r>
              <a:rPr lang="en-US" dirty="0"/>
              <a:t>Set End Calculations at:</a:t>
            </a:r>
          </a:p>
          <a:p>
            <a:pPr lvl="1"/>
            <a:r>
              <a:rPr lang="en-US" dirty="0"/>
              <a:t>Start of release to atmosphere plus: 14h</a:t>
            </a:r>
          </a:p>
          <a:p>
            <a:pPr lvl="1"/>
            <a:endParaRPr lang="en-US" dirty="0"/>
          </a:p>
          <a:p>
            <a:endParaRPr lang="en-US" dirty="0"/>
          </a:p>
          <a:p>
            <a:r>
              <a:rPr lang="en-US" dirty="0"/>
              <a:t>Click OK to start the calculations</a:t>
            </a:r>
          </a:p>
          <a:p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7864FE2-FE81-40BE-B2C4-71EF02B93D8D}"/>
              </a:ext>
            </a:extLst>
          </p:cNvPr>
          <p:cNvGrpSpPr/>
          <p:nvPr/>
        </p:nvGrpSpPr>
        <p:grpSpPr>
          <a:xfrm>
            <a:off x="9372600" y="304800"/>
            <a:ext cx="2438400" cy="1828800"/>
            <a:chOff x="8077200" y="200024"/>
            <a:chExt cx="3733800" cy="280035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6D59B9F-B68C-42E2-8F22-4349ED6C4C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B5E61D"/>
                </a:clrFrom>
                <a:clrTo>
                  <a:srgbClr val="B5E61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77200" y="200024"/>
              <a:ext cx="3733800" cy="280035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58A5DD9-27DC-46A8-BCA6-480BCB61CA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89325" y="457200"/>
              <a:ext cx="2164074" cy="625679"/>
            </a:xfrm>
            <a:prstGeom prst="rect">
              <a:avLst/>
            </a:prstGeom>
          </p:spPr>
        </p:pic>
      </p:grpSp>
      <p:pic>
        <p:nvPicPr>
          <p:cNvPr id="3" name="Picture 2" descr="Calc duration equation.png">
            <a:extLst>
              <a:ext uri="{FF2B5EF4-FFF2-40B4-BE49-F238E27FC236}">
                <a16:creationId xmlns:a16="http://schemas.microsoft.com/office/drawing/2014/main" id="{CB6102A7-76BB-4418-88DB-C4FE98676C3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164"/>
          <a:stretch/>
        </p:blipFill>
        <p:spPr>
          <a:xfrm>
            <a:off x="1295400" y="4191000"/>
            <a:ext cx="7574082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7819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tx2">
                <a:lumMod val="20000"/>
                <a:lumOff val="8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45FA41-7CA0-4D51-AF95-FE939F021A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dirty="0"/>
              <a:t>Let’s walk through together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7864FE2-FE81-40BE-B2C4-71EF02B93D8D}"/>
              </a:ext>
            </a:extLst>
          </p:cNvPr>
          <p:cNvGrpSpPr/>
          <p:nvPr/>
        </p:nvGrpSpPr>
        <p:grpSpPr>
          <a:xfrm>
            <a:off x="9601200" y="200024"/>
            <a:ext cx="2209800" cy="1657350"/>
            <a:chOff x="8077200" y="200024"/>
            <a:chExt cx="3733800" cy="280035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6D59B9F-B68C-42E2-8F22-4349ED6C4C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B5E61D"/>
                </a:clrFrom>
                <a:clrTo>
                  <a:srgbClr val="B5E61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77200" y="200024"/>
              <a:ext cx="3733800" cy="280035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58A5DD9-27DC-46A8-BCA6-480BCB61CA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89325" y="457200"/>
              <a:ext cx="2164074" cy="62567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1844168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tx2">
                <a:lumMod val="20000"/>
                <a:lumOff val="8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45FA41-7CA0-4D51-AF95-FE939F021A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dirty="0"/>
              <a:t>Knowledge Check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EB3A190-1E96-4C55-8797-B72D2DCC3C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953000"/>
          </a:xfrm>
        </p:spPr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lang="en-US" b="0" dirty="0"/>
              <a:t>Which calculation grid has the better resolution?</a:t>
            </a:r>
          </a:p>
          <a:p>
            <a:pPr lvl="1"/>
            <a:r>
              <a:rPr lang="en-US" b="0" dirty="0"/>
              <a:t>50-mile</a:t>
            </a:r>
          </a:p>
          <a:p>
            <a:pPr lvl="1"/>
            <a:r>
              <a:rPr lang="en-US" b="0" dirty="0"/>
              <a:t>10-mile</a:t>
            </a:r>
          </a:p>
          <a:p>
            <a:pPr lvl="1"/>
            <a:r>
              <a:rPr lang="en-US" b="0" dirty="0"/>
              <a:t>They have the same resolution</a:t>
            </a:r>
            <a:br>
              <a:rPr lang="en-US" b="0" dirty="0"/>
            </a:br>
            <a:r>
              <a:rPr lang="en-US" b="0" dirty="0"/>
              <a:t> </a:t>
            </a:r>
          </a:p>
          <a:p>
            <a:pPr marL="0" lvl="0" indent="0">
              <a:buNone/>
            </a:pPr>
            <a:r>
              <a:rPr lang="en-US" b="0" dirty="0"/>
              <a:t>What would you set as the calculation duration with a 7-hour release with 5 mph winds on a 10-mile grid?</a:t>
            </a:r>
          </a:p>
          <a:p>
            <a:pPr lvl="1"/>
            <a:r>
              <a:rPr lang="en-US" b="0" dirty="0"/>
              <a:t>8 hours (RASCAL default)</a:t>
            </a:r>
          </a:p>
          <a:p>
            <a:pPr lvl="1"/>
            <a:r>
              <a:rPr lang="en-US" b="0" dirty="0"/>
              <a:t>9 hours</a:t>
            </a:r>
          </a:p>
          <a:p>
            <a:pPr lvl="1"/>
            <a:r>
              <a:rPr lang="en-US" b="0" dirty="0"/>
              <a:t>10 hours or more</a:t>
            </a:r>
          </a:p>
          <a:p>
            <a:pPr lvl="1"/>
            <a:r>
              <a:rPr lang="en-US" b="0" dirty="0"/>
              <a:t>96 hours (RASCAL max)</a:t>
            </a:r>
          </a:p>
          <a:p>
            <a:endParaRPr lang="en-US" b="0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7864FE2-FE81-40BE-B2C4-71EF02B93D8D}"/>
              </a:ext>
            </a:extLst>
          </p:cNvPr>
          <p:cNvGrpSpPr/>
          <p:nvPr/>
        </p:nvGrpSpPr>
        <p:grpSpPr>
          <a:xfrm>
            <a:off x="9601200" y="200024"/>
            <a:ext cx="2209800" cy="1657350"/>
            <a:chOff x="8077200" y="200024"/>
            <a:chExt cx="3733800" cy="280035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6D59B9F-B68C-42E2-8F22-4349ED6C4C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B5E61D"/>
                </a:clrFrom>
                <a:clrTo>
                  <a:srgbClr val="B5E61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77200" y="200024"/>
              <a:ext cx="3733800" cy="280035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58A5DD9-27DC-46A8-BCA6-480BCB61CA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89325" y="457200"/>
              <a:ext cx="2164074" cy="625679"/>
            </a:xfrm>
            <a:prstGeom prst="rect">
              <a:avLst/>
            </a:prstGeom>
          </p:spPr>
        </p:pic>
      </p:grp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E8E99FD-F3F3-4F4B-A05D-6E37375BEDCE}"/>
              </a:ext>
            </a:extLst>
          </p:cNvPr>
          <p:cNvSpPr/>
          <p:nvPr/>
        </p:nvSpPr>
        <p:spPr>
          <a:xfrm>
            <a:off x="1016976" y="2438400"/>
            <a:ext cx="1562100" cy="4572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30517774-FC12-469F-8845-71BC4B236A27}"/>
              </a:ext>
            </a:extLst>
          </p:cNvPr>
          <p:cNvSpPr/>
          <p:nvPr/>
        </p:nvSpPr>
        <p:spPr>
          <a:xfrm>
            <a:off x="1016976" y="5334000"/>
            <a:ext cx="2793023" cy="4572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2929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18D31-1403-48AF-8334-A277EE85F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RASCAL Results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9C7464-B35D-43BA-A7DD-6C31926FFE7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When RASCAL is finished calculating, it shows this screen, which is just 1 of 3 tabs at the bottom</a:t>
            </a:r>
          </a:p>
          <a:p>
            <a:r>
              <a:rPr lang="en-US" dirty="0"/>
              <a:t>They each contain different information and have a different purpose, let’s go through them</a:t>
            </a:r>
          </a:p>
          <a:p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593DBFBC-2E91-487B-A944-4A0E52DD651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09600" y="1762850"/>
            <a:ext cx="5384800" cy="420066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0864D38-CEBE-4A61-B1AB-3856E3FFE55C}"/>
              </a:ext>
            </a:extLst>
          </p:cNvPr>
          <p:cNvSpPr txBox="1"/>
          <p:nvPr/>
        </p:nvSpPr>
        <p:spPr>
          <a:xfrm>
            <a:off x="994410" y="5997675"/>
            <a:ext cx="4615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2"/>
                </a:solidFill>
              </a:rPr>
              <a:t>Your results will be different than screenshot.  For discussion purposes only.</a:t>
            </a:r>
          </a:p>
        </p:txBody>
      </p:sp>
    </p:spTree>
    <p:extLst>
      <p:ext uri="{BB962C8B-B14F-4D97-AF65-F5344CB8AC3E}">
        <p14:creationId xmlns:p14="http://schemas.microsoft.com/office/powerpoint/2010/main" val="3978766676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 Summary Tab Shows Inputs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7B02C5-A701-44CF-A376-9AE618A0DBF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Case Summary tab has been populating as we added info</a:t>
            </a:r>
          </a:p>
          <a:p>
            <a:r>
              <a:rPr lang="en-US" dirty="0"/>
              <a:t>You can use it as a great way to check your inputs all at once or compare inputs against other dose assessors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00AB3463-6528-4B49-84A5-19C01A61916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609600" y="1704016"/>
            <a:ext cx="5384800" cy="431833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B56613F-28DF-4C73-B448-17B5395F93ED}"/>
              </a:ext>
            </a:extLst>
          </p:cNvPr>
          <p:cNvSpPr/>
          <p:nvPr/>
        </p:nvSpPr>
        <p:spPr>
          <a:xfrm>
            <a:off x="609600" y="5729269"/>
            <a:ext cx="1752600" cy="310662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3C28BF2-09F7-49E3-975A-9173C5253504}"/>
              </a:ext>
            </a:extLst>
          </p:cNvPr>
          <p:cNvSpPr txBox="1"/>
          <p:nvPr/>
        </p:nvSpPr>
        <p:spPr>
          <a:xfrm>
            <a:off x="994410" y="6036981"/>
            <a:ext cx="4615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2"/>
                </a:solidFill>
              </a:rPr>
              <a:t>Your results will be different than screenshot.  For discussion purposes only.</a:t>
            </a:r>
          </a:p>
        </p:txBody>
      </p:sp>
    </p:spTree>
    <p:extLst>
      <p:ext uri="{BB962C8B-B14F-4D97-AF65-F5344CB8AC3E}">
        <p14:creationId xmlns:p14="http://schemas.microsoft.com/office/powerpoint/2010/main" val="277868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Fuel Cycle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Fuel cycle facilities convert, enrich, and fabricate mined material into reactor fuel</a:t>
            </a:r>
          </a:p>
          <a:p>
            <a:r>
              <a:rPr lang="en-US" dirty="0"/>
              <a:t>RASCAL Supports these accident types:</a:t>
            </a:r>
          </a:p>
          <a:p>
            <a:pPr lvl="1"/>
            <a:r>
              <a:rPr lang="en-US" dirty="0"/>
              <a:t>UF</a:t>
            </a:r>
            <a:r>
              <a:rPr lang="en-US" baseline="-25000" dirty="0"/>
              <a:t>6</a:t>
            </a:r>
            <a:r>
              <a:rPr lang="en-US" dirty="0"/>
              <a:t> Cylinders</a:t>
            </a:r>
          </a:p>
          <a:p>
            <a:pPr lvl="1"/>
            <a:r>
              <a:rPr lang="en-US" dirty="0"/>
              <a:t>Criticality</a:t>
            </a:r>
          </a:p>
          <a:p>
            <a:pPr lvl="1"/>
            <a:r>
              <a:rPr lang="en-US" dirty="0"/>
              <a:t>Fire/Explosions involving Uranium Oxide</a:t>
            </a:r>
          </a:p>
        </p:txBody>
      </p:sp>
    </p:spTree>
    <p:extLst>
      <p:ext uri="{BB962C8B-B14F-4D97-AF65-F5344CB8AC3E}">
        <p14:creationId xmlns:p14="http://schemas.microsoft.com/office/powerpoint/2010/main" val="85948271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Source Term Tab Shows Details for Release to Atmosphere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7B02C5-A701-44CF-A376-9AE618A0DBF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Summary window</a:t>
            </a:r>
          </a:p>
          <a:p>
            <a:r>
              <a:rPr lang="en-US" dirty="0"/>
              <a:t>View Balance</a:t>
            </a:r>
          </a:p>
          <a:p>
            <a:pPr lvl="1"/>
            <a:r>
              <a:rPr lang="en-US" dirty="0"/>
              <a:t>Where nuclides are at the end of the simulation</a:t>
            </a:r>
          </a:p>
          <a:p>
            <a:r>
              <a:rPr lang="en-US" dirty="0"/>
              <a:t>View Importance</a:t>
            </a:r>
          </a:p>
          <a:p>
            <a:pPr lvl="1"/>
            <a:r>
              <a:rPr lang="en-US" dirty="0"/>
              <a:t>What nuclides are contributing the most to dose</a:t>
            </a:r>
          </a:p>
          <a:p>
            <a:r>
              <a:rPr lang="en-US" dirty="0"/>
              <a:t>Release vs. Time</a:t>
            </a:r>
          </a:p>
          <a:p>
            <a:pPr lvl="1"/>
            <a:r>
              <a:rPr lang="en-US" dirty="0"/>
              <a:t>Displays amount of each nuclide released each 15 minute time step</a:t>
            </a:r>
          </a:p>
          <a:p>
            <a:pPr lvl="1"/>
            <a:r>
              <a:rPr lang="en-US" dirty="0"/>
              <a:t>Can be exported</a:t>
            </a:r>
          </a:p>
          <a:p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4A9A3D5-245C-4EF0-947E-2880E114272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609600" y="1689382"/>
            <a:ext cx="5384800" cy="434759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ACEEF5B-28A1-42E8-862C-D167C5CE0627}"/>
              </a:ext>
            </a:extLst>
          </p:cNvPr>
          <p:cNvSpPr/>
          <p:nvPr/>
        </p:nvSpPr>
        <p:spPr>
          <a:xfrm>
            <a:off x="2425700" y="5726319"/>
            <a:ext cx="1752600" cy="310662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37D1F4-1351-45D6-B6FA-EF30E8C10ED0}"/>
              </a:ext>
            </a:extLst>
          </p:cNvPr>
          <p:cNvSpPr txBox="1"/>
          <p:nvPr/>
        </p:nvSpPr>
        <p:spPr>
          <a:xfrm>
            <a:off x="994410" y="6036981"/>
            <a:ext cx="4615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2"/>
                </a:solidFill>
              </a:rPr>
              <a:t>Your results will be different than screenshot.  For discussion purposes only.</a:t>
            </a:r>
          </a:p>
        </p:txBody>
      </p:sp>
    </p:spTree>
    <p:extLst>
      <p:ext uri="{BB962C8B-B14F-4D97-AF65-F5344CB8AC3E}">
        <p14:creationId xmlns:p14="http://schemas.microsoft.com/office/powerpoint/2010/main" val="143464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Max Values Table Shows dose snapshot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376F44CD-5534-4268-B642-A1651B350F2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609600" y="1762850"/>
            <a:ext cx="5384800" cy="4200662"/>
          </a:xfrm>
          <a:prstGeom prst="rect">
            <a:avLst/>
          </a:prstGeo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6B9D391-7B35-4190-B102-C096AE5D6C2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/>
              <a:t>Summary window</a:t>
            </a:r>
          </a:p>
          <a:p>
            <a:pPr lvl="1"/>
            <a:r>
              <a:rPr lang="en-US" dirty="0"/>
              <a:t>Doses important for protective actions (TEDE, Thyroid)</a:t>
            </a:r>
          </a:p>
          <a:p>
            <a:pPr lvl="1"/>
            <a:r>
              <a:rPr lang="en-US" dirty="0"/>
              <a:t>Underlines doses exceeding PAGs</a:t>
            </a:r>
          </a:p>
          <a:p>
            <a:r>
              <a:rPr lang="en-US" dirty="0"/>
              <a:t>Select distance</a:t>
            </a:r>
          </a:p>
          <a:p>
            <a:pPr lvl="1"/>
            <a:r>
              <a:rPr lang="en-US" dirty="0"/>
              <a:t>Close in vs selected “far out” model distance</a:t>
            </a:r>
          </a:p>
          <a:p>
            <a:r>
              <a:rPr lang="en-US" dirty="0"/>
              <a:t>Does not show direction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E985DD1-132E-451A-A35D-F343C342BB32}"/>
              </a:ext>
            </a:extLst>
          </p:cNvPr>
          <p:cNvSpPr/>
          <p:nvPr/>
        </p:nvSpPr>
        <p:spPr>
          <a:xfrm>
            <a:off x="4185138" y="5652850"/>
            <a:ext cx="1752600" cy="310662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BF22DD-37F6-49C7-8E55-2AD8E72765E9}"/>
              </a:ext>
            </a:extLst>
          </p:cNvPr>
          <p:cNvSpPr txBox="1"/>
          <p:nvPr/>
        </p:nvSpPr>
        <p:spPr>
          <a:xfrm>
            <a:off x="994410" y="6036981"/>
            <a:ext cx="4615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2"/>
                </a:solidFill>
              </a:rPr>
              <a:t>Your results will be different than screenshot.  For discussion purposes only.</a:t>
            </a:r>
          </a:p>
        </p:txBody>
      </p:sp>
    </p:spTree>
    <p:extLst>
      <p:ext uri="{BB962C8B-B14F-4D97-AF65-F5344CB8AC3E}">
        <p14:creationId xmlns:p14="http://schemas.microsoft.com/office/powerpoint/2010/main" val="46553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For Additional </a:t>
            </a:r>
            <a:r>
              <a:rPr lang="en-US" dirty="0"/>
              <a:t>Result Information, Click Detailed </a:t>
            </a:r>
            <a:r>
              <a:rPr lang="en-US" b="1" dirty="0"/>
              <a:t>Results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33A6E25-831A-4EC5-B4FF-B05396C1390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Provides additional graphical and tabular outputs</a:t>
            </a:r>
          </a:p>
          <a:p>
            <a:endParaRPr lang="en-US" dirty="0"/>
          </a:p>
          <a:p>
            <a:r>
              <a:rPr lang="en-US" dirty="0"/>
              <a:t>Result types at top</a:t>
            </a:r>
          </a:p>
          <a:p>
            <a:pPr lvl="1"/>
            <a:r>
              <a:rPr lang="en-US" dirty="0"/>
              <a:t>Dose-related</a:t>
            </a:r>
          </a:p>
          <a:p>
            <a:pPr lvl="1"/>
            <a:r>
              <a:rPr lang="en-US" dirty="0"/>
              <a:t>Deposition/Measurements</a:t>
            </a:r>
          </a:p>
          <a:p>
            <a:pPr lvl="1"/>
            <a:r>
              <a:rPr lang="en-US" dirty="0"/>
              <a:t>Acute doses</a:t>
            </a:r>
          </a:p>
          <a:p>
            <a:pPr lvl="1"/>
            <a:endParaRPr lang="en-US" dirty="0"/>
          </a:p>
          <a:p>
            <a:r>
              <a:rPr lang="en-US" dirty="0"/>
              <a:t>Settings on the bottom</a:t>
            </a:r>
          </a:p>
          <a:p>
            <a:pPr lvl="1"/>
            <a:r>
              <a:rPr lang="en-US" dirty="0"/>
              <a:t>Time - cumulative or rate</a:t>
            </a:r>
          </a:p>
          <a:p>
            <a:pPr lvl="1"/>
            <a:r>
              <a:rPr lang="en-US" dirty="0"/>
              <a:t>Map/Table; Close-in or Further Out</a:t>
            </a:r>
          </a:p>
          <a:p>
            <a:pPr lvl="1"/>
            <a:r>
              <a:rPr lang="en-US" dirty="0"/>
              <a:t>Units</a:t>
            </a:r>
          </a:p>
          <a:p>
            <a:pPr lvl="1"/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333ECD9D-E9AB-4EB7-8FE2-ABC42DBF156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931824"/>
            <a:ext cx="5384800" cy="3862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958063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Difference between Footprint </a:t>
            </a:r>
            <a:r>
              <a:rPr lang="en-US"/>
              <a:t>and Table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F4780B-50C1-49E7-9F06-75745B6DED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90600" y="1600201"/>
            <a:ext cx="10591800" cy="1828799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800" dirty="0"/>
              <a:t>Footprint provides celled results on map</a:t>
            </a:r>
          </a:p>
          <a:p>
            <a:pPr>
              <a:spcBef>
                <a:spcPts val="600"/>
              </a:spcBef>
            </a:pPr>
            <a:r>
              <a:rPr lang="en-US" sz="2800" dirty="0"/>
              <a:t>Table provides numeric values</a:t>
            </a:r>
          </a:p>
          <a:p>
            <a:pPr>
              <a:spcBef>
                <a:spcPts val="600"/>
              </a:spcBef>
            </a:pPr>
            <a:r>
              <a:rPr lang="en-US" sz="2800" dirty="0"/>
              <a:t>Both can be exported, map can be queried, table can be filtered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650744" y="6352529"/>
            <a:ext cx="1347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prstClr val="black"/>
                </a:solidFill>
              </a:rPr>
              <a:t>Footprint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76839" y="6323306"/>
            <a:ext cx="1057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prstClr val="black"/>
                </a:solidFill>
              </a:rPr>
              <a:t>Table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030" y="3263187"/>
            <a:ext cx="4276725" cy="308934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450" y="3858264"/>
            <a:ext cx="4276725" cy="206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027473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Difference between “close in” and “Far Out”</a:t>
            </a:r>
          </a:p>
        </p:txBody>
      </p:sp>
      <p:pic>
        <p:nvPicPr>
          <p:cNvPr id="3" name="Picture 2" descr="Two dose model - plum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09800" y="3429000"/>
            <a:ext cx="3657600" cy="2695369"/>
          </a:xfrm>
          <a:prstGeom prst="rect">
            <a:avLst/>
          </a:prstGeom>
        </p:spPr>
      </p:pic>
      <p:pic>
        <p:nvPicPr>
          <p:cNvPr id="4" name="Picture 3" descr="Two dose model - puff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24600" y="3429000"/>
            <a:ext cx="3657600" cy="269536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00400" y="6124369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</a:rPr>
              <a:t>Plume Model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467600" y="6124369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</a:rPr>
              <a:t>Puff Model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219200" y="1600200"/>
            <a:ext cx="8991600" cy="14478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None/>
            </a:pPr>
            <a:r>
              <a:rPr lang="en-US" sz="2800" dirty="0"/>
              <a:t>Two ATD models are used in the calculations</a:t>
            </a:r>
          </a:p>
          <a:p>
            <a:pPr lvl="1">
              <a:spcBef>
                <a:spcPts val="600"/>
              </a:spcBef>
            </a:pPr>
            <a:r>
              <a:rPr lang="en-US" dirty="0">
                <a:solidFill>
                  <a:prstClr val="black"/>
                </a:solidFill>
              </a:rPr>
              <a:t>Resolution advantages</a:t>
            </a:r>
          </a:p>
          <a:p>
            <a:pPr lvl="1">
              <a:spcBef>
                <a:spcPts val="600"/>
              </a:spcBef>
            </a:pPr>
            <a:r>
              <a:rPr lang="en-US" dirty="0">
                <a:solidFill>
                  <a:prstClr val="black"/>
                </a:solidFill>
              </a:rPr>
              <a:t>Overlap may not line up exactly</a:t>
            </a:r>
          </a:p>
        </p:txBody>
      </p:sp>
    </p:spTree>
    <p:extLst>
      <p:ext uri="{BB962C8B-B14F-4D97-AF65-F5344CB8AC3E}">
        <p14:creationId xmlns:p14="http://schemas.microsoft.com/office/powerpoint/2010/main" val="3101002110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45FA41-7CA0-4D51-AF95-FE939F021A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Turn to Use RASCAL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EB3A190-1E96-4C55-8797-B72D2DCC3C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0"/>
            <a:ext cx="8534400" cy="4953000"/>
          </a:xfrm>
        </p:spPr>
        <p:txBody>
          <a:bodyPr/>
          <a:lstStyle/>
          <a:p>
            <a:r>
              <a:rPr lang="en-US" dirty="0"/>
              <a:t>Examine the results</a:t>
            </a:r>
          </a:p>
          <a:p>
            <a:pPr lvl="1"/>
            <a:r>
              <a:rPr lang="en-US" dirty="0"/>
              <a:t>Maximum Dose Values tab shows some doses at selected distances</a:t>
            </a:r>
          </a:p>
          <a:p>
            <a:pPr lvl="1"/>
            <a:r>
              <a:rPr lang="en-US" dirty="0"/>
              <a:t>Source Term tab show details about the atmospheric release</a:t>
            </a:r>
          </a:p>
          <a:p>
            <a:pPr lvl="1"/>
            <a:r>
              <a:rPr lang="en-US" dirty="0"/>
              <a:t>Click Details Results to see options for looking at dose on a map</a:t>
            </a:r>
          </a:p>
          <a:p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7864FE2-FE81-40BE-B2C4-71EF02B93D8D}"/>
              </a:ext>
            </a:extLst>
          </p:cNvPr>
          <p:cNvGrpSpPr/>
          <p:nvPr/>
        </p:nvGrpSpPr>
        <p:grpSpPr>
          <a:xfrm>
            <a:off x="9372600" y="304800"/>
            <a:ext cx="2438400" cy="1828800"/>
            <a:chOff x="8077200" y="200024"/>
            <a:chExt cx="3733800" cy="280035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6D59B9F-B68C-42E2-8F22-4349ED6C4C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B5E61D"/>
                </a:clrFrom>
                <a:clrTo>
                  <a:srgbClr val="B5E61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77200" y="200024"/>
              <a:ext cx="3733800" cy="280035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58A5DD9-27DC-46A8-BCA6-480BCB61CA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89325" y="457200"/>
              <a:ext cx="2164074" cy="62567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4282562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tx2">
                <a:lumMod val="20000"/>
                <a:lumOff val="8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45FA41-7CA0-4D51-AF95-FE939F021A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dirty="0"/>
              <a:t>Let’s walk through together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7864FE2-FE81-40BE-B2C4-71EF02B93D8D}"/>
              </a:ext>
            </a:extLst>
          </p:cNvPr>
          <p:cNvGrpSpPr/>
          <p:nvPr/>
        </p:nvGrpSpPr>
        <p:grpSpPr>
          <a:xfrm>
            <a:off x="9601200" y="200024"/>
            <a:ext cx="2209800" cy="1657350"/>
            <a:chOff x="8077200" y="200024"/>
            <a:chExt cx="3733800" cy="280035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6D59B9F-B68C-42E2-8F22-4349ED6C4C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B5E61D"/>
                </a:clrFrom>
                <a:clrTo>
                  <a:srgbClr val="B5E61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77200" y="200024"/>
              <a:ext cx="3733800" cy="280035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58A5DD9-27DC-46A8-BCA6-480BCB61CA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89325" y="457200"/>
              <a:ext cx="2164074" cy="62567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10188459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tx2">
                <a:lumMod val="20000"/>
                <a:lumOff val="8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45FA41-7CA0-4D51-AF95-FE939F021A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dirty="0"/>
              <a:t>Knowledge Check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EB3A190-1E96-4C55-8797-B72D2DCC3C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52578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000" b="0" dirty="0"/>
              <a:t>What is the projected TEDE (rem) at 5 miles?</a:t>
            </a:r>
          </a:p>
          <a:p>
            <a:pPr lvl="1"/>
            <a:r>
              <a:rPr lang="en-US" sz="2000" b="0" dirty="0"/>
              <a:t>1.4E+00</a:t>
            </a:r>
          </a:p>
          <a:p>
            <a:pPr lvl="1"/>
            <a:r>
              <a:rPr lang="en-US" sz="2000" b="0" dirty="0"/>
              <a:t>1.7E+00</a:t>
            </a:r>
          </a:p>
          <a:p>
            <a:pPr lvl="1"/>
            <a:r>
              <a:rPr lang="en-US" sz="2000" b="0" dirty="0"/>
              <a:t>3.2E+01</a:t>
            </a:r>
          </a:p>
          <a:p>
            <a:pPr lvl="1"/>
            <a:r>
              <a:rPr lang="en-US" sz="2000" b="0" dirty="0"/>
              <a:t>None of the above values</a:t>
            </a:r>
            <a:br>
              <a:rPr lang="en-US" sz="2000" b="0" dirty="0"/>
            </a:br>
            <a:r>
              <a:rPr lang="en-US" sz="2000" b="0" dirty="0"/>
              <a:t> </a:t>
            </a:r>
          </a:p>
          <a:p>
            <a:pPr marL="0" indent="0">
              <a:buNone/>
            </a:pPr>
            <a:r>
              <a:rPr lang="en-US" sz="2000" b="0" dirty="0"/>
              <a:t>What percentage of the release to the atmosphere is </a:t>
            </a:r>
            <a:r>
              <a:rPr lang="en-US" sz="2000" b="0" dirty="0" err="1"/>
              <a:t>iodines</a:t>
            </a:r>
            <a:r>
              <a:rPr lang="en-US" sz="2000" b="0" dirty="0"/>
              <a:t>?</a:t>
            </a:r>
          </a:p>
          <a:p>
            <a:pPr lvl="1"/>
            <a:r>
              <a:rPr lang="en-US" sz="2000" b="0" dirty="0"/>
              <a:t>0.6%</a:t>
            </a:r>
          </a:p>
          <a:p>
            <a:pPr lvl="1"/>
            <a:r>
              <a:rPr lang="en-US" sz="2000" b="0" dirty="0"/>
              <a:t>12.9%</a:t>
            </a:r>
          </a:p>
          <a:p>
            <a:pPr lvl="1"/>
            <a:r>
              <a:rPr lang="en-US" sz="2000" b="0" dirty="0"/>
              <a:t>16.4% </a:t>
            </a:r>
          </a:p>
          <a:p>
            <a:pPr lvl="1"/>
            <a:r>
              <a:rPr lang="en-US" sz="2000" b="0" dirty="0"/>
              <a:t>None of the above values</a:t>
            </a:r>
            <a:br>
              <a:rPr lang="en-US" sz="2000" b="0" dirty="0"/>
            </a:br>
            <a:r>
              <a:rPr lang="en-US" sz="2000" b="0" dirty="0"/>
              <a:t> </a:t>
            </a:r>
          </a:p>
          <a:p>
            <a:pPr marL="0" indent="0">
              <a:buNone/>
            </a:pPr>
            <a:r>
              <a:rPr lang="en-US" sz="2000" b="0" dirty="0"/>
              <a:t>What direction is the plume projected to travel?</a:t>
            </a:r>
          </a:p>
          <a:p>
            <a:pPr lvl="1"/>
            <a:r>
              <a:rPr lang="en-US" sz="2000" b="0" dirty="0"/>
              <a:t>Northeast</a:t>
            </a:r>
          </a:p>
          <a:p>
            <a:pPr lvl="1"/>
            <a:r>
              <a:rPr lang="en-US" sz="2000" b="0" dirty="0"/>
              <a:t>East</a:t>
            </a:r>
          </a:p>
          <a:p>
            <a:pPr lvl="1"/>
            <a:r>
              <a:rPr lang="en-US" sz="2000" b="0" dirty="0"/>
              <a:t>Southeast</a:t>
            </a:r>
          </a:p>
          <a:p>
            <a:pPr lvl="1"/>
            <a:r>
              <a:rPr lang="en-US" sz="2000" b="0" dirty="0"/>
              <a:t>Southwest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7864FE2-FE81-40BE-B2C4-71EF02B93D8D}"/>
              </a:ext>
            </a:extLst>
          </p:cNvPr>
          <p:cNvGrpSpPr/>
          <p:nvPr/>
        </p:nvGrpSpPr>
        <p:grpSpPr>
          <a:xfrm>
            <a:off x="9601200" y="200024"/>
            <a:ext cx="2209800" cy="1657350"/>
            <a:chOff x="8077200" y="200024"/>
            <a:chExt cx="3733800" cy="280035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6D59B9F-B68C-42E2-8F22-4349ED6C4C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B5E61D"/>
                </a:clrFrom>
                <a:clrTo>
                  <a:srgbClr val="B5E61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77200" y="200024"/>
              <a:ext cx="3733800" cy="280035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58A5DD9-27DC-46A8-BCA6-480BCB61CA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89325" y="457200"/>
              <a:ext cx="2164074" cy="625679"/>
            </a:xfrm>
            <a:prstGeom prst="rect">
              <a:avLst/>
            </a:prstGeom>
          </p:spPr>
        </p:pic>
      </p:grp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E8E99FD-F3F3-4F4B-A05D-6E37375BEDCE}"/>
              </a:ext>
            </a:extLst>
          </p:cNvPr>
          <p:cNvSpPr/>
          <p:nvPr/>
        </p:nvSpPr>
        <p:spPr>
          <a:xfrm>
            <a:off x="1028700" y="1822939"/>
            <a:ext cx="1333500" cy="386861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40911EE-1708-4E94-AFEC-6A1799B7F6FC}"/>
              </a:ext>
            </a:extLst>
          </p:cNvPr>
          <p:cNvSpPr/>
          <p:nvPr/>
        </p:nvSpPr>
        <p:spPr>
          <a:xfrm>
            <a:off x="1028700" y="4119808"/>
            <a:ext cx="1104900" cy="386861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30517774-FC12-469F-8845-71BC4B236A27}"/>
              </a:ext>
            </a:extLst>
          </p:cNvPr>
          <p:cNvSpPr/>
          <p:nvPr/>
        </p:nvSpPr>
        <p:spPr>
          <a:xfrm>
            <a:off x="1028700" y="6053262"/>
            <a:ext cx="1562100" cy="386861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6907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5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BE660E6-F4DB-416D-8362-A88F69B22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concludes our intro walkthrough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BFB43D-5D2E-40A1-A077-EB3A115D98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You should now be able to click through RASCAL start to finish.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Remember that resources &amp; training can be found at:</a:t>
            </a:r>
            <a:br>
              <a:rPr lang="en-US" dirty="0"/>
            </a:br>
            <a:r>
              <a:rPr lang="en-US" dirty="0"/>
              <a:t>			 </a:t>
            </a:r>
            <a:r>
              <a:rPr lang="en-US" dirty="0">
                <a:hlinkClick r:id="rId3"/>
              </a:rPr>
              <a:t>https://ramp.nrc-gateway.gov/</a:t>
            </a:r>
            <a:r>
              <a:rPr lang="en-US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9733901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Available topics </a:t>
            </a:r>
            <a:r>
              <a:rPr lang="en-US" dirty="0"/>
              <a:t>for tomorrow (Poll)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0" y="1600200"/>
            <a:ext cx="6248400" cy="49530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Nuclear Power Plant Accidents</a:t>
            </a:r>
            <a:endParaRPr lang="en-US" dirty="0">
              <a:hlinkClick r:id="" action="ppaction://hlinkpres?slideindex=1&amp;slidetitle="/>
            </a:endParaRPr>
          </a:p>
          <a:p>
            <a:pPr lvl="1"/>
            <a:r>
              <a:rPr lang="en-US" dirty="0">
                <a:hlinkClick r:id="" action="ppaction://hlinkpres?slideindex=1&amp;slidetitle="/>
              </a:rPr>
              <a:t>Long-Term Station Blackout</a:t>
            </a:r>
            <a:endParaRPr lang="en-US" dirty="0"/>
          </a:p>
          <a:p>
            <a:pPr lvl="1"/>
            <a:r>
              <a:rPr lang="en-US" dirty="0">
                <a:hlinkClick r:id="rId3" action="ppaction://hlinkpres?slideindex=1&amp;slidetitle="/>
              </a:rPr>
              <a:t>Monitored Effluent Mixtures</a:t>
            </a:r>
            <a:endParaRPr lang="en-US" dirty="0"/>
          </a:p>
          <a:p>
            <a:pPr lvl="1"/>
            <a:r>
              <a:rPr lang="en-US" dirty="0">
                <a:hlinkClick r:id="rId4" action="ppaction://hlinkpres?slideindex=1&amp;slidetitle="/>
              </a:rPr>
              <a:t>Containment Rad Monitor</a:t>
            </a:r>
            <a:endParaRPr lang="en-US" dirty="0"/>
          </a:p>
          <a:p>
            <a:pPr lvl="1"/>
            <a:r>
              <a:rPr lang="en-US" dirty="0">
                <a:hlinkClick r:id="rId5" action="ppaction://hlinkpres?slideindex=1&amp;slidetitle="/>
              </a:rPr>
              <a:t>Steam Generator Tube Rupture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Other Radiological Accidents</a:t>
            </a:r>
          </a:p>
          <a:p>
            <a:pPr lvl="1"/>
            <a:r>
              <a:rPr lang="en-US" dirty="0">
                <a:hlinkClick r:id="rId6" action="ppaction://hlinkpres?slideindex=1&amp;slidetitle="/>
              </a:rPr>
              <a:t>Spent Fuel Pool</a:t>
            </a:r>
            <a:endParaRPr lang="en-US" dirty="0"/>
          </a:p>
          <a:p>
            <a:pPr lvl="1"/>
            <a:r>
              <a:rPr lang="en-US" dirty="0"/>
              <a:t>Fuel Cycle</a:t>
            </a:r>
          </a:p>
          <a:p>
            <a:pPr lvl="1"/>
            <a:r>
              <a:rPr lang="en-US" dirty="0"/>
              <a:t>Other Materials Accident</a:t>
            </a:r>
          </a:p>
          <a:p>
            <a:pPr lvl="1"/>
            <a:r>
              <a:rPr lang="en-US" dirty="0">
                <a:hlinkClick r:id="rId7" action="ppaction://hlinkpres?slideindex=1&amp;slidetitle="/>
              </a:rPr>
              <a:t>Transportation Accident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9A60BD32-4D5B-A950-C1A2-51DA23C19D29}"/>
              </a:ext>
            </a:extLst>
          </p:cNvPr>
          <p:cNvSpPr txBox="1">
            <a:spLocks/>
          </p:cNvSpPr>
          <p:nvPr/>
        </p:nvSpPr>
        <p:spPr>
          <a:xfrm>
            <a:off x="6553200" y="1594338"/>
            <a:ext cx="62484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RASCAL features</a:t>
            </a:r>
            <a:endParaRPr lang="en-US" dirty="0">
              <a:hlinkClick r:id="" action="ppaction://hlinkpres?slideindex=1&amp;slidetitle="/>
            </a:endParaRPr>
          </a:p>
          <a:p>
            <a:pPr lvl="1"/>
            <a:r>
              <a:rPr lang="en-US" dirty="0">
                <a:hlinkClick r:id="rId8" action="ppaction://hlinkpres?slideindex=1&amp;slidetitle="/>
              </a:rPr>
              <a:t>Multi-Unit Assessment</a:t>
            </a:r>
            <a:endParaRPr lang="en-US" dirty="0"/>
          </a:p>
          <a:p>
            <a:pPr lvl="1"/>
            <a:r>
              <a:rPr lang="en-US" dirty="0">
                <a:hlinkClick r:id="rId9" action="ppaction://hlinkpres?slideindex=1&amp;slidetitle="/>
              </a:rPr>
              <a:t>Comparing with Field Measurements</a:t>
            </a:r>
            <a:endParaRPr lang="en-US" dirty="0"/>
          </a:p>
          <a:p>
            <a:pPr lvl="1"/>
            <a:r>
              <a:rPr lang="en-US" dirty="0"/>
              <a:t>Field Team Dosimetry &amp; DRDs</a:t>
            </a:r>
          </a:p>
          <a:p>
            <a:pPr lvl="1"/>
            <a:r>
              <a:rPr lang="en-US" dirty="0">
                <a:hlinkClick r:id="rId10" action="ppaction://hlinkpres?slideindex=1&amp;slidetitle="/>
              </a:rPr>
              <a:t>Download Met from Internet (</a:t>
            </a:r>
            <a:r>
              <a:rPr lang="en-US" dirty="0" err="1">
                <a:hlinkClick r:id="rId10" action="ppaction://hlinkpres?slideindex=1&amp;slidetitle="/>
              </a:rPr>
              <a:t>MetFetch</a:t>
            </a:r>
            <a:r>
              <a:rPr lang="en-US" dirty="0">
                <a:hlinkClick r:id="rId10" action="ppaction://hlinkpres?slideindex=1&amp;slidetitle="/>
              </a:rPr>
              <a:t>)</a:t>
            </a:r>
            <a:endParaRPr lang="en-US" dirty="0"/>
          </a:p>
          <a:p>
            <a:pPr lvl="1"/>
            <a:r>
              <a:rPr lang="en-US" dirty="0"/>
              <a:t>Special Receptors</a:t>
            </a:r>
          </a:p>
        </p:txBody>
      </p:sp>
    </p:spTree>
    <p:extLst>
      <p:ext uri="{BB962C8B-B14F-4D97-AF65-F5344CB8AC3E}">
        <p14:creationId xmlns:p14="http://schemas.microsoft.com/office/powerpoint/2010/main" val="236995903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Training Slides">
  <a:themeElements>
    <a:clrScheme name="TechDoc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_Training Slides">
  <a:themeElements>
    <a:clrScheme name="TechDoc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577D85CA72664694D7796B41A5113E" ma:contentTypeVersion="13" ma:contentTypeDescription="Create a new document." ma:contentTypeScope="" ma:versionID="5fbab4d8e5ec03c7e77cc218b69c0fb3">
  <xsd:schema xmlns:xsd="http://www.w3.org/2001/XMLSchema" xmlns:xs="http://www.w3.org/2001/XMLSchema" xmlns:p="http://schemas.microsoft.com/office/2006/metadata/properties" xmlns:ns2="dfe7fab5-ca36-4373-9e84-14533c573aad" xmlns:ns3="f7f9503f-814b-432a-91f5-9c13c51348b4" targetNamespace="http://schemas.microsoft.com/office/2006/metadata/properties" ma:root="true" ma:fieldsID="7029b676fb4bc4740fa12ead05608141" ns2:_="" ns3:_="">
    <xsd:import namespace="dfe7fab5-ca36-4373-9e84-14533c573aad"/>
    <xsd:import namespace="f7f9503f-814b-432a-91f5-9c13c51348b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e7fab5-ca36-4373-9e84-14533c573aa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17" nillable="true" ma:displayName="Taxonomy Catch All Column" ma:hidden="true" ma:list="{2f5df239-3944-4746-8bca-185657cf9cd2}" ma:internalName="TaxCatchAll" ma:showField="CatchAllData" ma:web="dfe7fab5-ca36-4373-9e84-14533c573aa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f9503f-814b-432a-91f5-9c13c51348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260f1aaf-6244-4bb9-9bf9-38bf3738530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f9503f-814b-432a-91f5-9c13c51348b4">
      <Terms xmlns="http://schemas.microsoft.com/office/infopath/2007/PartnerControls"/>
    </lcf76f155ced4ddcb4097134ff3c332f>
    <TaxCatchAll xmlns="dfe7fab5-ca36-4373-9e84-14533c573aad" xsi:nil="true"/>
    <_dlc_DocId xmlns="dfe7fab5-ca36-4373-9e84-14533c573aad">EARRTHREF-1375243986-34641</_dlc_DocId>
    <_dlc_DocIdUrl xmlns="dfe7fab5-ca36-4373-9e84-14533c573aad">
      <Url>https://pnnl.sharepoint.com/teams/EARRTH/_layouts/15/DocIdRedir.aspx?ID=EARRTHREF-1375243986-34641</Url>
      <Description>EARRTHREF-1375243986-34641</Description>
    </_dlc_DocIdUrl>
  </documentManagement>
</p:properties>
</file>

<file path=customXml/itemProps1.xml><?xml version="1.0" encoding="utf-8"?>
<ds:datastoreItem xmlns:ds="http://schemas.openxmlformats.org/officeDocument/2006/customXml" ds:itemID="{A67A918D-3095-4E80-875A-1188B5A8D616}"/>
</file>

<file path=customXml/itemProps2.xml><?xml version="1.0" encoding="utf-8"?>
<ds:datastoreItem xmlns:ds="http://schemas.openxmlformats.org/officeDocument/2006/customXml" ds:itemID="{404B6DFB-C383-41BC-A0CA-71B497D18E3C}"/>
</file>

<file path=customXml/itemProps3.xml><?xml version="1.0" encoding="utf-8"?>
<ds:datastoreItem xmlns:ds="http://schemas.openxmlformats.org/officeDocument/2006/customXml" ds:itemID="{EBD8D608-38A7-4E1D-ABD2-8704938FCF24}"/>
</file>

<file path=customXml/itemProps4.xml><?xml version="1.0" encoding="utf-8"?>
<ds:datastoreItem xmlns:ds="http://schemas.openxmlformats.org/officeDocument/2006/customXml" ds:itemID="{ED4C645D-6C4B-4941-A8D6-0D84DF5C80D6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25580</TotalTime>
  <Words>4891</Words>
  <Application>Microsoft Office PowerPoint</Application>
  <PresentationFormat>Widescreen</PresentationFormat>
  <Paragraphs>807</Paragraphs>
  <Slides>99</Slides>
  <Notes>72</Notes>
  <HiddenSlides>16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99</vt:i4>
      </vt:variant>
    </vt:vector>
  </HeadingPairs>
  <TitlesOfParts>
    <vt:vector size="103" baseType="lpstr">
      <vt:lpstr>Arial</vt:lpstr>
      <vt:lpstr>Calibri</vt:lpstr>
      <vt:lpstr>Courier New</vt:lpstr>
      <vt:lpstr>1_Training Slides</vt:lpstr>
      <vt:lpstr>RASCAL Training</vt:lpstr>
      <vt:lpstr>RASCAL Trainers</vt:lpstr>
      <vt:lpstr>Training and support at ramp.nrc-gateway.gov</vt:lpstr>
      <vt:lpstr>RASCAL Slide</vt:lpstr>
      <vt:lpstr>Technology Review</vt:lpstr>
      <vt:lpstr>Reactor Types</vt:lpstr>
      <vt:lpstr>Large releases will come from major fuel damage, only caused from lack of cooling</vt:lpstr>
      <vt:lpstr>Spent Fuel</vt:lpstr>
      <vt:lpstr>Fuel Cycle</vt:lpstr>
      <vt:lpstr>There are 4 primary tools and 3 additional tools on the RASCAL Home Page. </vt:lpstr>
      <vt:lpstr>Where does RASCAL fit in the phases of a radiological emergency?</vt:lpstr>
      <vt:lpstr>Our Training Will Focus on STDose</vt:lpstr>
      <vt:lpstr>RASCAL Defines Atmospheric Source Term</vt:lpstr>
      <vt:lpstr>Result is Radionuclides Released to Environment Over Time (Atmospheric Source Term)</vt:lpstr>
      <vt:lpstr>Atmospheric Source Term is Moved using ATD Models</vt:lpstr>
      <vt:lpstr>Final Calculations Provide Doses and Concentrations over Calculation Area</vt:lpstr>
      <vt:lpstr>Walkthrough</vt:lpstr>
      <vt:lpstr>Select STDose</vt:lpstr>
      <vt:lpstr>Using STDose</vt:lpstr>
      <vt:lpstr>Start by Clicking Event Type</vt:lpstr>
      <vt:lpstr>Next, Click Event Location</vt:lpstr>
      <vt:lpstr>At the Bottom of Location, Check Reactor Power</vt:lpstr>
      <vt:lpstr>Also Check Burnup</vt:lpstr>
      <vt:lpstr>Your Turn to Use RASCAL</vt:lpstr>
      <vt:lpstr>Let’s walk through together</vt:lpstr>
      <vt:lpstr>Knowledge Check</vt:lpstr>
      <vt:lpstr>Source Term</vt:lpstr>
      <vt:lpstr>Nuclear Power Plant </vt:lpstr>
      <vt:lpstr>Nuclear Power Plant </vt:lpstr>
      <vt:lpstr>Nuclear Power Plant </vt:lpstr>
      <vt:lpstr>Nuclear Power Plant </vt:lpstr>
      <vt:lpstr>Nuclear Power Plant </vt:lpstr>
      <vt:lpstr>Nuclear Power Plant </vt:lpstr>
      <vt:lpstr>Nuclear Power Plant </vt:lpstr>
      <vt:lpstr>Nuclear Power Plant </vt:lpstr>
      <vt:lpstr>Source Term</vt:lpstr>
      <vt:lpstr>Spent Fuel</vt:lpstr>
      <vt:lpstr>Spent Fuel</vt:lpstr>
      <vt:lpstr>Spent Fuel</vt:lpstr>
      <vt:lpstr>Spent Fuel</vt:lpstr>
      <vt:lpstr>Source Term</vt:lpstr>
      <vt:lpstr>Fuel Cycle</vt:lpstr>
      <vt:lpstr>Fuel Cycle</vt:lpstr>
      <vt:lpstr>Fuel Cycle</vt:lpstr>
      <vt:lpstr>Fuel Cycle</vt:lpstr>
      <vt:lpstr>Fuel Cycle</vt:lpstr>
      <vt:lpstr>Source Term</vt:lpstr>
      <vt:lpstr>Other Materials Locations</vt:lpstr>
      <vt:lpstr>Other Materials Locations</vt:lpstr>
      <vt:lpstr>Other Materials Locations</vt:lpstr>
      <vt:lpstr>Source Term</vt:lpstr>
      <vt:lpstr>Pick a Source Term</vt:lpstr>
      <vt:lpstr>Enter Source Term Details</vt:lpstr>
      <vt:lpstr>Your Turn to Use RASCAL</vt:lpstr>
      <vt:lpstr>Let’s walk through together</vt:lpstr>
      <vt:lpstr>Knowledge Check</vt:lpstr>
      <vt:lpstr>As you can see, the Case Summary tab updates as information is added</vt:lpstr>
      <vt:lpstr>Now We’ll look at Release Pathway</vt:lpstr>
      <vt:lpstr>For this Release Pathway option, We’ll need to input:</vt:lpstr>
      <vt:lpstr>Your Turn to Use RASCAL</vt:lpstr>
      <vt:lpstr>Let’s walk through together</vt:lpstr>
      <vt:lpstr>Knowledge Check</vt:lpstr>
      <vt:lpstr>Moving onto Meteorology</vt:lpstr>
      <vt:lpstr>We’ll Mostly Use Actual for Exercises/Events</vt:lpstr>
      <vt:lpstr>Each Site contains predefined weather stations </vt:lpstr>
      <vt:lpstr>Inputting Weather Data</vt:lpstr>
      <vt:lpstr>RASCAL uses observed and/or forecast weather data</vt:lpstr>
      <vt:lpstr>RASCAL Can Run with a Single Weather Datapoint</vt:lpstr>
      <vt:lpstr>Although Single Datapoint Weather is possible, More Data is Preferred</vt:lpstr>
      <vt:lpstr>Process Data</vt:lpstr>
      <vt:lpstr>RASCAL processes all entered data into a merged gridded field that changes over time</vt:lpstr>
      <vt:lpstr>Finally, Select Which Weather File You Want RASCAL to Use</vt:lpstr>
      <vt:lpstr>Your Turn to Use RASCAL</vt:lpstr>
      <vt:lpstr>Let’s walk through together</vt:lpstr>
      <vt:lpstr>Knowledge Check</vt:lpstr>
      <vt:lpstr>Calculate Doses</vt:lpstr>
      <vt:lpstr>Pick a distance to set the calculation area</vt:lpstr>
      <vt:lpstr>Closer calc distances provide better resolution if you don’t need to see further out</vt:lpstr>
      <vt:lpstr>Define a Calculation Time</vt:lpstr>
      <vt:lpstr>Set calculation duration to allow for trailing plume edge to reach set distance</vt:lpstr>
      <vt:lpstr>There is a rule-of-thumb for estimating the calculation duration</vt:lpstr>
      <vt:lpstr>Select the inhalation dose coefficients to be used</vt:lpstr>
      <vt:lpstr>Enter the case information</vt:lpstr>
      <vt:lpstr>What happens when the OK button is clicked?</vt:lpstr>
      <vt:lpstr>Your Turn to Use RASCAL</vt:lpstr>
      <vt:lpstr>Let’s walk through together</vt:lpstr>
      <vt:lpstr>Knowledge Check</vt:lpstr>
      <vt:lpstr>RASCAL Results</vt:lpstr>
      <vt:lpstr>Case Summary Tab Shows Inputs</vt:lpstr>
      <vt:lpstr>Source Term Tab Shows Details for Release to Atmosphere</vt:lpstr>
      <vt:lpstr>Max Values Table Shows dose snapshot</vt:lpstr>
      <vt:lpstr>For Additional Result Information, Click Detailed Results</vt:lpstr>
      <vt:lpstr>Difference between Footprint and Table</vt:lpstr>
      <vt:lpstr>Difference between “close in” and “Far Out”</vt:lpstr>
      <vt:lpstr>Your Turn to Use RASCAL</vt:lpstr>
      <vt:lpstr>Let’s walk through together</vt:lpstr>
      <vt:lpstr>Knowledge Check</vt:lpstr>
      <vt:lpstr>This concludes our intro walkthrough</vt:lpstr>
      <vt:lpstr>Available topics for tomorrow (Poll)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Start RASCAL by selecting in Windows:  Start | All Programs | RASCAL 4.3</dc:title>
  <dc:creator>George</dc:creator>
  <cp:lastModifiedBy>Rigel Flora</cp:lastModifiedBy>
  <cp:revision>346</cp:revision>
  <cp:lastPrinted>2015-05-06T16:40:59Z</cp:lastPrinted>
  <dcterms:created xsi:type="dcterms:W3CDTF">2014-02-18T13:24:20Z</dcterms:created>
  <dcterms:modified xsi:type="dcterms:W3CDTF">2024-10-24T15:04:43Z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0x0101006F577D85CA72664694D7796B41A5113E</vt:lpwstr>
  </property>
  <property fmtid="{D5CDD505-2E9C-101B-9397-08002B2CF9AE}" pid="3" name="_dlc_DocIdItemGuid">
    <vt:lpwstr>839705e1-d14b-401b-81e2-7f0007c525bb</vt:lpwstr>
  </property>
  <property fmtid="{D5CDD505-2E9C-101B-9397-08002B2CF9AE}" pid="4" name="MediaServiceImageTags">
    <vt:lpwstr/>
  </property>
</Properties>
</file>